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98" r:id="rId2"/>
    <p:sldMasterId id="2147483711" r:id="rId3"/>
  </p:sldMasterIdLst>
  <p:notesMasterIdLst>
    <p:notesMasterId r:id="rId18"/>
  </p:notesMasterIdLst>
  <p:sldIdLst>
    <p:sldId id="444" r:id="rId4"/>
    <p:sldId id="452" r:id="rId5"/>
    <p:sldId id="453" r:id="rId6"/>
    <p:sldId id="454" r:id="rId7"/>
    <p:sldId id="455" r:id="rId8"/>
    <p:sldId id="456" r:id="rId9"/>
    <p:sldId id="451" r:id="rId10"/>
    <p:sldId id="445" r:id="rId11"/>
    <p:sldId id="457" r:id="rId12"/>
    <p:sldId id="458" r:id="rId13"/>
    <p:sldId id="459" r:id="rId14"/>
    <p:sldId id="460" r:id="rId15"/>
    <p:sldId id="461" r:id="rId16"/>
    <p:sldId id="443" r:id="rId17"/>
  </p:sldIdLst>
  <p:sldSz cx="12192000" cy="6858000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lcelena Alves Vaz Martins" initials="DAVM" lastIdx="8" clrIdx="0">
    <p:extLst>
      <p:ext uri="{19B8F6BF-5375-455C-9EA6-DF929625EA0E}">
        <p15:presenceInfo xmlns:p15="http://schemas.microsoft.com/office/powerpoint/2012/main" userId="S-1-5-21-410578342-3907960124-168881747-21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9" autoAdjust="0"/>
    <p:restoredTop sz="94660"/>
  </p:normalViewPr>
  <p:slideViewPr>
    <p:cSldViewPr>
      <p:cViewPr varScale="1">
        <p:scale>
          <a:sx n="106" d="100"/>
          <a:sy n="106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7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7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DCD3CB7-F475-4DFC-8C9B-61814B321D4A}" type="slidenum">
              <a:rPr lang="pt-B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731380" y="4560594"/>
            <a:ext cx="5851428" cy="4319757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143712" y="9119448"/>
            <a:ext cx="3169313" cy="4792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B13028F-DE0E-49E6-BAAD-FD5720E2019A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pt-BR" sz="14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manhã de 05/04/2018</a:t>
            </a:r>
            <a:endParaRPr lang="pt-B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072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016D77B-0A04-4392-964F-D8B1391279F0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B1A28B7-2B8F-420C-8D2A-F50D2EEADA6B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52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0091DE4-280A-4310-9992-818136C1EEFE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5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6EFA68C-DBE7-4CA8-8E0A-0DBFC3722B65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45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016D77B-0A04-4392-964F-D8B1391279F0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91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4885864-0904-43EC-8DE6-69F589463C78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36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016D77B-0A04-4392-964F-D8B1391279F0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7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4920" cy="44683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3848760" y="9433080"/>
            <a:ext cx="29437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EC2B2B9-37D3-4F5F-9E31-10D0C37DF01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29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08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9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7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91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7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88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5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171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54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94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3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81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6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01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Imagem 70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159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01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23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682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31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118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28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9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236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576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814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19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38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Imagem 70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31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2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8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85AE0D-AFF2-464D-A6F0-B8F3D3FA2D33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391C35-52CC-4CD5-9328-403388E29766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0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6883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/>
    <p:bodyStyle>
      <a:lvl1pPr marL="432000" indent="-324000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10773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/>
    <p:bodyStyle>
      <a:lvl1pPr marL="432000" indent="-324000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8"/>
          <a:stretch/>
        </p:blipFill>
        <p:spPr>
          <a:xfrm>
            <a:off x="-72008" y="-13075"/>
            <a:ext cx="12936760" cy="68710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271625" y="-171400"/>
            <a:ext cx="12842876" cy="7200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271625" y="1019926"/>
            <a:ext cx="12961440" cy="31683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Arial Narrow" panose="020B0606020202030204" pitchFamily="34" charset="0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4453680" y="4267440"/>
            <a:ext cx="38916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091058" y="6241086"/>
            <a:ext cx="10901187" cy="428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/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Brasília, </a:t>
            </a:r>
            <a:r>
              <a:rPr lang="pt-BR" sz="2000" b="1" spc="-1" dirty="0" smtClean="0"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25 e 26 de abril de 2018.</a:t>
            </a:r>
            <a:endParaRPr lang="pt-BR" sz="2000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5306657" y="2531493"/>
            <a:ext cx="5757895" cy="9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600" b="1" dirty="0">
                <a:latin typeface="Arial Narrow" panose="020B0606020202030204" pitchFamily="34" charset="0"/>
              </a:rPr>
              <a:t>APOIO TÉCNICO</a:t>
            </a:r>
          </a:p>
        </p:txBody>
      </p:sp>
      <p:sp>
        <p:nvSpPr>
          <p:cNvPr id="12" name="CustomShape 3"/>
          <p:cNvSpPr/>
          <p:nvPr/>
        </p:nvSpPr>
        <p:spPr>
          <a:xfrm>
            <a:off x="5306656" y="3418925"/>
            <a:ext cx="5757895" cy="5861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200" b="1" dirty="0" smtClean="0">
                <a:latin typeface="Arial Narrow" panose="020B0606020202030204" pitchFamily="34" charset="0"/>
              </a:rPr>
              <a:t>do </a:t>
            </a:r>
            <a:r>
              <a:rPr lang="pt-BR" sz="4200" b="1" dirty="0">
                <a:latin typeface="Arial Narrow" panose="020B0606020202030204" pitchFamily="34" charset="0"/>
              </a:rPr>
              <a:t>FNAS</a:t>
            </a:r>
            <a:endParaRPr lang="pt-BR" sz="4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5306656" y="1945619"/>
            <a:ext cx="5757895" cy="619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200" b="1" dirty="0" smtClean="0">
                <a:latin typeface="Arial Narrow" panose="020B0606020202030204" pitchFamily="34" charset="0"/>
              </a:rPr>
              <a:t>Encontro de</a:t>
            </a:r>
            <a:endParaRPr lang="pt-BR" sz="4200" b="1" dirty="0">
              <a:latin typeface="Arial Narrow" panose="020B0606020202030204" pitchFamily="34" charset="0"/>
            </a:endParaRPr>
          </a:p>
        </p:txBody>
      </p:sp>
      <p:pic>
        <p:nvPicPr>
          <p:cNvPr id="16" name="Imagem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3331" r="62652" b="8464"/>
          <a:stretch/>
        </p:blipFill>
        <p:spPr>
          <a:xfrm>
            <a:off x="1115624" y="1137549"/>
            <a:ext cx="3024336" cy="2933106"/>
          </a:xfrm>
          <a:prstGeom prst="roundRect">
            <a:avLst>
              <a:gd name="adj" fmla="val 21150"/>
            </a:avLst>
          </a:prstGeom>
        </p:spPr>
      </p:pic>
      <p:sp>
        <p:nvSpPr>
          <p:cNvPr id="14" name="CustomShape 3"/>
          <p:cNvSpPr/>
          <p:nvPr/>
        </p:nvSpPr>
        <p:spPr>
          <a:xfrm>
            <a:off x="5306656" y="1052736"/>
            <a:ext cx="5757895" cy="993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600" b="1" dirty="0" smtClean="0">
                <a:latin typeface="Arial Narrow" panose="020B0606020202030204" pitchFamily="34" charset="0"/>
              </a:rPr>
              <a:t>106º </a:t>
            </a:r>
            <a:endParaRPr lang="pt-BR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57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4980" y="620688"/>
            <a:ext cx="8229240" cy="779136"/>
          </a:xfrm>
        </p:spPr>
        <p:txBody>
          <a:bodyPr/>
          <a:lstStyle/>
          <a:p>
            <a:r>
              <a:rPr lang="pt-BR" sz="2400" b="1" kern="1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+mn-ea"/>
                <a:cs typeface="+mn-cs"/>
              </a:rPr>
              <a:t>De que trata a Portaria SNAS nº 124 de 29 de junho de 2017</a:t>
            </a:r>
            <a:endParaRPr lang="pt-BR" sz="2400" b="1" kern="12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1991544" y="908720"/>
            <a:ext cx="8218896" cy="4673080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r>
              <a:rPr lang="pt-BR" sz="2400" dirty="0" smtClean="0">
                <a:latin typeface="Palatino Linotype" panose="02040502050505030304" pitchFamily="18" charset="0"/>
              </a:rPr>
              <a:t>Compete </a:t>
            </a:r>
            <a:r>
              <a:rPr lang="pt-BR" sz="2400" dirty="0">
                <a:latin typeface="Palatino Linotype" panose="02040502050505030304" pitchFamily="18" charset="0"/>
              </a:rPr>
              <a:t>aos entes federados zelar pela boa e regular utilização dos recursos repassados pela União, bem como pela boa ordem e conservação dos documentos comprobatórios de despesas, mantendo-os devidamente identificados e à disposição da Secretaria Nacional de Assistência Social – SNAS e dos órgãos de controle interno e externo.</a:t>
            </a:r>
          </a:p>
        </p:txBody>
      </p:sp>
      <p:sp>
        <p:nvSpPr>
          <p:cNvPr id="4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97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4980" y="620688"/>
            <a:ext cx="8229240" cy="779136"/>
          </a:xfrm>
        </p:spPr>
        <p:txBody>
          <a:bodyPr/>
          <a:lstStyle/>
          <a:p>
            <a:r>
              <a:rPr lang="pt-BR" sz="2400" b="1" kern="1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+mn-ea"/>
                <a:cs typeface="+mn-cs"/>
              </a:rPr>
              <a:t>Procedimentos para instrução e guarda de processos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1991544" y="908720"/>
            <a:ext cx="8218896" cy="4673080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r>
              <a:rPr lang="pt-BR" dirty="0" smtClean="0">
                <a:effectLst/>
                <a:latin typeface="Palatino Linotype" pitchFamily="18" charset="0"/>
                <a:ea typeface="Calibri"/>
                <a:cs typeface="Times New Roman"/>
              </a:rPr>
              <a:t>Deve-se adotar procedimentos padronizados para organização dos documentos comprobatórios das despesas a fim de facilitar a disponibilidade da documentação e o acompanhamento das despesas;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r>
              <a:rPr lang="pt-BR" dirty="0" smtClean="0">
                <a:effectLst/>
                <a:latin typeface="Palatino Linotype" pitchFamily="18" charset="0"/>
                <a:ea typeface="Calibri"/>
                <a:cs typeface="Times New Roman"/>
              </a:rPr>
              <a:t>Em todos os comprovantes de todas as fases da despesa (empenho, liquidação e pagamento) e documentos fiscais deve-se indicar o nome do Bloco de Serviços ou de Gestão ou, conforme o caso, do programa;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r>
              <a:rPr lang="pt-BR" dirty="0" smtClean="0">
                <a:effectLst/>
                <a:latin typeface="Palatino Linotype" pitchFamily="18" charset="0"/>
                <a:ea typeface="Calibri"/>
                <a:cs typeface="Times New Roman"/>
              </a:rPr>
              <a:t>Arquivar separadamente os documentos pagos com recursos federais dos demais pagos com recursos municipais ou estaduais.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r>
              <a:rPr lang="pt-BR" dirty="0" smtClean="0">
                <a:latin typeface="Palatino Linotype" pitchFamily="18" charset="0"/>
                <a:ea typeface="Calibri"/>
                <a:cs typeface="Times New Roman"/>
              </a:rPr>
              <a:t>Atentar para os documentos obrigatórios e acessórios</a:t>
            </a:r>
            <a:endParaRPr lang="pt-BR" dirty="0" smtClean="0">
              <a:effectLst/>
              <a:latin typeface="Palatino Linotype" pitchFamily="18" charset="0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056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4980" y="620688"/>
            <a:ext cx="8229240" cy="779136"/>
          </a:xfrm>
        </p:spPr>
        <p:txBody>
          <a:bodyPr/>
          <a:lstStyle/>
          <a:p>
            <a:r>
              <a:rPr lang="pt-BR" sz="2400" b="1" kern="1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+mn-ea"/>
                <a:cs typeface="+mn-cs"/>
              </a:rPr>
              <a:t>Relação de Pagamentos</a:t>
            </a:r>
            <a:endParaRPr lang="pt-BR" sz="2400" b="1" kern="12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1991544" y="908720"/>
            <a:ext cx="8218896" cy="4673080"/>
          </a:xfrm>
        </p:spPr>
        <p:txBody>
          <a:bodyPr/>
          <a:lstStyle/>
          <a:p>
            <a:r>
              <a:rPr lang="pt-BR" dirty="0" smtClean="0">
                <a:latin typeface="Palatino Linotype" panose="02040502050505030304" pitchFamily="18" charset="0"/>
              </a:rPr>
              <a:t>Art. 13 Os Fundos de Assistência Social dos Estados, Municípios e Distrito Federal, deverão manter relação de pagamentos atualizada, da qual conste todas as despesas realizadas, sem prejuízo dos procedimentos de guarda processual e documental previstos nessa Portaria.</a:t>
            </a:r>
          </a:p>
          <a:p>
            <a:endParaRPr lang="pt-BR" dirty="0" smtClean="0">
              <a:latin typeface="Palatino Linotype" panose="02040502050505030304" pitchFamily="18" charset="0"/>
            </a:endParaRPr>
          </a:p>
          <a:p>
            <a:r>
              <a:rPr lang="pt-BR" dirty="0" smtClean="0">
                <a:latin typeface="Palatino Linotype" panose="02040502050505030304" pitchFamily="18" charset="0"/>
              </a:rPr>
              <a:t>Art. 14 Os Fundos de Assistência Social dos Estados, Municípios e Distrito Federal, deverão preencher, quadros descritivos, detalhando os seguintes grupos de despesa: </a:t>
            </a:r>
          </a:p>
          <a:p>
            <a:r>
              <a:rPr lang="pt-BR" dirty="0" smtClean="0">
                <a:latin typeface="Palatino Linotype" panose="02040502050505030304" pitchFamily="18" charset="0"/>
              </a:rPr>
              <a:t>I – Parcerias com as Organizações da Sociedade Civil - OSC (Anexo II); </a:t>
            </a:r>
          </a:p>
          <a:p>
            <a:r>
              <a:rPr lang="pt-BR" dirty="0" smtClean="0">
                <a:latin typeface="Palatino Linotype" panose="02040502050505030304" pitchFamily="18" charset="0"/>
              </a:rPr>
              <a:t>II – Contratos de conservação e adaptação de imóveis (Anexo III); </a:t>
            </a:r>
          </a:p>
          <a:p>
            <a:r>
              <a:rPr lang="pt-BR" dirty="0" smtClean="0">
                <a:latin typeface="Palatino Linotype" panose="02040502050505030304" pitchFamily="18" charset="0"/>
              </a:rPr>
              <a:t>III – Contratos de aquisição de bens e serviços (Anexo IV); </a:t>
            </a:r>
          </a:p>
          <a:p>
            <a:r>
              <a:rPr lang="pt-BR" dirty="0" smtClean="0">
                <a:latin typeface="Palatino Linotype" panose="02040502050505030304" pitchFamily="18" charset="0"/>
              </a:rPr>
              <a:t>IV – Pagamentos de Pessoal – Servidores das Equipes de Referência (Anexo V); </a:t>
            </a:r>
          </a:p>
          <a:p>
            <a:r>
              <a:rPr lang="pt-BR" dirty="0" smtClean="0">
                <a:latin typeface="Palatino Linotype" panose="02040502050505030304" pitchFamily="18" charset="0"/>
              </a:rPr>
              <a:t>V – Pagamentos de Pessoal – Contratos por Tempo Determinado (Anexo VI); </a:t>
            </a:r>
          </a:p>
          <a:p>
            <a:r>
              <a:rPr lang="pt-BR" dirty="0" smtClean="0">
                <a:latin typeface="Palatino Linotype" panose="02040502050505030304" pitchFamily="18" charset="0"/>
              </a:rPr>
              <a:t>VI – Relação Geral de Pagamentos de Pessoal (Anexo VII). </a:t>
            </a:r>
            <a:endParaRPr lang="pt-BR" dirty="0">
              <a:latin typeface="Palatino Linotype" panose="02040502050505030304" pitchFamily="18" charset="0"/>
            </a:endParaRPr>
          </a:p>
        </p:txBody>
      </p:sp>
      <p:sp>
        <p:nvSpPr>
          <p:cNvPr id="4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469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7806" r="80975"/>
          <a:stretch/>
        </p:blipFill>
        <p:spPr>
          <a:xfrm flipH="1">
            <a:off x="-24680" y="-243408"/>
            <a:ext cx="4248472" cy="7488832"/>
          </a:xfrm>
          <a:prstGeom prst="rect">
            <a:avLst/>
          </a:prstGeom>
        </p:spPr>
      </p:pic>
      <p:sp>
        <p:nvSpPr>
          <p:cNvPr id="305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gi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2800" y="-65522"/>
            <a:ext cx="9144000" cy="7166930"/>
          </a:xfrm>
          <a:prstGeom prst="rect">
            <a:avLst/>
          </a:prstGeom>
        </p:spPr>
      </p:pic>
      <p:sp>
        <p:nvSpPr>
          <p:cNvPr id="8" name="CustomShape 2"/>
          <p:cNvSpPr/>
          <p:nvPr/>
        </p:nvSpPr>
        <p:spPr>
          <a:xfrm>
            <a:off x="6333" y="1237056"/>
            <a:ext cx="6481360" cy="1336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OBRIGADA!</a:t>
            </a:r>
            <a:endParaRPr lang="pt-BR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buClr>
                <a:srgbClr val="000000"/>
              </a:buClr>
              <a:buFont typeface="Arial"/>
              <a:buChar char="•"/>
            </a:pPr>
            <a:endParaRPr lang="pt-BR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6333" y="2592288"/>
            <a:ext cx="6481360" cy="126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Ana Carolina Soares Cruz de Amorim</a:t>
            </a:r>
          </a:p>
          <a:p>
            <a:pPr algn="ctr">
              <a:lnSpc>
                <a:spcPct val="100000"/>
              </a:lnSpc>
            </a:pPr>
            <a:endParaRPr lang="pt-BR" sz="9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Palatino Linotype"/>
            </a:endParaRPr>
          </a:p>
          <a:p>
            <a:pPr algn="ctr">
              <a:lnSpc>
                <a:spcPct val="100000"/>
              </a:lnSpc>
            </a:pPr>
            <a:r>
              <a:rPr lang="pt-BR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Analista </a:t>
            </a:r>
            <a:r>
              <a:rPr lang="pt-BR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de </a:t>
            </a:r>
            <a:r>
              <a:rPr lang="pt-BR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Políticas Sociais</a:t>
            </a:r>
          </a:p>
          <a:p>
            <a:pPr algn="ctr">
              <a:lnSpc>
                <a:spcPct val="100000"/>
              </a:lnSpc>
            </a:pPr>
            <a:r>
              <a:rPr lang="pt-BR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Assessora do FNAS</a:t>
            </a:r>
            <a:endParaRPr lang="pt-BR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38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812000" y="792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910" b="1" spc="-1" dirty="0">
              <a:solidFill>
                <a:srgbClr val="006699"/>
              </a:solidFill>
              <a:uFill>
                <a:solidFill>
                  <a:srgbClr val="FFFFFF"/>
                </a:solidFill>
              </a:uFill>
              <a:latin typeface="Palatino Linotype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910" b="1" spc="-1" dirty="0">
              <a:solidFill>
                <a:srgbClr val="006699"/>
              </a:solidFill>
              <a:uFill>
                <a:solidFill>
                  <a:srgbClr val="FFFFFF"/>
                </a:solidFill>
              </a:uFill>
              <a:latin typeface="Palatino Linotype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910" b="1" spc="-1" dirty="0">
              <a:solidFill>
                <a:srgbClr val="006699"/>
              </a:solidFill>
              <a:uFill>
                <a:solidFill>
                  <a:srgbClr val="FFFFFF"/>
                </a:solidFill>
              </a:uFill>
              <a:latin typeface="Palatino Linotype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910" b="1" spc="-1" dirty="0" smtClean="0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Prestação de Contas dos Recursos do Cofinanciamento Federal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7845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PRESTAÇÃO DE CONTAS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1985880" y="161208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Arial Unicode MS"/>
              </a:rPr>
              <a:t>O dever de prestar contas é uma obrigação inerente a qualquer administrador público, conforme preconizado no Art. 70, parágrafo único da Constituição Federal: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Arial Unicode MS"/>
              </a:rPr>
              <a:t> 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1280" algn="just"/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Arial"/>
              </a:rPr>
              <a:t>Art. 70. 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sistema de controle interno de cada Poder.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1280" algn="just"/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Arial"/>
              </a:rPr>
              <a:t>Parágrafo único. Prestará contas qualquer pessoa física ou jurídica, pública ou privada, que utilize, arrecade, guarde, gerencie ou administre dinheiros, bens e valores públicos ou pelos quais a União responda, ou que, em nome desta, assuma obrigações de natureza pecuniária.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1280" algn="just"/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55038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r>
              <a:rPr lang="pt-B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</a:rPr>
              <a:t>ISTO É: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1985880" y="161208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A prestação de contas inicia no momento do repasse dos </a:t>
            </a:r>
            <a:r>
              <a:rPr lang="pt-BR" sz="32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Arial"/>
              </a:rPr>
              <a:t>recursos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Arial"/>
              </a:rPr>
              <a:t>e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Arial"/>
              </a:rPr>
              <a:t>Passa por todas as etapas da execução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05064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r>
              <a:rPr lang="pt-BR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</a:rPr>
              <a:t>PRESTAÇÃO DE CONTAS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pPr algn="ctr">
              <a:lnSpc>
                <a:spcPct val="100000"/>
              </a:lnSpc>
            </a:pP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985880" y="161208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SÚMULA Nº 230 - TCU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“Compete ao prefeito sucessor apresentar as contas referentes aos recursos federais recebidos por seu antecessor, quando este não o tiver feito ou, na impossibilidade de fazê-lo, adotar as medidas legais visando ao resguardo do patrimônio público com a instauração da competente Tomada de Contas Especial, sob pena de corresponsabilidade”.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 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Fundamento Legal: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Constituição Federal, art. 71, inc. II;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Lei nº 8.443, de 16-07-1992, art. 8º;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Decreto-lei nº 200/67, art. 84.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itchFamily="18" charset="0"/>
                <a:ea typeface="DejaVu Sans"/>
              </a:rPr>
              <a:t>Portaria MDS n. 113/2015 art. 37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itchFamily="18" charset="0"/>
            </a:endParaRPr>
          </a:p>
        </p:txBody>
      </p:sp>
      <p:sp>
        <p:nvSpPr>
          <p:cNvPr id="291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815643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812000" y="792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910" b="1" spc="-1" dirty="0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A Portaria MDS nº 113/2015, irá disciplinar os prazos e os procedimentos relativos à prestação de contas dos exercícios de 2016 e seguinte</a:t>
            </a:r>
            <a:r>
              <a:rPr lang="pt-BR" sz="2910" spc="-1" dirty="0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s.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Estabelece: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buClr>
                <a:srgbClr val="000000"/>
              </a:buClr>
              <a:buSzPct val="75000"/>
              <a:buFont typeface="Symbol"/>
              <a:buChar char="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A forma de apresentação da prestação de contas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buClr>
                <a:srgbClr val="000000"/>
              </a:buClr>
              <a:buSzPct val="75000"/>
              <a:buFont typeface="Symbol"/>
              <a:buChar char="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Prazos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buClr>
                <a:srgbClr val="000000"/>
              </a:buClr>
              <a:buSzPct val="75000"/>
              <a:buFont typeface="Symbol"/>
              <a:buChar char="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Procedimentos para cumprimento de diligencias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buClr>
                <a:srgbClr val="000000"/>
              </a:buClr>
              <a:buSzPct val="75000"/>
              <a:buFont typeface="Symbol"/>
              <a:buChar char="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Outros aspectos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buClr>
                <a:srgbClr val="000000"/>
              </a:buClr>
              <a:buFont typeface="Arial"/>
              <a:buChar char="•"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72670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r>
              <a:rPr lang="pt-BR" sz="2400" b="1" spc="-1" dirty="0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DejaVu Sans"/>
              </a:rPr>
              <a:t>Procedimentos que impactam na prestação de contas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pPr algn="ctr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1985880" y="161208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DejaVu Sans"/>
              </a:rPr>
              <a:t>Atendimento às fases da execução despesa, ou seja, empenho, liquidação e pagamento propriamente dito.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pPr marL="432000" indent="-32364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DejaVu Sans"/>
              </a:rPr>
              <a:t>Instrução adequada dos processos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pPr marL="432000" indent="-32364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DejaVu Sans"/>
              </a:rPr>
              <a:t>Guarda documental (processos de pagamento, faturas, recibos, notas fiscais e/ou outros documentos que deram origem ao pagamento).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pPr marL="432000" indent="-32364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DejaVu Sans"/>
              </a:rPr>
              <a:t>Justificativa da despesa, descrevendo os beneficiários e a relevância de tal pagamento para que ocorra a oferta do serviço.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</a:endParaRPr>
          </a:p>
        </p:txBody>
      </p:sp>
      <p:sp>
        <p:nvSpPr>
          <p:cNvPr id="299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27817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812000" y="7920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910" b="1" spc="-1" dirty="0">
              <a:solidFill>
                <a:srgbClr val="006699"/>
              </a:solidFill>
              <a:uFill>
                <a:solidFill>
                  <a:srgbClr val="FFFFFF"/>
                </a:solidFill>
              </a:uFill>
              <a:latin typeface="Palatino Linotype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910" b="1" spc="-1" dirty="0">
              <a:solidFill>
                <a:srgbClr val="006699"/>
              </a:solidFill>
              <a:uFill>
                <a:solidFill>
                  <a:srgbClr val="FFFFFF"/>
                </a:solidFill>
              </a:uFill>
              <a:latin typeface="Palatino Linotype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910" b="1" spc="-1" dirty="0">
              <a:solidFill>
                <a:srgbClr val="006699"/>
              </a:solidFill>
              <a:uFill>
                <a:solidFill>
                  <a:srgbClr val="FFFFFF"/>
                </a:solidFill>
              </a:uFill>
              <a:latin typeface="Palatino Linotype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910" b="1" spc="-1" dirty="0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Portaria SNAS Nº 124, de 29 de junho </a:t>
            </a:r>
            <a:r>
              <a:rPr lang="pt-BR" sz="2910" b="1" spc="-1" dirty="0">
                <a:solidFill>
                  <a:srgbClr val="006699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2017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buClr>
                <a:srgbClr val="000000"/>
              </a:buClr>
              <a:buFont typeface="Arial"/>
              <a:buChar char="•"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4"/>
          <p:cNvSpPr/>
          <p:nvPr/>
        </p:nvSpPr>
        <p:spPr>
          <a:xfrm>
            <a:off x="5160000" y="3069000"/>
            <a:ext cx="1151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832873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4980" y="620688"/>
            <a:ext cx="8229240" cy="779136"/>
          </a:xfrm>
        </p:spPr>
        <p:txBody>
          <a:bodyPr/>
          <a:lstStyle/>
          <a:p>
            <a:r>
              <a:rPr lang="pt-BR" sz="2400" b="1" kern="1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alatino Linotype" panose="02040502050505030304" pitchFamily="18" charset="0"/>
                <a:ea typeface="+mn-ea"/>
                <a:cs typeface="+mn-cs"/>
              </a:rPr>
              <a:t>De que trata a Portaria SNAS nº 124 de 29 de junho de 2017</a:t>
            </a:r>
            <a:endParaRPr lang="pt-BR" sz="2400" b="1" kern="12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1991544" y="908720"/>
            <a:ext cx="8218896" cy="4673080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r>
              <a:rPr lang="pt-BR" u="sng" dirty="0">
                <a:latin typeface="Palatino Linotype" panose="02040502050505030304" pitchFamily="18" charset="0"/>
              </a:rPr>
              <a:t>“Regulamenta os procedimentos</a:t>
            </a:r>
            <a:r>
              <a:rPr lang="pt-BR" dirty="0">
                <a:latin typeface="Palatino Linotype" panose="02040502050505030304" pitchFamily="18" charset="0"/>
              </a:rPr>
              <a:t> a serem adotados pelos Estados, Distrito Federal e Municípios, </a:t>
            </a:r>
            <a:r>
              <a:rPr lang="pt-BR" u="sng" dirty="0">
                <a:latin typeface="Palatino Linotype" panose="02040502050505030304" pitchFamily="18" charset="0"/>
              </a:rPr>
              <a:t>atinentes à guarda e ao arquivamento dos processos e documentos comprobatórios das despesas realizadas com recursos federais transferidos na modalidade fundo a fundo</a:t>
            </a:r>
            <a:r>
              <a:rPr lang="pt-BR" dirty="0">
                <a:latin typeface="Palatino Linotype" panose="02040502050505030304" pitchFamily="18" charset="0"/>
              </a:rPr>
              <a:t>, destinados ao cofinanciamento dos serviços, programas e projetos socioassistenciais, e das transferências voluntárias de recursos oriundos de emenda parlamentar ou de programação orçamentária própria no âmbito do Sistema Único de Assistência Social – SUAS e dá outras providências.”</a:t>
            </a:r>
          </a:p>
        </p:txBody>
      </p:sp>
      <p:sp>
        <p:nvSpPr>
          <p:cNvPr id="4" name="CustomShape 3"/>
          <p:cNvSpPr/>
          <p:nvPr/>
        </p:nvSpPr>
        <p:spPr>
          <a:xfrm flipH="1">
            <a:off x="1509960" y="-360"/>
            <a:ext cx="9179280" cy="5223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92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862</Words>
  <Application>Microsoft Office PowerPoint</Application>
  <PresentationFormat>Widescreen</PresentationFormat>
  <Paragraphs>83</Paragraphs>
  <Slides>14</Slides>
  <Notes>9</Notes>
  <HiddenSlides>0</HiddenSlides>
  <MMClips>1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29" baseType="lpstr">
      <vt:lpstr>Arial Unicode MS</vt:lpstr>
      <vt:lpstr>Arial</vt:lpstr>
      <vt:lpstr>Arial Narrow</vt:lpstr>
      <vt:lpstr>Calibri</vt:lpstr>
      <vt:lpstr>DejaVu Sans</vt:lpstr>
      <vt:lpstr>Palatino Linotype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 que trata a Portaria SNAS nº 124 de 29 de junho de 2017</vt:lpstr>
      <vt:lpstr>De que trata a Portaria SNAS nº 124 de 29 de junho de 2017</vt:lpstr>
      <vt:lpstr>Procedimentos para instrução e guarda de processos</vt:lpstr>
      <vt:lpstr>Relação de Pagamentos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do Desenvolvimento Social e Agrário</dc:title>
  <dc:creator>maria.martins</dc:creator>
  <cp:lastModifiedBy>Ana Carolina Soares De Amorim</cp:lastModifiedBy>
  <cp:revision>243</cp:revision>
  <cp:lastPrinted>2017-01-25T10:57:37Z</cp:lastPrinted>
  <dcterms:created xsi:type="dcterms:W3CDTF">2016-06-07T19:27:26Z</dcterms:created>
  <dcterms:modified xsi:type="dcterms:W3CDTF">2018-04-26T13:02:22Z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27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