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8" r:id="rId3"/>
    <p:sldId id="269" r:id="rId4"/>
    <p:sldId id="639" r:id="rId5"/>
    <p:sldId id="640" r:id="rId6"/>
    <p:sldId id="260" r:id="rId7"/>
    <p:sldId id="641" r:id="rId8"/>
    <p:sldId id="301" r:id="rId9"/>
    <p:sldId id="638" r:id="rId10"/>
    <p:sldId id="302" r:id="rId11"/>
    <p:sldId id="263" r:id="rId12"/>
    <p:sldId id="267" r:id="rId13"/>
    <p:sldId id="305" r:id="rId14"/>
    <p:sldId id="304" r:id="rId15"/>
    <p:sldId id="306" r:id="rId16"/>
    <p:sldId id="307" r:id="rId17"/>
    <p:sldId id="308" r:id="rId18"/>
    <p:sldId id="631" r:id="rId19"/>
    <p:sldId id="637" r:id="rId20"/>
    <p:sldId id="632" r:id="rId21"/>
    <p:sldId id="636" r:id="rId22"/>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004D1-6EA0-495B-A303-B892B3AF366B}" v="13" dt="2021-04-01T13:55:08.13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114" d="100"/>
          <a:sy n="114" d="100"/>
        </p:scale>
        <p:origin x="36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6a333f8dc12238ed" providerId="LiveId" clId="{491004D1-6EA0-495B-A303-B892B3AF366B}"/>
    <pc:docChg chg="undo custSel addSld delSld modSld sldOrd">
      <pc:chgData name=" " userId="6a333f8dc12238ed" providerId="LiveId" clId="{491004D1-6EA0-495B-A303-B892B3AF366B}" dt="2021-04-01T13:55:12.229" v="194" actId="47"/>
      <pc:docMkLst>
        <pc:docMk/>
      </pc:docMkLst>
      <pc:sldChg chg="modSp mod">
        <pc:chgData name=" " userId="6a333f8dc12238ed" providerId="LiveId" clId="{491004D1-6EA0-495B-A303-B892B3AF366B}" dt="2021-04-01T13:49:01.843" v="139" actId="20577"/>
        <pc:sldMkLst>
          <pc:docMk/>
          <pc:sldMk cId="1374045445" sldId="256"/>
        </pc:sldMkLst>
        <pc:spChg chg="mod">
          <ac:chgData name=" " userId="6a333f8dc12238ed" providerId="LiveId" clId="{491004D1-6EA0-495B-A303-B892B3AF366B}" dt="2021-04-01T13:48:53.565" v="120" actId="20577"/>
          <ac:spMkLst>
            <pc:docMk/>
            <pc:sldMk cId="1374045445" sldId="256"/>
            <ac:spMk id="2" creationId="{00000000-0000-0000-0000-000000000000}"/>
          </ac:spMkLst>
        </pc:spChg>
        <pc:spChg chg="mod">
          <ac:chgData name=" " userId="6a333f8dc12238ed" providerId="LiveId" clId="{491004D1-6EA0-495B-A303-B892B3AF366B}" dt="2021-04-01T13:49:01.843" v="139" actId="20577"/>
          <ac:spMkLst>
            <pc:docMk/>
            <pc:sldMk cId="1374045445" sldId="256"/>
            <ac:spMk id="3" creationId="{00000000-0000-0000-0000-000000000000}"/>
          </ac:spMkLst>
        </pc:spChg>
      </pc:sldChg>
      <pc:sldChg chg="modSp del mod chgLayout">
        <pc:chgData name=" " userId="6a333f8dc12238ed" providerId="LiveId" clId="{491004D1-6EA0-495B-A303-B892B3AF366B}" dt="2021-03-31T21:11:13.717" v="15" actId="47"/>
        <pc:sldMkLst>
          <pc:docMk/>
          <pc:sldMk cId="1824075235" sldId="258"/>
        </pc:sldMkLst>
        <pc:spChg chg="mod">
          <ac:chgData name=" " userId="6a333f8dc12238ed" providerId="LiveId" clId="{491004D1-6EA0-495B-A303-B892B3AF366B}" dt="2021-03-31T21:10:44.002" v="11" actId="207"/>
          <ac:spMkLst>
            <pc:docMk/>
            <pc:sldMk cId="1824075235" sldId="258"/>
            <ac:spMk id="7" creationId="{00000000-0000-0000-0000-000000000000}"/>
          </ac:spMkLst>
        </pc:spChg>
      </pc:sldChg>
      <pc:sldChg chg="del">
        <pc:chgData name=" " userId="6a333f8dc12238ed" providerId="LiveId" clId="{491004D1-6EA0-495B-A303-B892B3AF366B}" dt="2021-03-31T21:11:40.155" v="20" actId="47"/>
        <pc:sldMkLst>
          <pc:docMk/>
          <pc:sldMk cId="43169225" sldId="259"/>
        </pc:sldMkLst>
      </pc:sldChg>
      <pc:sldChg chg="addSp delSp mod">
        <pc:chgData name=" " userId="6a333f8dc12238ed" providerId="LiveId" clId="{491004D1-6EA0-495B-A303-B892B3AF366B}" dt="2021-03-31T21:16:57.816" v="34" actId="22"/>
        <pc:sldMkLst>
          <pc:docMk/>
          <pc:sldMk cId="288606497" sldId="260"/>
        </pc:sldMkLst>
        <pc:spChg chg="add del">
          <ac:chgData name=" " userId="6a333f8dc12238ed" providerId="LiveId" clId="{491004D1-6EA0-495B-A303-B892B3AF366B}" dt="2021-03-31T21:16:57.816" v="34" actId="22"/>
          <ac:spMkLst>
            <pc:docMk/>
            <pc:sldMk cId="288606497" sldId="260"/>
            <ac:spMk id="7" creationId="{A1250406-1204-4D23-9C13-C2D5D113DC56}"/>
          </ac:spMkLst>
        </pc:spChg>
      </pc:sldChg>
      <pc:sldChg chg="modSp mod">
        <pc:chgData name=" " userId="6a333f8dc12238ed" providerId="LiveId" clId="{491004D1-6EA0-495B-A303-B892B3AF366B}" dt="2021-04-01T13:50:28.138" v="141"/>
        <pc:sldMkLst>
          <pc:docMk/>
          <pc:sldMk cId="105677702" sldId="268"/>
        </pc:sldMkLst>
        <pc:spChg chg="mod">
          <ac:chgData name=" " userId="6a333f8dc12238ed" providerId="LiveId" clId="{491004D1-6EA0-495B-A303-B892B3AF366B}" dt="2021-04-01T13:50:28.138" v="141"/>
          <ac:spMkLst>
            <pc:docMk/>
            <pc:sldMk cId="105677702" sldId="268"/>
            <ac:spMk id="2" creationId="{28C93F73-1C27-43D8-96D1-621F97C0B001}"/>
          </ac:spMkLst>
        </pc:spChg>
        <pc:spChg chg="mod">
          <ac:chgData name=" " userId="6a333f8dc12238ed" providerId="LiveId" clId="{491004D1-6EA0-495B-A303-B892B3AF366B}" dt="2021-03-31T21:07:56.860" v="5" actId="404"/>
          <ac:spMkLst>
            <pc:docMk/>
            <pc:sldMk cId="105677702" sldId="268"/>
            <ac:spMk id="3" creationId="{6B911C41-425A-44A1-9B41-1FC615F65952}"/>
          </ac:spMkLst>
        </pc:spChg>
      </pc:sldChg>
      <pc:sldChg chg="del">
        <pc:chgData name=" " userId="6a333f8dc12238ed" providerId="LiveId" clId="{491004D1-6EA0-495B-A303-B892B3AF366B}" dt="2021-03-31T21:16:07.931" v="30" actId="47"/>
        <pc:sldMkLst>
          <pc:docMk/>
          <pc:sldMk cId="602635350" sldId="281"/>
        </pc:sldMkLst>
      </pc:sldChg>
      <pc:sldChg chg="del">
        <pc:chgData name=" " userId="6a333f8dc12238ed" providerId="LiveId" clId="{491004D1-6EA0-495B-A303-B892B3AF366B}" dt="2021-03-31T21:16:06.633" v="29" actId="47"/>
        <pc:sldMkLst>
          <pc:docMk/>
          <pc:sldMk cId="4051149227" sldId="286"/>
        </pc:sldMkLst>
      </pc:sldChg>
      <pc:sldChg chg="del">
        <pc:chgData name=" " userId="6a333f8dc12238ed" providerId="LiveId" clId="{491004D1-6EA0-495B-A303-B892B3AF366B}" dt="2021-03-31T21:16:04.827" v="28" actId="47"/>
        <pc:sldMkLst>
          <pc:docMk/>
          <pc:sldMk cId="2693441091" sldId="293"/>
        </pc:sldMkLst>
      </pc:sldChg>
      <pc:sldChg chg="add del">
        <pc:chgData name=" " userId="6a333f8dc12238ed" providerId="LiveId" clId="{491004D1-6EA0-495B-A303-B892B3AF366B}" dt="2021-04-01T13:55:12.229" v="194" actId="47"/>
        <pc:sldMkLst>
          <pc:docMk/>
          <pc:sldMk cId="250126934" sldId="303"/>
        </pc:sldMkLst>
      </pc:sldChg>
      <pc:sldChg chg="modSp mod">
        <pc:chgData name=" " userId="6a333f8dc12238ed" providerId="LiveId" clId="{491004D1-6EA0-495B-A303-B892B3AF366B}" dt="2021-04-01T13:54:28.154" v="184" actId="207"/>
        <pc:sldMkLst>
          <pc:docMk/>
          <pc:sldMk cId="585111061" sldId="304"/>
        </pc:sldMkLst>
        <pc:spChg chg="mod">
          <ac:chgData name=" " userId="6a333f8dc12238ed" providerId="LiveId" clId="{491004D1-6EA0-495B-A303-B892B3AF366B}" dt="2021-04-01T13:54:28.154" v="184" actId="207"/>
          <ac:spMkLst>
            <pc:docMk/>
            <pc:sldMk cId="585111061" sldId="304"/>
            <ac:spMk id="3" creationId="{E580DF9C-67EF-4BA0-8C1F-18A68CC243DF}"/>
          </ac:spMkLst>
        </pc:spChg>
      </pc:sldChg>
      <pc:sldChg chg="modSp mod">
        <pc:chgData name=" " userId="6a333f8dc12238ed" providerId="LiveId" clId="{491004D1-6EA0-495B-A303-B892B3AF366B}" dt="2021-04-01T13:54:22.405" v="182" actId="207"/>
        <pc:sldMkLst>
          <pc:docMk/>
          <pc:sldMk cId="2802739527" sldId="305"/>
        </pc:sldMkLst>
        <pc:spChg chg="mod">
          <ac:chgData name=" " userId="6a333f8dc12238ed" providerId="LiveId" clId="{491004D1-6EA0-495B-A303-B892B3AF366B}" dt="2021-04-01T13:54:22.405" v="182" actId="207"/>
          <ac:spMkLst>
            <pc:docMk/>
            <pc:sldMk cId="2802739527" sldId="305"/>
            <ac:spMk id="2" creationId="{D555115A-2722-43AF-A3E5-AC1F5D848095}"/>
          </ac:spMkLst>
        </pc:spChg>
      </pc:sldChg>
      <pc:sldChg chg="modSp mod">
        <pc:chgData name=" " userId="6a333f8dc12238ed" providerId="LiveId" clId="{491004D1-6EA0-495B-A303-B892B3AF366B}" dt="2021-04-01T13:54:35.796" v="186" actId="207"/>
        <pc:sldMkLst>
          <pc:docMk/>
          <pc:sldMk cId="3343084171" sldId="306"/>
        </pc:sldMkLst>
        <pc:spChg chg="mod">
          <ac:chgData name=" " userId="6a333f8dc12238ed" providerId="LiveId" clId="{491004D1-6EA0-495B-A303-B892B3AF366B}" dt="2021-04-01T13:54:35.796" v="186" actId="207"/>
          <ac:spMkLst>
            <pc:docMk/>
            <pc:sldMk cId="3343084171" sldId="306"/>
            <ac:spMk id="2" creationId="{747E8269-1CE7-4426-B91B-AF2C707CD43F}"/>
          </ac:spMkLst>
        </pc:spChg>
      </pc:sldChg>
      <pc:sldChg chg="modSp mod">
        <pc:chgData name=" " userId="6a333f8dc12238ed" providerId="LiveId" clId="{491004D1-6EA0-495B-A303-B892B3AF366B}" dt="2021-04-01T13:54:41.725" v="188"/>
        <pc:sldMkLst>
          <pc:docMk/>
          <pc:sldMk cId="2668877054" sldId="307"/>
        </pc:sldMkLst>
        <pc:spChg chg="mod">
          <ac:chgData name=" " userId="6a333f8dc12238ed" providerId="LiveId" clId="{491004D1-6EA0-495B-A303-B892B3AF366B}" dt="2021-04-01T13:54:41.725" v="188"/>
          <ac:spMkLst>
            <pc:docMk/>
            <pc:sldMk cId="2668877054" sldId="307"/>
            <ac:spMk id="3" creationId="{A1BCEED1-E26E-4D41-B618-97DE9D4855C1}"/>
          </ac:spMkLst>
        </pc:spChg>
      </pc:sldChg>
      <pc:sldChg chg="modSp mod">
        <pc:chgData name=" " userId="6a333f8dc12238ed" providerId="LiveId" clId="{491004D1-6EA0-495B-A303-B892B3AF366B}" dt="2021-04-01T13:54:48.345" v="190" actId="207"/>
        <pc:sldMkLst>
          <pc:docMk/>
          <pc:sldMk cId="960191496" sldId="631"/>
        </pc:sldMkLst>
        <pc:spChg chg="mod">
          <ac:chgData name=" " userId="6a333f8dc12238ed" providerId="LiveId" clId="{491004D1-6EA0-495B-A303-B892B3AF366B}" dt="2021-04-01T13:54:48.345" v="190" actId="207"/>
          <ac:spMkLst>
            <pc:docMk/>
            <pc:sldMk cId="960191496" sldId="631"/>
            <ac:spMk id="2" creationId="{FA1620AA-3C82-423C-B451-6AA941FE0F85}"/>
          </ac:spMkLst>
        </pc:spChg>
      </pc:sldChg>
      <pc:sldChg chg="modSp">
        <pc:chgData name=" " userId="6a333f8dc12238ed" providerId="LiveId" clId="{491004D1-6EA0-495B-A303-B892B3AF366B}" dt="2021-04-01T13:55:08.134" v="193"/>
        <pc:sldMkLst>
          <pc:docMk/>
          <pc:sldMk cId="1761051793" sldId="632"/>
        </pc:sldMkLst>
        <pc:spChg chg="mod">
          <ac:chgData name=" " userId="6a333f8dc12238ed" providerId="LiveId" clId="{491004D1-6EA0-495B-A303-B892B3AF366B}" dt="2021-04-01T13:55:08.134" v="193"/>
          <ac:spMkLst>
            <pc:docMk/>
            <pc:sldMk cId="1761051793" sldId="632"/>
            <ac:spMk id="2" creationId="{ABF9BBB2-D82C-4FEA-8B21-A988BAD43673}"/>
          </ac:spMkLst>
        </pc:spChg>
      </pc:sldChg>
      <pc:sldChg chg="modSp mod">
        <pc:chgData name=" " userId="6a333f8dc12238ed" providerId="LiveId" clId="{491004D1-6EA0-495B-A303-B892B3AF366B}" dt="2021-04-01T13:55:03.333" v="192"/>
        <pc:sldMkLst>
          <pc:docMk/>
          <pc:sldMk cId="0" sldId="637"/>
        </pc:sldMkLst>
        <pc:spChg chg="mod">
          <ac:chgData name=" " userId="6a333f8dc12238ed" providerId="LiveId" clId="{491004D1-6EA0-495B-A303-B892B3AF366B}" dt="2021-04-01T13:55:03.333" v="192"/>
          <ac:spMkLst>
            <pc:docMk/>
            <pc:sldMk cId="0" sldId="637"/>
            <ac:spMk id="2" creationId="{00000000-0000-0000-0000-000000000000}"/>
          </ac:spMkLst>
        </pc:spChg>
      </pc:sldChg>
      <pc:sldChg chg="modSp add mod ord">
        <pc:chgData name=" " userId="6a333f8dc12238ed" providerId="LiveId" clId="{491004D1-6EA0-495B-A303-B892B3AF366B}" dt="2021-03-31T21:15:56.136" v="27" actId="207"/>
        <pc:sldMkLst>
          <pc:docMk/>
          <pc:sldMk cId="4260821738" sldId="638"/>
        </pc:sldMkLst>
        <pc:spChg chg="mod">
          <ac:chgData name=" " userId="6a333f8dc12238ed" providerId="LiveId" clId="{491004D1-6EA0-495B-A303-B892B3AF366B}" dt="2021-03-31T21:15:56.136" v="27" actId="207"/>
          <ac:spMkLst>
            <pc:docMk/>
            <pc:sldMk cId="4260821738" sldId="638"/>
            <ac:spMk id="3" creationId="{B33DCA50-AC4C-469D-8043-2930A2417B1D}"/>
          </ac:spMkLst>
        </pc:spChg>
      </pc:sldChg>
      <pc:sldChg chg="modSp new mod">
        <pc:chgData name=" " userId="6a333f8dc12238ed" providerId="LiveId" clId="{491004D1-6EA0-495B-A303-B892B3AF366B}" dt="2021-04-01T13:50:40.526" v="145" actId="27636"/>
        <pc:sldMkLst>
          <pc:docMk/>
          <pc:sldMk cId="1438626030" sldId="639"/>
        </pc:sldMkLst>
        <pc:spChg chg="mod">
          <ac:chgData name=" " userId="6a333f8dc12238ed" providerId="LiveId" clId="{491004D1-6EA0-495B-A303-B892B3AF366B}" dt="2021-04-01T13:50:40.526" v="145" actId="27636"/>
          <ac:spMkLst>
            <pc:docMk/>
            <pc:sldMk cId="1438626030" sldId="639"/>
            <ac:spMk id="2" creationId="{84475F56-E866-4A74-86B8-B438CA7F8383}"/>
          </ac:spMkLst>
        </pc:spChg>
        <pc:spChg chg="mod">
          <ac:chgData name=" " userId="6a333f8dc12238ed" providerId="LiveId" clId="{491004D1-6EA0-495B-A303-B892B3AF366B}" dt="2021-03-31T21:11:09.046" v="14"/>
          <ac:spMkLst>
            <pc:docMk/>
            <pc:sldMk cId="1438626030" sldId="639"/>
            <ac:spMk id="3" creationId="{83679D1F-7B81-470A-9B1B-669D91377669}"/>
          </ac:spMkLst>
        </pc:spChg>
      </pc:sldChg>
      <pc:sldChg chg="modSp new mod">
        <pc:chgData name=" " userId="6a333f8dc12238ed" providerId="LiveId" clId="{491004D1-6EA0-495B-A303-B892B3AF366B}" dt="2021-04-01T13:50:49.318" v="147" actId="404"/>
        <pc:sldMkLst>
          <pc:docMk/>
          <pc:sldMk cId="2972268476" sldId="640"/>
        </pc:sldMkLst>
        <pc:spChg chg="mod">
          <ac:chgData name=" " userId="6a333f8dc12238ed" providerId="LiveId" clId="{491004D1-6EA0-495B-A303-B892B3AF366B}" dt="2021-04-01T13:50:49.318" v="147" actId="404"/>
          <ac:spMkLst>
            <pc:docMk/>
            <pc:sldMk cId="2972268476" sldId="640"/>
            <ac:spMk id="2" creationId="{25714F69-87F6-4629-97FF-987C476657BA}"/>
          </ac:spMkLst>
        </pc:spChg>
        <pc:spChg chg="mod">
          <ac:chgData name=" " userId="6a333f8dc12238ed" providerId="LiveId" clId="{491004D1-6EA0-495B-A303-B892B3AF366B}" dt="2021-03-31T21:11:37.937" v="19" actId="20577"/>
          <ac:spMkLst>
            <pc:docMk/>
            <pc:sldMk cId="2972268476" sldId="640"/>
            <ac:spMk id="3" creationId="{8667B1DF-E8BD-4BF7-8502-E967B4244042}"/>
          </ac:spMkLst>
        </pc:spChg>
      </pc:sldChg>
      <pc:sldChg chg="modSp new mod">
        <pc:chgData name=" " userId="6a333f8dc12238ed" providerId="LiveId" clId="{491004D1-6EA0-495B-A303-B892B3AF366B}" dt="2021-04-01T13:53:46.212" v="180"/>
        <pc:sldMkLst>
          <pc:docMk/>
          <pc:sldMk cId="2520065088" sldId="641"/>
        </pc:sldMkLst>
        <pc:spChg chg="mod">
          <ac:chgData name=" " userId="6a333f8dc12238ed" providerId="LiveId" clId="{491004D1-6EA0-495B-A303-B892B3AF366B}" dt="2021-04-01T13:52:06.407" v="168" actId="20577"/>
          <ac:spMkLst>
            <pc:docMk/>
            <pc:sldMk cId="2520065088" sldId="641"/>
            <ac:spMk id="2" creationId="{C0521E2B-A288-4E40-B2AE-513B4497DF24}"/>
          </ac:spMkLst>
        </pc:spChg>
        <pc:spChg chg="mod">
          <ac:chgData name=" " userId="6a333f8dc12238ed" providerId="LiveId" clId="{491004D1-6EA0-495B-A303-B892B3AF366B}" dt="2021-04-01T13:53:46.212" v="180"/>
          <ac:spMkLst>
            <pc:docMk/>
            <pc:sldMk cId="2520065088" sldId="641"/>
            <ac:spMk id="3" creationId="{D59B50CB-EC67-4FB5-9364-F5E32F3F4B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1A4E1-1E8D-4DFE-9565-C74FAF8989D8}" type="doc">
      <dgm:prSet loTypeId="urn:microsoft.com/office/officeart/2005/8/layout/radial6" loCatId="cycle" qsTypeId="urn:microsoft.com/office/officeart/2005/8/quickstyle/simple2" qsCatId="simple" csTypeId="urn:microsoft.com/office/officeart/2005/8/colors/colorful1#1" csCatId="colorful" phldr="1"/>
      <dgm:spPr/>
      <dgm:t>
        <a:bodyPr/>
        <a:lstStyle/>
        <a:p>
          <a:endParaRPr lang="pt-BR"/>
        </a:p>
      </dgm:t>
    </dgm:pt>
    <dgm:pt modelId="{E1EC19C2-7763-42F2-91A1-255ECED2ADEB}">
      <dgm:prSet phldrT="[Texto]" custT="1"/>
      <dgm:spPr>
        <a:solidFill>
          <a:schemeClr val="tx2">
            <a:lumMod val="75000"/>
          </a:schemeClr>
        </a:solidFill>
      </dgm:spPr>
      <dgm:t>
        <a:bodyPr/>
        <a:lstStyle/>
        <a:p>
          <a:r>
            <a:rPr lang="pt-BR" sz="1200" b="1" dirty="0">
              <a:solidFill>
                <a:schemeClr val="bg1"/>
              </a:solidFill>
            </a:rPr>
            <a:t>CICLO ORÇAMENTÁRIO</a:t>
          </a:r>
        </a:p>
      </dgm:t>
    </dgm:pt>
    <dgm:pt modelId="{FAC08D3A-E9D8-4F95-9841-DC23A3C75B72}" type="parTrans" cxnId="{67409020-B331-4C4C-825C-DE61D0794D43}">
      <dgm:prSet/>
      <dgm:spPr/>
      <dgm:t>
        <a:bodyPr/>
        <a:lstStyle/>
        <a:p>
          <a:endParaRPr lang="pt-BR" sz="1200">
            <a:solidFill>
              <a:schemeClr val="bg1"/>
            </a:solidFill>
          </a:endParaRPr>
        </a:p>
      </dgm:t>
    </dgm:pt>
    <dgm:pt modelId="{C856219E-83D5-447D-959F-CF2EFAAD829F}" type="sibTrans" cxnId="{67409020-B331-4C4C-825C-DE61D0794D43}">
      <dgm:prSet/>
      <dgm:spPr/>
      <dgm:t>
        <a:bodyPr/>
        <a:lstStyle/>
        <a:p>
          <a:endParaRPr lang="pt-BR" sz="1200">
            <a:solidFill>
              <a:schemeClr val="bg1"/>
            </a:solidFill>
          </a:endParaRPr>
        </a:p>
      </dgm:t>
    </dgm:pt>
    <dgm:pt modelId="{BC2D9DA9-ACCD-4B08-966E-AAF22058FEE4}">
      <dgm:prSet phldrT="[Texto]" custT="1"/>
      <dgm:spPr/>
      <dgm:t>
        <a:bodyPr/>
        <a:lstStyle/>
        <a:p>
          <a:r>
            <a:rPr lang="pt-BR" sz="1200" b="1" dirty="0">
              <a:solidFill>
                <a:schemeClr val="bg1"/>
              </a:solidFill>
            </a:rPr>
            <a:t>ELABORAÇÃO e APRESENTAÇÃO</a:t>
          </a:r>
        </a:p>
      </dgm:t>
    </dgm:pt>
    <dgm:pt modelId="{1EA16387-0E17-4F05-9C0E-FED8D289629F}" type="parTrans" cxnId="{68A80F13-BF89-4436-8E1A-D46D853F1140}">
      <dgm:prSet/>
      <dgm:spPr/>
      <dgm:t>
        <a:bodyPr/>
        <a:lstStyle/>
        <a:p>
          <a:endParaRPr lang="pt-BR" sz="1200">
            <a:solidFill>
              <a:schemeClr val="bg1"/>
            </a:solidFill>
          </a:endParaRPr>
        </a:p>
      </dgm:t>
    </dgm:pt>
    <dgm:pt modelId="{1A79B15C-06D8-45C1-8051-1F3EB0E22A02}" type="sibTrans" cxnId="{68A80F13-BF89-4436-8E1A-D46D853F1140}">
      <dgm:prSet/>
      <dgm:spPr/>
      <dgm:t>
        <a:bodyPr/>
        <a:lstStyle/>
        <a:p>
          <a:endParaRPr lang="pt-BR" sz="1200">
            <a:solidFill>
              <a:schemeClr val="bg1"/>
            </a:solidFill>
          </a:endParaRPr>
        </a:p>
      </dgm:t>
    </dgm:pt>
    <dgm:pt modelId="{09BFBBBC-263E-498B-B70F-B06D9F529CF5}">
      <dgm:prSet phldrT="[Texto]" custT="1"/>
      <dgm:spPr>
        <a:solidFill>
          <a:schemeClr val="accent3">
            <a:lumMod val="75000"/>
          </a:schemeClr>
        </a:solidFill>
      </dgm:spPr>
      <dgm:t>
        <a:bodyPr/>
        <a:lstStyle/>
        <a:p>
          <a:r>
            <a:rPr lang="pt-BR" sz="1200" b="1" dirty="0">
              <a:solidFill>
                <a:schemeClr val="bg1"/>
              </a:solidFill>
            </a:rPr>
            <a:t>DISCUSSÃO / ESTUDO / </a:t>
          </a:r>
          <a:r>
            <a:rPr lang="pt-BR" sz="1100" b="1" dirty="0">
              <a:solidFill>
                <a:schemeClr val="bg1"/>
              </a:solidFill>
            </a:rPr>
            <a:t>APROVAÇÃO</a:t>
          </a:r>
        </a:p>
      </dgm:t>
    </dgm:pt>
    <dgm:pt modelId="{EC6A63F0-B267-4195-9E1A-2AA499B7099F}" type="parTrans" cxnId="{13259987-B955-4FE6-8D43-D2622CF0F0F7}">
      <dgm:prSet/>
      <dgm:spPr/>
      <dgm:t>
        <a:bodyPr/>
        <a:lstStyle/>
        <a:p>
          <a:endParaRPr lang="pt-BR" sz="1200">
            <a:solidFill>
              <a:schemeClr val="bg1"/>
            </a:solidFill>
          </a:endParaRPr>
        </a:p>
      </dgm:t>
    </dgm:pt>
    <dgm:pt modelId="{EC5141AB-953F-4856-83C7-A9DB6C242589}" type="sibTrans" cxnId="{13259987-B955-4FE6-8D43-D2622CF0F0F7}">
      <dgm:prSet/>
      <dgm:spPr/>
      <dgm:t>
        <a:bodyPr/>
        <a:lstStyle/>
        <a:p>
          <a:endParaRPr lang="pt-BR" sz="1200">
            <a:solidFill>
              <a:schemeClr val="bg1"/>
            </a:solidFill>
          </a:endParaRPr>
        </a:p>
      </dgm:t>
    </dgm:pt>
    <dgm:pt modelId="{DE2676A9-95D6-41DB-8089-BACF0B66BFD5}">
      <dgm:prSet phldrT="[Texto]" custT="1"/>
      <dgm:spPr/>
      <dgm:t>
        <a:bodyPr/>
        <a:lstStyle/>
        <a:p>
          <a:r>
            <a:rPr lang="pt-BR" sz="1200" b="1" dirty="0">
              <a:solidFill>
                <a:schemeClr val="bg1"/>
              </a:solidFill>
            </a:rPr>
            <a:t>PROGRAMAÇÃO e EXECUÇÃO</a:t>
          </a:r>
        </a:p>
      </dgm:t>
    </dgm:pt>
    <dgm:pt modelId="{130860A1-4B61-4986-9C51-3BA1949F1E9D}" type="parTrans" cxnId="{27688725-A368-4228-93E4-6FABA89C084C}">
      <dgm:prSet/>
      <dgm:spPr/>
      <dgm:t>
        <a:bodyPr/>
        <a:lstStyle/>
        <a:p>
          <a:endParaRPr lang="pt-BR" sz="1200">
            <a:solidFill>
              <a:schemeClr val="bg1"/>
            </a:solidFill>
          </a:endParaRPr>
        </a:p>
      </dgm:t>
    </dgm:pt>
    <dgm:pt modelId="{449BD7AD-361F-4194-895A-3EB87DE5638F}" type="sibTrans" cxnId="{27688725-A368-4228-93E4-6FABA89C084C}">
      <dgm:prSet/>
      <dgm:spPr/>
      <dgm:t>
        <a:bodyPr/>
        <a:lstStyle/>
        <a:p>
          <a:endParaRPr lang="pt-BR" sz="1200">
            <a:solidFill>
              <a:schemeClr val="bg1"/>
            </a:solidFill>
          </a:endParaRPr>
        </a:p>
      </dgm:t>
    </dgm:pt>
    <dgm:pt modelId="{5B8DFFDB-14BE-4538-A8FF-5F8A2C4D2713}">
      <dgm:prSet phldrT="[Texto]" custT="1"/>
      <dgm:spPr>
        <a:solidFill>
          <a:schemeClr val="accent6">
            <a:lumMod val="75000"/>
          </a:schemeClr>
        </a:solidFill>
      </dgm:spPr>
      <dgm:t>
        <a:bodyPr/>
        <a:lstStyle/>
        <a:p>
          <a:r>
            <a:rPr lang="pt-BR" sz="1100" b="1" dirty="0">
              <a:solidFill>
                <a:schemeClr val="bg1"/>
              </a:solidFill>
            </a:rPr>
            <a:t>AVALIAÇÃO e CONTROLE</a:t>
          </a:r>
        </a:p>
      </dgm:t>
    </dgm:pt>
    <dgm:pt modelId="{2FAA6335-9663-4564-8161-4D8C3A117EE7}" type="parTrans" cxnId="{D92C27B5-1C1E-48BB-B909-191CCB3AEE3E}">
      <dgm:prSet/>
      <dgm:spPr/>
      <dgm:t>
        <a:bodyPr/>
        <a:lstStyle/>
        <a:p>
          <a:endParaRPr lang="pt-BR" sz="1200">
            <a:solidFill>
              <a:schemeClr val="bg1"/>
            </a:solidFill>
          </a:endParaRPr>
        </a:p>
      </dgm:t>
    </dgm:pt>
    <dgm:pt modelId="{C36EF69A-AF1B-41B9-9113-1F5773AFC997}" type="sibTrans" cxnId="{D92C27B5-1C1E-48BB-B909-191CCB3AEE3E}">
      <dgm:prSet/>
      <dgm:spPr/>
      <dgm:t>
        <a:bodyPr/>
        <a:lstStyle/>
        <a:p>
          <a:endParaRPr lang="pt-BR" sz="1200">
            <a:solidFill>
              <a:schemeClr val="bg1"/>
            </a:solidFill>
          </a:endParaRPr>
        </a:p>
      </dgm:t>
    </dgm:pt>
    <dgm:pt modelId="{A1D819BA-ADE0-47BB-BBFC-DB3812542E82}" type="pres">
      <dgm:prSet presAssocID="{3B41A4E1-1E8D-4DFE-9565-C74FAF8989D8}" presName="Name0" presStyleCnt="0">
        <dgm:presLayoutVars>
          <dgm:chMax val="1"/>
          <dgm:dir/>
          <dgm:animLvl val="ctr"/>
          <dgm:resizeHandles val="exact"/>
        </dgm:presLayoutVars>
      </dgm:prSet>
      <dgm:spPr/>
    </dgm:pt>
    <dgm:pt modelId="{5AA17538-F832-476E-ADC5-128B1774AB55}" type="pres">
      <dgm:prSet presAssocID="{E1EC19C2-7763-42F2-91A1-255ECED2ADEB}" presName="centerShape" presStyleLbl="node0" presStyleIdx="0" presStyleCnt="1" custScaleX="115766" custScaleY="87488" custLinFactNeighborX="1054" custLinFactNeighborY="633"/>
      <dgm:spPr/>
    </dgm:pt>
    <dgm:pt modelId="{16625CCA-3F28-42CC-9252-56C390A2A59F}" type="pres">
      <dgm:prSet presAssocID="{BC2D9DA9-ACCD-4B08-966E-AAF22058FEE4}" presName="node" presStyleLbl="node1" presStyleIdx="0" presStyleCnt="4" custScaleX="167561" custScaleY="87748">
        <dgm:presLayoutVars>
          <dgm:bulletEnabled val="1"/>
        </dgm:presLayoutVars>
      </dgm:prSet>
      <dgm:spPr/>
    </dgm:pt>
    <dgm:pt modelId="{38C1BB3D-FD77-4076-B275-65CAA8BDC3AA}" type="pres">
      <dgm:prSet presAssocID="{BC2D9DA9-ACCD-4B08-966E-AAF22058FEE4}" presName="dummy" presStyleCnt="0"/>
      <dgm:spPr/>
    </dgm:pt>
    <dgm:pt modelId="{DF66C8B8-6FA6-43A3-BCDF-871E09A29EAD}" type="pres">
      <dgm:prSet presAssocID="{1A79B15C-06D8-45C1-8051-1F3EB0E22A02}" presName="sibTrans" presStyleLbl="sibTrans2D1" presStyleIdx="0" presStyleCnt="4"/>
      <dgm:spPr/>
    </dgm:pt>
    <dgm:pt modelId="{E60996DE-3F21-486D-AC48-77F006A7554E}" type="pres">
      <dgm:prSet presAssocID="{09BFBBBC-263E-498B-B70F-B06D9F529CF5}" presName="node" presStyleLbl="node1" presStyleIdx="1" presStyleCnt="4" custScaleX="116921" custScaleY="75745" custRadScaleRad="122759" custRadScaleInc="344">
        <dgm:presLayoutVars>
          <dgm:bulletEnabled val="1"/>
        </dgm:presLayoutVars>
      </dgm:prSet>
      <dgm:spPr/>
    </dgm:pt>
    <dgm:pt modelId="{4C731841-5A6A-4FF3-89CD-5D5A4C11F893}" type="pres">
      <dgm:prSet presAssocID="{09BFBBBC-263E-498B-B70F-B06D9F529CF5}" presName="dummy" presStyleCnt="0"/>
      <dgm:spPr/>
    </dgm:pt>
    <dgm:pt modelId="{0047241C-DEC9-4946-B987-DB3740258BCE}" type="pres">
      <dgm:prSet presAssocID="{EC5141AB-953F-4856-83C7-A9DB6C242589}" presName="sibTrans" presStyleLbl="sibTrans2D1" presStyleIdx="1" presStyleCnt="4"/>
      <dgm:spPr/>
    </dgm:pt>
    <dgm:pt modelId="{2C0A8D4B-51E7-4EEA-A7A5-A9CDA1466857}" type="pres">
      <dgm:prSet presAssocID="{DE2676A9-95D6-41DB-8089-BACF0B66BFD5}" presName="node" presStyleLbl="node1" presStyleIdx="2" presStyleCnt="4" custScaleX="162323" custScaleY="91057">
        <dgm:presLayoutVars>
          <dgm:bulletEnabled val="1"/>
        </dgm:presLayoutVars>
      </dgm:prSet>
      <dgm:spPr/>
    </dgm:pt>
    <dgm:pt modelId="{CE6F3BA2-8AE1-4DAD-B2F9-1B15C2CA2D7A}" type="pres">
      <dgm:prSet presAssocID="{DE2676A9-95D6-41DB-8089-BACF0B66BFD5}" presName="dummy" presStyleCnt="0"/>
      <dgm:spPr/>
    </dgm:pt>
    <dgm:pt modelId="{8C0D48E8-EC1B-45C0-AA7E-8EB2D749BD71}" type="pres">
      <dgm:prSet presAssocID="{449BD7AD-361F-4194-895A-3EB87DE5638F}" presName="sibTrans" presStyleLbl="sibTrans2D1" presStyleIdx="2" presStyleCnt="4"/>
      <dgm:spPr/>
    </dgm:pt>
    <dgm:pt modelId="{2589889D-94C0-4EF8-8907-FA12DCD51F8F}" type="pres">
      <dgm:prSet presAssocID="{5B8DFFDB-14BE-4538-A8FF-5F8A2C4D2713}" presName="node" presStyleLbl="node1" presStyleIdx="3" presStyleCnt="4" custScaleX="106896" custScaleY="79487" custRadScaleRad="95594" custRadScaleInc="5880">
        <dgm:presLayoutVars>
          <dgm:bulletEnabled val="1"/>
        </dgm:presLayoutVars>
      </dgm:prSet>
      <dgm:spPr/>
    </dgm:pt>
    <dgm:pt modelId="{2A22B75E-72E7-4A7D-8828-E891D0AB1BFA}" type="pres">
      <dgm:prSet presAssocID="{5B8DFFDB-14BE-4538-A8FF-5F8A2C4D2713}" presName="dummy" presStyleCnt="0"/>
      <dgm:spPr/>
    </dgm:pt>
    <dgm:pt modelId="{4EC32A95-8379-40D3-B5F6-DFF750097F9D}" type="pres">
      <dgm:prSet presAssocID="{C36EF69A-AF1B-41B9-9113-1F5773AFC997}" presName="sibTrans" presStyleLbl="sibTrans2D1" presStyleIdx="3" presStyleCnt="4"/>
      <dgm:spPr/>
    </dgm:pt>
  </dgm:ptLst>
  <dgm:cxnLst>
    <dgm:cxn modelId="{68A80F13-BF89-4436-8E1A-D46D853F1140}" srcId="{E1EC19C2-7763-42F2-91A1-255ECED2ADEB}" destId="{BC2D9DA9-ACCD-4B08-966E-AAF22058FEE4}" srcOrd="0" destOrd="0" parTransId="{1EA16387-0E17-4F05-9C0E-FED8D289629F}" sibTransId="{1A79B15C-06D8-45C1-8051-1F3EB0E22A02}"/>
    <dgm:cxn modelId="{4EFE3117-41D4-47C9-9935-78F584C307FB}" type="presOf" srcId="{5B8DFFDB-14BE-4538-A8FF-5F8A2C4D2713}" destId="{2589889D-94C0-4EF8-8907-FA12DCD51F8F}" srcOrd="0" destOrd="0" presId="urn:microsoft.com/office/officeart/2005/8/layout/radial6"/>
    <dgm:cxn modelId="{67409020-B331-4C4C-825C-DE61D0794D43}" srcId="{3B41A4E1-1E8D-4DFE-9565-C74FAF8989D8}" destId="{E1EC19C2-7763-42F2-91A1-255ECED2ADEB}" srcOrd="0" destOrd="0" parTransId="{FAC08D3A-E9D8-4F95-9841-DC23A3C75B72}" sibTransId="{C856219E-83D5-447D-959F-CF2EFAAD829F}"/>
    <dgm:cxn modelId="{27688725-A368-4228-93E4-6FABA89C084C}" srcId="{E1EC19C2-7763-42F2-91A1-255ECED2ADEB}" destId="{DE2676A9-95D6-41DB-8089-BACF0B66BFD5}" srcOrd="2" destOrd="0" parTransId="{130860A1-4B61-4986-9C51-3BA1949F1E9D}" sibTransId="{449BD7AD-361F-4194-895A-3EB87DE5638F}"/>
    <dgm:cxn modelId="{04365E41-23C2-4BE7-9571-AF5AA4518FD3}" type="presOf" srcId="{DE2676A9-95D6-41DB-8089-BACF0B66BFD5}" destId="{2C0A8D4B-51E7-4EEA-A7A5-A9CDA1466857}" srcOrd="0" destOrd="0" presId="urn:microsoft.com/office/officeart/2005/8/layout/radial6"/>
    <dgm:cxn modelId="{4A8B1C4E-3126-4A5E-8E2E-9E8373A1F692}" type="presOf" srcId="{C36EF69A-AF1B-41B9-9113-1F5773AFC997}" destId="{4EC32A95-8379-40D3-B5F6-DFF750097F9D}" srcOrd="0" destOrd="0" presId="urn:microsoft.com/office/officeart/2005/8/layout/radial6"/>
    <dgm:cxn modelId="{EB748D51-B76E-4F94-A379-5AA346050027}" type="presOf" srcId="{449BD7AD-361F-4194-895A-3EB87DE5638F}" destId="{8C0D48E8-EC1B-45C0-AA7E-8EB2D749BD71}" srcOrd="0" destOrd="0" presId="urn:microsoft.com/office/officeart/2005/8/layout/radial6"/>
    <dgm:cxn modelId="{9FFF7377-94C3-485A-92A3-AAEEA3285834}" type="presOf" srcId="{1A79B15C-06D8-45C1-8051-1F3EB0E22A02}" destId="{DF66C8B8-6FA6-43A3-BCDF-871E09A29EAD}" srcOrd="0" destOrd="0" presId="urn:microsoft.com/office/officeart/2005/8/layout/radial6"/>
    <dgm:cxn modelId="{7608F685-7C69-42F3-971B-0E120C2E195E}" type="presOf" srcId="{09BFBBBC-263E-498B-B70F-B06D9F529CF5}" destId="{E60996DE-3F21-486D-AC48-77F006A7554E}" srcOrd="0" destOrd="0" presId="urn:microsoft.com/office/officeart/2005/8/layout/radial6"/>
    <dgm:cxn modelId="{13259987-B955-4FE6-8D43-D2622CF0F0F7}" srcId="{E1EC19C2-7763-42F2-91A1-255ECED2ADEB}" destId="{09BFBBBC-263E-498B-B70F-B06D9F529CF5}" srcOrd="1" destOrd="0" parTransId="{EC6A63F0-B267-4195-9E1A-2AA499B7099F}" sibTransId="{EC5141AB-953F-4856-83C7-A9DB6C242589}"/>
    <dgm:cxn modelId="{A01DA48A-23FB-48CB-AA27-599500522CD8}" type="presOf" srcId="{E1EC19C2-7763-42F2-91A1-255ECED2ADEB}" destId="{5AA17538-F832-476E-ADC5-128B1774AB55}" srcOrd="0" destOrd="0" presId="urn:microsoft.com/office/officeart/2005/8/layout/radial6"/>
    <dgm:cxn modelId="{0938C49C-2092-4AF6-A81A-FF083FA90B4E}" type="presOf" srcId="{BC2D9DA9-ACCD-4B08-966E-AAF22058FEE4}" destId="{16625CCA-3F28-42CC-9252-56C390A2A59F}" srcOrd="0" destOrd="0" presId="urn:microsoft.com/office/officeart/2005/8/layout/radial6"/>
    <dgm:cxn modelId="{3FD425B4-9336-4D90-9C44-0B25A85A7E19}" type="presOf" srcId="{EC5141AB-953F-4856-83C7-A9DB6C242589}" destId="{0047241C-DEC9-4946-B987-DB3740258BCE}" srcOrd="0" destOrd="0" presId="urn:microsoft.com/office/officeart/2005/8/layout/radial6"/>
    <dgm:cxn modelId="{D92C27B5-1C1E-48BB-B909-191CCB3AEE3E}" srcId="{E1EC19C2-7763-42F2-91A1-255ECED2ADEB}" destId="{5B8DFFDB-14BE-4538-A8FF-5F8A2C4D2713}" srcOrd="3" destOrd="0" parTransId="{2FAA6335-9663-4564-8161-4D8C3A117EE7}" sibTransId="{C36EF69A-AF1B-41B9-9113-1F5773AFC997}"/>
    <dgm:cxn modelId="{D5EFE4DC-E877-46C8-9E8C-A79FDD395240}" type="presOf" srcId="{3B41A4E1-1E8D-4DFE-9565-C74FAF8989D8}" destId="{A1D819BA-ADE0-47BB-BBFC-DB3812542E82}" srcOrd="0" destOrd="0" presId="urn:microsoft.com/office/officeart/2005/8/layout/radial6"/>
    <dgm:cxn modelId="{04D99E66-C8FE-4B03-9CCA-73AD7AF9397F}" type="presParOf" srcId="{A1D819BA-ADE0-47BB-BBFC-DB3812542E82}" destId="{5AA17538-F832-476E-ADC5-128B1774AB55}" srcOrd="0" destOrd="0" presId="urn:microsoft.com/office/officeart/2005/8/layout/radial6"/>
    <dgm:cxn modelId="{76F0BD2F-137B-4106-A0F8-B54E18695A2F}" type="presParOf" srcId="{A1D819BA-ADE0-47BB-BBFC-DB3812542E82}" destId="{16625CCA-3F28-42CC-9252-56C390A2A59F}" srcOrd="1" destOrd="0" presId="urn:microsoft.com/office/officeart/2005/8/layout/radial6"/>
    <dgm:cxn modelId="{A081BA0F-53CE-4BB8-96D6-C52D334953D4}" type="presParOf" srcId="{A1D819BA-ADE0-47BB-BBFC-DB3812542E82}" destId="{38C1BB3D-FD77-4076-B275-65CAA8BDC3AA}" srcOrd="2" destOrd="0" presId="urn:microsoft.com/office/officeart/2005/8/layout/radial6"/>
    <dgm:cxn modelId="{152D096E-EF26-4156-B884-20760B4CD116}" type="presParOf" srcId="{A1D819BA-ADE0-47BB-BBFC-DB3812542E82}" destId="{DF66C8B8-6FA6-43A3-BCDF-871E09A29EAD}" srcOrd="3" destOrd="0" presId="urn:microsoft.com/office/officeart/2005/8/layout/radial6"/>
    <dgm:cxn modelId="{6F0FE800-0976-4AF0-8A65-CDD0C1E5CF94}" type="presParOf" srcId="{A1D819BA-ADE0-47BB-BBFC-DB3812542E82}" destId="{E60996DE-3F21-486D-AC48-77F006A7554E}" srcOrd="4" destOrd="0" presId="urn:microsoft.com/office/officeart/2005/8/layout/radial6"/>
    <dgm:cxn modelId="{B5376EEA-081C-47F7-9840-5273FBCE1D57}" type="presParOf" srcId="{A1D819BA-ADE0-47BB-BBFC-DB3812542E82}" destId="{4C731841-5A6A-4FF3-89CD-5D5A4C11F893}" srcOrd="5" destOrd="0" presId="urn:microsoft.com/office/officeart/2005/8/layout/radial6"/>
    <dgm:cxn modelId="{37EAF323-027E-4B93-B8C7-3401C460DEF0}" type="presParOf" srcId="{A1D819BA-ADE0-47BB-BBFC-DB3812542E82}" destId="{0047241C-DEC9-4946-B987-DB3740258BCE}" srcOrd="6" destOrd="0" presId="urn:microsoft.com/office/officeart/2005/8/layout/radial6"/>
    <dgm:cxn modelId="{985E72BD-FBF7-4288-944C-ADD5A1187318}" type="presParOf" srcId="{A1D819BA-ADE0-47BB-BBFC-DB3812542E82}" destId="{2C0A8D4B-51E7-4EEA-A7A5-A9CDA1466857}" srcOrd="7" destOrd="0" presId="urn:microsoft.com/office/officeart/2005/8/layout/radial6"/>
    <dgm:cxn modelId="{A08726B8-BD4F-4B42-908F-BE8E0444D523}" type="presParOf" srcId="{A1D819BA-ADE0-47BB-BBFC-DB3812542E82}" destId="{CE6F3BA2-8AE1-4DAD-B2F9-1B15C2CA2D7A}" srcOrd="8" destOrd="0" presId="urn:microsoft.com/office/officeart/2005/8/layout/radial6"/>
    <dgm:cxn modelId="{00563E09-CB34-4FDF-9124-80D3E64A9AB3}" type="presParOf" srcId="{A1D819BA-ADE0-47BB-BBFC-DB3812542E82}" destId="{8C0D48E8-EC1B-45C0-AA7E-8EB2D749BD71}" srcOrd="9" destOrd="0" presId="urn:microsoft.com/office/officeart/2005/8/layout/radial6"/>
    <dgm:cxn modelId="{646E68E7-D965-4E87-9E6F-AA117CEF8BED}" type="presParOf" srcId="{A1D819BA-ADE0-47BB-BBFC-DB3812542E82}" destId="{2589889D-94C0-4EF8-8907-FA12DCD51F8F}" srcOrd="10" destOrd="0" presId="urn:microsoft.com/office/officeart/2005/8/layout/radial6"/>
    <dgm:cxn modelId="{FAF06714-1699-4D02-8D9E-C38208DC5B8E}" type="presParOf" srcId="{A1D819BA-ADE0-47BB-BBFC-DB3812542E82}" destId="{2A22B75E-72E7-4A7D-8828-E891D0AB1BFA}" srcOrd="11" destOrd="0" presId="urn:microsoft.com/office/officeart/2005/8/layout/radial6"/>
    <dgm:cxn modelId="{4C1A49BC-BA62-41C8-ABDC-12128DFA305C}" type="presParOf" srcId="{A1D819BA-ADE0-47BB-BBFC-DB3812542E82}" destId="{4EC32A95-8379-40D3-B5F6-DFF750097F9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32A95-8379-40D3-B5F6-DFF750097F9D}">
      <dsp:nvSpPr>
        <dsp:cNvPr id="0" name=""/>
        <dsp:cNvSpPr/>
      </dsp:nvSpPr>
      <dsp:spPr>
        <a:xfrm>
          <a:off x="1058373" y="577076"/>
          <a:ext cx="3933698" cy="3933698"/>
        </a:xfrm>
        <a:prstGeom prst="blockArc">
          <a:avLst>
            <a:gd name="adj1" fmla="val 10897828"/>
            <a:gd name="adj2" fmla="val 16048318"/>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C0D48E8-EC1B-45C0-AA7E-8EB2D749BD71}">
      <dsp:nvSpPr>
        <dsp:cNvPr id="0" name=""/>
        <dsp:cNvSpPr/>
      </dsp:nvSpPr>
      <dsp:spPr>
        <a:xfrm>
          <a:off x="1058264" y="580811"/>
          <a:ext cx="3933698" cy="3933698"/>
        </a:xfrm>
        <a:prstGeom prst="blockArc">
          <a:avLst>
            <a:gd name="adj1" fmla="val 5551485"/>
            <a:gd name="adj2" fmla="val 10904514"/>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047241C-DEC9-4946-B987-DB3740258BCE}">
      <dsp:nvSpPr>
        <dsp:cNvPr id="0" name=""/>
        <dsp:cNvSpPr/>
      </dsp:nvSpPr>
      <dsp:spPr>
        <a:xfrm>
          <a:off x="1315447" y="609598"/>
          <a:ext cx="3933698" cy="3933698"/>
        </a:xfrm>
        <a:prstGeom prst="blockArc">
          <a:avLst>
            <a:gd name="adj1" fmla="val 21552752"/>
            <a:gd name="adj2" fmla="val 6014906"/>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F66C8B8-6FA6-43A3-BCDF-871E09A29EAD}">
      <dsp:nvSpPr>
        <dsp:cNvPr id="0" name=""/>
        <dsp:cNvSpPr/>
      </dsp:nvSpPr>
      <dsp:spPr>
        <a:xfrm>
          <a:off x="1315583" y="548269"/>
          <a:ext cx="3933698" cy="3933698"/>
        </a:xfrm>
        <a:prstGeom prst="blockArc">
          <a:avLst>
            <a:gd name="adj1" fmla="val 15584846"/>
            <a:gd name="adj2" fmla="val 62496"/>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AA17538-F832-476E-ADC5-128B1774AB55}">
      <dsp:nvSpPr>
        <dsp:cNvPr id="0" name=""/>
        <dsp:cNvSpPr/>
      </dsp:nvSpPr>
      <dsp:spPr>
        <a:xfrm>
          <a:off x="1932593" y="1777818"/>
          <a:ext cx="2096776" cy="1584599"/>
        </a:xfrm>
        <a:prstGeom prst="ellipse">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bg1"/>
              </a:solidFill>
            </a:rPr>
            <a:t>CICLO ORÇAMENTÁRIO</a:t>
          </a:r>
        </a:p>
      </dsp:txBody>
      <dsp:txXfrm>
        <a:off x="2239659" y="2009877"/>
        <a:ext cx="1482644" cy="1120481"/>
      </dsp:txXfrm>
    </dsp:sp>
    <dsp:sp modelId="{16625CCA-3F28-42CC-9252-56C390A2A59F}">
      <dsp:nvSpPr>
        <dsp:cNvPr id="0" name=""/>
        <dsp:cNvSpPr/>
      </dsp:nvSpPr>
      <dsp:spPr>
        <a:xfrm>
          <a:off x="1878268" y="68330"/>
          <a:ext cx="2124428" cy="111251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bg1"/>
              </a:solidFill>
            </a:rPr>
            <a:t>ELABORAÇÃO e APRESENTAÇÃO</a:t>
          </a:r>
        </a:p>
      </dsp:txBody>
      <dsp:txXfrm>
        <a:off x="2189383" y="231254"/>
        <a:ext cx="1502198" cy="786668"/>
      </dsp:txXfrm>
    </dsp:sp>
    <dsp:sp modelId="{E60996DE-3F21-486D-AC48-77F006A7554E}">
      <dsp:nvSpPr>
        <dsp:cNvPr id="0" name=""/>
        <dsp:cNvSpPr/>
      </dsp:nvSpPr>
      <dsp:spPr>
        <a:xfrm>
          <a:off x="4462128" y="2069875"/>
          <a:ext cx="1482387" cy="960335"/>
        </a:xfrm>
        <a:prstGeom prst="ellipse">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bg1"/>
              </a:solidFill>
            </a:rPr>
            <a:t>DISCUSSÃO / ESTUDO / </a:t>
          </a:r>
          <a:r>
            <a:rPr lang="pt-BR" sz="1100" b="1" kern="1200" dirty="0">
              <a:solidFill>
                <a:schemeClr val="bg1"/>
              </a:solidFill>
            </a:rPr>
            <a:t>APROVAÇÃO</a:t>
          </a:r>
        </a:p>
      </dsp:txBody>
      <dsp:txXfrm>
        <a:off x="4679219" y="2210513"/>
        <a:ext cx="1048205" cy="679059"/>
      </dsp:txXfrm>
    </dsp:sp>
    <dsp:sp modelId="{2C0A8D4B-51E7-4EEA-A7A5-A9CDA1466857}">
      <dsp:nvSpPr>
        <dsp:cNvPr id="0" name=""/>
        <dsp:cNvSpPr/>
      </dsp:nvSpPr>
      <dsp:spPr>
        <a:xfrm>
          <a:off x="1911473" y="3889767"/>
          <a:ext cx="2058018" cy="115446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bg1"/>
              </a:solidFill>
            </a:rPr>
            <a:t>PROGRAMAÇÃO e EXECUÇÃO</a:t>
          </a:r>
        </a:p>
      </dsp:txBody>
      <dsp:txXfrm>
        <a:off x="2212863" y="4058835"/>
        <a:ext cx="1455238" cy="816333"/>
      </dsp:txXfrm>
    </dsp:sp>
    <dsp:sp modelId="{2589889D-94C0-4EF8-8907-FA12DCD51F8F}">
      <dsp:nvSpPr>
        <dsp:cNvPr id="0" name=""/>
        <dsp:cNvSpPr/>
      </dsp:nvSpPr>
      <dsp:spPr>
        <a:xfrm>
          <a:off x="427152" y="1985371"/>
          <a:ext cx="1355285" cy="1007778"/>
        </a:xfrm>
        <a:prstGeom prst="ellipse">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bg1"/>
              </a:solidFill>
            </a:rPr>
            <a:t>AVALIAÇÃO e CONTROLE</a:t>
          </a:r>
        </a:p>
      </dsp:txBody>
      <dsp:txXfrm>
        <a:off x="625629" y="2132957"/>
        <a:ext cx="958331" cy="7126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B56166-35A1-4DC0-BF8F-89CBAF91FD5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F06250C-74F6-4170-A89C-40A9020B4F6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519F3A-983B-403E-94C1-840E40071BC5}" type="datetimeFigureOut">
              <a:rPr lang="pt-BR" smtClean="0"/>
              <a:t>01/04/2021</a:t>
            </a:fld>
            <a:endParaRPr lang="pt-BR"/>
          </a:p>
        </p:txBody>
      </p:sp>
      <p:sp>
        <p:nvSpPr>
          <p:cNvPr id="4" name="Espaço Reservado para Rodapé 3">
            <a:extLst>
              <a:ext uri="{FF2B5EF4-FFF2-40B4-BE49-F238E27FC236}">
                <a16:creationId xmlns:a16="http://schemas.microsoft.com/office/drawing/2014/main" id="{4CE4995C-AAF8-4269-A6CE-5961EBA6B6A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FDFA0E-E0BE-4BBC-89BE-06E6D3D686C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2C4D4F0-AB80-4DAC-861C-B45CC5721E2B}" type="slidenum">
              <a:rPr lang="pt-BR" smtClean="0"/>
              <a:t>‹nº›</a:t>
            </a:fld>
            <a:endParaRPr lang="pt-BR"/>
          </a:p>
        </p:txBody>
      </p:sp>
    </p:spTree>
    <p:extLst>
      <p:ext uri="{BB962C8B-B14F-4D97-AF65-F5344CB8AC3E}">
        <p14:creationId xmlns:p14="http://schemas.microsoft.com/office/powerpoint/2010/main" val="107717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436B31-8430-482F-9D51-3A4892D05055}" type="datetimeFigureOut">
              <a:rPr lang="pt-BR" smtClean="0"/>
              <a:t>01/04/2021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BD090E-B54D-470F-B7C1-9711A1217CB2}" type="slidenum">
              <a:rPr lang="pt-BR" smtClean="0"/>
              <a:t>‹nº›</a:t>
            </a:fld>
            <a:endParaRPr lang="pt-BR"/>
          </a:p>
        </p:txBody>
      </p:sp>
    </p:spTree>
    <p:extLst>
      <p:ext uri="{BB962C8B-B14F-4D97-AF65-F5344CB8AC3E}">
        <p14:creationId xmlns:p14="http://schemas.microsoft.com/office/powerpoint/2010/main" val="314275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19</a:t>
            </a:fld>
            <a:endParaRPr lang="pt-BR">
              <a:solidFill>
                <a:prstClr val="black"/>
              </a:solidFill>
            </a:endParaRPr>
          </a:p>
        </p:txBody>
      </p:sp>
    </p:spTree>
    <p:extLst>
      <p:ext uri="{BB962C8B-B14F-4D97-AF65-F5344CB8AC3E}">
        <p14:creationId xmlns:p14="http://schemas.microsoft.com/office/powerpoint/2010/main" val="17635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396357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78593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235564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7248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33149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D0738DB-2526-4BFD-A33A-9AB5D7BDF5F0}" type="datetimeFigureOut">
              <a:rPr lang="pt-BR" smtClean="0"/>
              <a:t>01/04/2021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313516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D0738DB-2526-4BFD-A33A-9AB5D7BDF5F0}" type="datetimeFigureOut">
              <a:rPr lang="pt-BR" smtClean="0"/>
              <a:t>01/04/2021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344947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0738DB-2526-4BFD-A33A-9AB5D7BDF5F0}" type="datetimeFigureOut">
              <a:rPr lang="pt-BR" smtClean="0"/>
              <a:t>01/04/2021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198546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D0738DB-2526-4BFD-A33A-9AB5D7BDF5F0}" type="datetimeFigureOut">
              <a:rPr lang="pt-BR" smtClean="0"/>
              <a:t>01/04/2021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345918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D0738DB-2526-4BFD-A33A-9AB5D7BDF5F0}" type="datetimeFigureOut">
              <a:rPr lang="pt-BR" smtClean="0"/>
              <a:t>01/04/2021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20068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D0738DB-2526-4BFD-A33A-9AB5D7BDF5F0}" type="datetimeFigureOut">
              <a:rPr lang="pt-BR" smtClean="0"/>
              <a:t>01/04/2021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5B023E-BB63-4CC7-AFC3-2553D7401EDB}" type="slidenum">
              <a:rPr lang="pt-BR" smtClean="0"/>
              <a:t>‹nº›</a:t>
            </a:fld>
            <a:endParaRPr lang="pt-BR"/>
          </a:p>
        </p:txBody>
      </p:sp>
    </p:spTree>
    <p:extLst>
      <p:ext uri="{BB962C8B-B14F-4D97-AF65-F5344CB8AC3E}">
        <p14:creationId xmlns:p14="http://schemas.microsoft.com/office/powerpoint/2010/main" val="5884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738DB-2526-4BFD-A33A-9AB5D7BDF5F0}" type="datetimeFigureOut">
              <a:rPr lang="pt-BR" smtClean="0"/>
              <a:t>01/04/2021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023E-BB63-4CC7-AFC3-2553D7401EDB}" type="slidenum">
              <a:rPr lang="pt-BR" smtClean="0"/>
              <a:t>‹nº›</a:t>
            </a:fld>
            <a:endParaRPr lang="pt-BR"/>
          </a:p>
        </p:txBody>
      </p:sp>
    </p:spTree>
    <p:extLst>
      <p:ext uri="{BB962C8B-B14F-4D97-AF65-F5344CB8AC3E}">
        <p14:creationId xmlns:p14="http://schemas.microsoft.com/office/powerpoint/2010/main" val="270988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planalto.gov.br/ccivil_03/_Ato2011-2014/2011/Lei/L12435.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48424"/>
            <a:ext cx="9144000" cy="2387600"/>
          </a:xfrm>
        </p:spPr>
        <p:txBody>
          <a:bodyPr>
            <a:normAutofit/>
          </a:bodyPr>
          <a:lstStyle/>
          <a:p>
            <a:r>
              <a:rPr lang="pt-BR" b="1" dirty="0">
                <a:solidFill>
                  <a:schemeClr val="accent1">
                    <a:lumMod val="50000"/>
                  </a:schemeClr>
                </a:solidFill>
              </a:rPr>
              <a:t>Conceitos de Orçamento Básico</a:t>
            </a:r>
          </a:p>
        </p:txBody>
      </p:sp>
      <p:sp>
        <p:nvSpPr>
          <p:cNvPr id="3" name="Subtítulo 2"/>
          <p:cNvSpPr>
            <a:spLocks noGrp="1"/>
          </p:cNvSpPr>
          <p:nvPr>
            <p:ph type="subTitle" idx="1"/>
          </p:nvPr>
        </p:nvSpPr>
        <p:spPr>
          <a:xfrm>
            <a:off x="1524000" y="4727438"/>
            <a:ext cx="9144000" cy="1655762"/>
          </a:xfrm>
        </p:spPr>
        <p:txBody>
          <a:bodyPr>
            <a:normAutofit/>
          </a:bodyPr>
          <a:lstStyle/>
          <a:p>
            <a:endParaRPr lang="pt-BR" dirty="0"/>
          </a:p>
          <a:p>
            <a:r>
              <a:rPr lang="pt-BR" dirty="0">
                <a:solidFill>
                  <a:schemeClr val="accent1">
                    <a:lumMod val="50000"/>
                  </a:schemeClr>
                </a:solidFill>
              </a:rPr>
              <a:t>Brasília, 08 de abril de 2021</a:t>
            </a:r>
          </a:p>
        </p:txBody>
      </p:sp>
      <p:pic>
        <p:nvPicPr>
          <p:cNvPr id="1026" name="Imagem 1" descr="ASSINATURA_E-MAIL_CIDADANIA_216X64px">
            <a:extLst>
              <a:ext uri="{FF2B5EF4-FFF2-40B4-BE49-F238E27FC236}">
                <a16:creationId xmlns:a16="http://schemas.microsoft.com/office/drawing/2014/main" id="{54BCE2BE-7001-4A97-9165-018DD81FF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043" y="6143893"/>
            <a:ext cx="275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4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6"/>
          <p:cNvSpPr>
            <a:spLocks noChangeArrowheads="1"/>
          </p:cNvSpPr>
          <p:nvPr/>
        </p:nvSpPr>
        <p:spPr bwMode="auto">
          <a:xfrm>
            <a:off x="5582444" y="1708419"/>
            <a:ext cx="59999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ts val="1500"/>
              </a:spcBef>
              <a:buFont typeface="Wingdings" pitchFamily="2" charset="2"/>
              <a:buChar char="ü"/>
            </a:pPr>
            <a:r>
              <a:rPr lang="pt-BR" altLang="pt-BR" sz="2800" b="1" dirty="0">
                <a:latin typeface="+mn-lt"/>
              </a:rPr>
              <a:t> Orçamento Anual – LOA </a:t>
            </a:r>
            <a:r>
              <a:rPr lang="pt-BR" altLang="pt-BR" sz="2800" dirty="0">
                <a:latin typeface="+mn-lt"/>
              </a:rPr>
              <a:t>→ É um plano de trabalho, indicando os recursos necessários à sua execução. O orçamento público dos governos das 03 (Três) esferas compreende a previsão de todas as receitas e a fixação de todos os gastos (despesas). A sua elaboração é obrigatória e tem periodicidade anual.</a:t>
            </a:r>
          </a:p>
        </p:txBody>
      </p:sp>
      <p:sp>
        <p:nvSpPr>
          <p:cNvPr id="5" name="Retângulo 1"/>
          <p:cNvSpPr>
            <a:spLocks noChangeArrowheads="1"/>
          </p:cNvSpPr>
          <p:nvPr/>
        </p:nvSpPr>
        <p:spPr bwMode="auto">
          <a:xfrm>
            <a:off x="2542053" y="208389"/>
            <a:ext cx="6423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spcAft>
                <a:spcPts val="1000"/>
              </a:spcAft>
              <a:buNone/>
            </a:pPr>
            <a:r>
              <a:rPr lang="pt-BR" altLang="pt-BR" sz="1400" b="1" dirty="0">
                <a:solidFill>
                  <a:schemeClr val="accent1">
                    <a:lumMod val="50000"/>
                  </a:schemeClr>
                </a:solidFill>
                <a:latin typeface="Arial Narrow" panose="020B0606020202030204" pitchFamily="34" charset="0"/>
              </a:rPr>
              <a:t> </a:t>
            </a:r>
            <a:r>
              <a:rPr lang="pt-BR" altLang="pt-BR" b="1" dirty="0">
                <a:solidFill>
                  <a:schemeClr val="accent1">
                    <a:lumMod val="50000"/>
                  </a:schemeClr>
                </a:solidFill>
                <a:latin typeface="+mn-lt"/>
              </a:rPr>
              <a:t>INSTRUMENTOS DE PLANEJAMENTO</a:t>
            </a:r>
          </a:p>
        </p:txBody>
      </p:sp>
      <p:pic>
        <p:nvPicPr>
          <p:cNvPr id="2" name="Imagem 1"/>
          <p:cNvPicPr>
            <a:picLocks noChangeAspect="1"/>
          </p:cNvPicPr>
          <p:nvPr/>
        </p:nvPicPr>
        <p:blipFill rotWithShape="1">
          <a:blip r:embed="rId2"/>
          <a:srcRect l="51181" t="28052" r="27294" b="28591"/>
          <a:stretch/>
        </p:blipFill>
        <p:spPr>
          <a:xfrm>
            <a:off x="107102" y="1844825"/>
            <a:ext cx="4560972" cy="3266618"/>
          </a:xfrm>
          <a:prstGeom prst="rect">
            <a:avLst/>
          </a:prstGeom>
        </p:spPr>
      </p:pic>
      <p:sp>
        <p:nvSpPr>
          <p:cNvPr id="3" name="CaixaDeTexto 2"/>
          <p:cNvSpPr txBox="1"/>
          <p:nvPr/>
        </p:nvSpPr>
        <p:spPr>
          <a:xfrm>
            <a:off x="110142" y="6455491"/>
            <a:ext cx="7532250" cy="307777"/>
          </a:xfrm>
          <a:prstGeom prst="rect">
            <a:avLst/>
          </a:prstGeom>
          <a:noFill/>
        </p:spPr>
        <p:txBody>
          <a:bodyPr wrap="square" rtlCol="0">
            <a:spAutoFit/>
          </a:bodyPr>
          <a:lstStyle/>
          <a:p>
            <a:r>
              <a:rPr lang="pt-BR" sz="1400" dirty="0">
                <a:solidFill>
                  <a:schemeClr val="bg1">
                    <a:lumMod val="50000"/>
                  </a:schemeClr>
                </a:solidFill>
              </a:rPr>
              <a:t>Fonte: ENAP, Escola Nacional de Administração Pública. Curso Básico em Orçamento Público.</a:t>
            </a:r>
          </a:p>
        </p:txBody>
      </p:sp>
    </p:spTree>
    <p:extLst>
      <p:ext uri="{BB962C8B-B14F-4D97-AF65-F5344CB8AC3E}">
        <p14:creationId xmlns:p14="http://schemas.microsoft.com/office/powerpoint/2010/main" val="2960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61813" t="42617" r="13512" b="14563"/>
          <a:stretch/>
        </p:blipFill>
        <p:spPr>
          <a:xfrm>
            <a:off x="209550" y="155873"/>
            <a:ext cx="11765512" cy="6393430"/>
          </a:xfrm>
          <a:prstGeom prst="rect">
            <a:avLst/>
          </a:prstGeom>
        </p:spPr>
      </p:pic>
      <p:sp>
        <p:nvSpPr>
          <p:cNvPr id="6" name="CaixaDeTexto 5"/>
          <p:cNvSpPr txBox="1"/>
          <p:nvPr/>
        </p:nvSpPr>
        <p:spPr>
          <a:xfrm>
            <a:off x="19007" y="6529607"/>
            <a:ext cx="7532250" cy="307777"/>
          </a:xfrm>
          <a:prstGeom prst="rect">
            <a:avLst/>
          </a:prstGeom>
          <a:noFill/>
        </p:spPr>
        <p:txBody>
          <a:bodyPr wrap="square" rtlCol="0">
            <a:spAutoFit/>
          </a:bodyPr>
          <a:lstStyle/>
          <a:p>
            <a:r>
              <a:rPr lang="pt-BR" sz="1400" dirty="0">
                <a:solidFill>
                  <a:schemeClr val="bg1">
                    <a:lumMod val="50000"/>
                  </a:schemeClr>
                </a:solidFill>
              </a:rPr>
              <a:t>Fonte: ENAP, Escola Nacional de Administração Pública. Curso Básico em Orçamento Público.</a:t>
            </a:r>
          </a:p>
        </p:txBody>
      </p:sp>
    </p:spTree>
    <p:extLst>
      <p:ext uri="{BB962C8B-B14F-4D97-AF65-F5344CB8AC3E}">
        <p14:creationId xmlns:p14="http://schemas.microsoft.com/office/powerpoint/2010/main" val="246997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3164346" y="85094"/>
            <a:ext cx="5903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3600" b="1" dirty="0">
                <a:solidFill>
                  <a:schemeClr val="tx2"/>
                </a:solidFill>
                <a:latin typeface="Arial Narrow" panose="020B0606020202030204" pitchFamily="34" charset="0"/>
              </a:rPr>
              <a:t>CICLO ORÇAMENTÁRIO</a:t>
            </a:r>
          </a:p>
        </p:txBody>
      </p:sp>
      <p:graphicFrame>
        <p:nvGraphicFramePr>
          <p:cNvPr id="5" name="Diagrama 4"/>
          <p:cNvGraphicFramePr/>
          <p:nvPr/>
        </p:nvGraphicFramePr>
        <p:xfrm>
          <a:off x="6096000" y="1130194"/>
          <a:ext cx="59445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ço Reservado para Conteúdo 2"/>
          <p:cNvSpPr txBox="1">
            <a:spLocks/>
          </p:cNvSpPr>
          <p:nvPr/>
        </p:nvSpPr>
        <p:spPr bwMode="auto">
          <a:xfrm>
            <a:off x="162768" y="978987"/>
            <a:ext cx="6238031" cy="485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ts val="1200"/>
              </a:spcBef>
              <a:buNone/>
            </a:pPr>
            <a:r>
              <a:rPr lang="pt-BR" altLang="pt-BR" sz="2400" dirty="0">
                <a:solidFill>
                  <a:srgbClr val="000000"/>
                </a:solidFill>
                <a:latin typeface="+mn-lt"/>
              </a:rPr>
              <a:t>O orçamento público percorre diversas etapas, que se iniciam com a </a:t>
            </a:r>
            <a:r>
              <a:rPr lang="pt-BR" altLang="pt-BR" sz="2400" u="sng" dirty="0">
                <a:solidFill>
                  <a:srgbClr val="FF0000"/>
                </a:solidFill>
                <a:latin typeface="+mn-lt"/>
              </a:rPr>
              <a:t>apresentação de uma proposta </a:t>
            </a:r>
            <a:r>
              <a:rPr lang="pt-BR" altLang="pt-BR" sz="2400" dirty="0">
                <a:solidFill>
                  <a:srgbClr val="FF0000"/>
                </a:solidFill>
                <a:latin typeface="+mn-lt"/>
              </a:rPr>
              <a:t>que se </a:t>
            </a:r>
            <a:r>
              <a:rPr lang="pt-BR" altLang="pt-BR" sz="2400" u="sng" dirty="0">
                <a:solidFill>
                  <a:srgbClr val="FF0000"/>
                </a:solidFill>
                <a:latin typeface="+mn-lt"/>
              </a:rPr>
              <a:t>transformará em projeto de lei do Executivo</a:t>
            </a:r>
            <a:r>
              <a:rPr lang="pt-BR" altLang="pt-BR" sz="2400" dirty="0">
                <a:solidFill>
                  <a:srgbClr val="FF0000"/>
                </a:solidFill>
                <a:latin typeface="+mn-lt"/>
              </a:rPr>
              <a:t>.</a:t>
            </a:r>
          </a:p>
          <a:p>
            <a:pPr algn="just">
              <a:spcBef>
                <a:spcPts val="1200"/>
              </a:spcBef>
              <a:buNone/>
            </a:pPr>
            <a:r>
              <a:rPr lang="pt-BR" altLang="pt-BR" sz="2400" b="1" u="sng" dirty="0">
                <a:solidFill>
                  <a:srgbClr val="00B050"/>
                </a:solidFill>
                <a:latin typeface="+mn-lt"/>
              </a:rPr>
              <a:t>No Legislativo será apreciado, emendado e aprovado</a:t>
            </a:r>
            <a:r>
              <a:rPr lang="pt-BR" altLang="pt-BR" sz="2400" b="1" dirty="0">
                <a:solidFill>
                  <a:srgbClr val="00B050"/>
                </a:solidFill>
                <a:latin typeface="+mn-lt"/>
              </a:rPr>
              <a:t>. </a:t>
            </a:r>
            <a:r>
              <a:rPr lang="pt-BR" altLang="pt-BR" sz="2400" dirty="0">
                <a:solidFill>
                  <a:srgbClr val="000000"/>
                </a:solidFill>
                <a:latin typeface="+mn-lt"/>
              </a:rPr>
              <a:t>E então será </a:t>
            </a:r>
            <a:r>
              <a:rPr lang="pt-BR" altLang="pt-BR" sz="2400" b="1" dirty="0">
                <a:solidFill>
                  <a:srgbClr val="00B050"/>
                </a:solidFill>
                <a:latin typeface="+mn-lt"/>
              </a:rPr>
              <a:t>s</a:t>
            </a:r>
            <a:r>
              <a:rPr lang="pt-BR" altLang="pt-BR" sz="2400" b="1" u="sng" dirty="0">
                <a:solidFill>
                  <a:srgbClr val="00B050"/>
                </a:solidFill>
                <a:latin typeface="+mn-lt"/>
              </a:rPr>
              <a:t>ancionado e publicado</a:t>
            </a:r>
            <a:r>
              <a:rPr lang="pt-BR" altLang="pt-BR" sz="2400" b="1" dirty="0">
                <a:solidFill>
                  <a:srgbClr val="00B050"/>
                </a:solidFill>
                <a:latin typeface="+mn-lt"/>
              </a:rPr>
              <a:t> </a:t>
            </a:r>
            <a:r>
              <a:rPr lang="pt-BR" altLang="pt-BR" sz="2400" dirty="0">
                <a:solidFill>
                  <a:srgbClr val="000000"/>
                </a:solidFill>
                <a:latin typeface="+mn-lt"/>
              </a:rPr>
              <a:t>pelo Executivo.</a:t>
            </a:r>
          </a:p>
          <a:p>
            <a:pPr algn="just">
              <a:spcBef>
                <a:spcPts val="1200"/>
              </a:spcBef>
              <a:buNone/>
            </a:pPr>
            <a:r>
              <a:rPr lang="pt-BR" altLang="pt-BR" sz="2400" dirty="0">
                <a:solidFill>
                  <a:srgbClr val="000000"/>
                </a:solidFill>
                <a:latin typeface="+mn-lt"/>
              </a:rPr>
              <a:t>Após esta fase Inicia-se </a:t>
            </a:r>
            <a:r>
              <a:rPr lang="pt-BR" altLang="pt-BR" sz="2400" b="1" u="sng" dirty="0">
                <a:solidFill>
                  <a:srgbClr val="7030A0"/>
                </a:solidFill>
                <a:latin typeface="+mn-lt"/>
              </a:rPr>
              <a:t>a execução</a:t>
            </a:r>
            <a:r>
              <a:rPr lang="pt-BR" altLang="pt-BR" sz="2400" dirty="0">
                <a:solidFill>
                  <a:srgbClr val="000000"/>
                </a:solidFill>
                <a:latin typeface="+mn-lt"/>
              </a:rPr>
              <a:t>, quando se observa a </a:t>
            </a:r>
            <a:r>
              <a:rPr lang="pt-BR" altLang="pt-BR" sz="2400" b="1" dirty="0">
                <a:solidFill>
                  <a:srgbClr val="7030A0"/>
                </a:solidFill>
                <a:latin typeface="+mn-lt"/>
              </a:rPr>
              <a:t>realização da receita e a execução da despesa,</a:t>
            </a:r>
            <a:r>
              <a:rPr lang="pt-BR" altLang="pt-BR" sz="2400" dirty="0">
                <a:solidFill>
                  <a:srgbClr val="000000"/>
                </a:solidFill>
                <a:latin typeface="+mn-lt"/>
              </a:rPr>
              <a:t> dentro do ano civil.</a:t>
            </a:r>
          </a:p>
          <a:p>
            <a:pPr algn="just">
              <a:spcBef>
                <a:spcPts val="1200"/>
              </a:spcBef>
              <a:buNone/>
            </a:pPr>
            <a:r>
              <a:rPr lang="pt-BR" altLang="pt-BR" sz="2400" u="sng" dirty="0">
                <a:solidFill>
                  <a:srgbClr val="000000"/>
                </a:solidFill>
                <a:latin typeface="+mn-lt"/>
              </a:rPr>
              <a:t>A última fase</a:t>
            </a:r>
            <a:r>
              <a:rPr lang="pt-BR" altLang="pt-BR" sz="2400" dirty="0">
                <a:solidFill>
                  <a:srgbClr val="000000"/>
                </a:solidFill>
                <a:latin typeface="+mn-lt"/>
              </a:rPr>
              <a:t> consiste no acompanhamento, no </a:t>
            </a:r>
            <a:r>
              <a:rPr lang="pt-BR" altLang="pt-BR" sz="2400" b="1" u="sng" dirty="0">
                <a:solidFill>
                  <a:schemeClr val="accent6">
                    <a:lumMod val="75000"/>
                  </a:schemeClr>
                </a:solidFill>
                <a:latin typeface="+mn-lt"/>
              </a:rPr>
              <a:t>controle  e na avaliação da execução</a:t>
            </a:r>
            <a:r>
              <a:rPr lang="pt-BR" altLang="pt-BR" sz="2400" b="1" dirty="0">
                <a:solidFill>
                  <a:schemeClr val="accent6">
                    <a:lumMod val="75000"/>
                  </a:schemeClr>
                </a:solidFill>
                <a:latin typeface="+mn-lt"/>
              </a:rPr>
              <a:t> </a:t>
            </a:r>
            <a:r>
              <a:rPr lang="pt-BR" altLang="pt-BR" sz="2400" dirty="0">
                <a:solidFill>
                  <a:srgbClr val="000000"/>
                </a:solidFill>
                <a:latin typeface="+mn-lt"/>
              </a:rPr>
              <a:t>caracterizada pelo exercício dos controles interno e externo. </a:t>
            </a:r>
          </a:p>
        </p:txBody>
      </p:sp>
    </p:spTree>
    <p:extLst>
      <p:ext uri="{BB962C8B-B14F-4D97-AF65-F5344CB8AC3E}">
        <p14:creationId xmlns:p14="http://schemas.microsoft.com/office/powerpoint/2010/main" val="228377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5115A-2722-43AF-A3E5-AC1F5D848095}"/>
              </a:ext>
            </a:extLst>
          </p:cNvPr>
          <p:cNvSpPr>
            <a:spLocks noGrp="1"/>
          </p:cNvSpPr>
          <p:nvPr>
            <p:ph type="title"/>
          </p:nvPr>
        </p:nvSpPr>
        <p:spPr/>
        <p:txBody>
          <a:bodyPr>
            <a:normAutofit/>
          </a:bodyPr>
          <a:lstStyle/>
          <a:p>
            <a:r>
              <a:rPr lang="pt-BR" sz="3600" b="1" dirty="0">
                <a:solidFill>
                  <a:srgbClr val="0070C0"/>
                </a:solidFill>
                <a:effectLst>
                  <a:outerShdw blurRad="38100" dist="38100" dir="2700000" algn="tl">
                    <a:srgbClr val="000000">
                      <a:alpha val="43137"/>
                    </a:srgbClr>
                  </a:outerShdw>
                </a:effectLst>
              </a:rPr>
              <a:t>CRÉDITO ORÇAMENTÁRIO</a:t>
            </a:r>
          </a:p>
        </p:txBody>
      </p:sp>
      <p:sp>
        <p:nvSpPr>
          <p:cNvPr id="3" name="Espaço Reservado para Conteúdo 2">
            <a:extLst>
              <a:ext uri="{FF2B5EF4-FFF2-40B4-BE49-F238E27FC236}">
                <a16:creationId xmlns:a16="http://schemas.microsoft.com/office/drawing/2014/main" id="{03A06A54-D1D8-4D7D-A114-1B4118A350A9}"/>
              </a:ext>
            </a:extLst>
          </p:cNvPr>
          <p:cNvSpPr>
            <a:spLocks noGrp="1"/>
          </p:cNvSpPr>
          <p:nvPr>
            <p:ph idx="1"/>
          </p:nvPr>
        </p:nvSpPr>
        <p:spPr>
          <a:xfrm>
            <a:off x="838200" y="1690688"/>
            <a:ext cx="9677400" cy="1815197"/>
          </a:xfrm>
        </p:spPr>
        <p:txBody>
          <a:bodyPr/>
          <a:lstStyle/>
          <a:p>
            <a:pPr marL="0" indent="0">
              <a:buNone/>
            </a:pPr>
            <a:r>
              <a:rPr lang="pt-BR" b="1" i="0" dirty="0">
                <a:solidFill>
                  <a:srgbClr val="333333"/>
                </a:solidFill>
                <a:effectLst/>
              </a:rPr>
              <a:t>Autorização </a:t>
            </a:r>
            <a:r>
              <a:rPr lang="pt-BR" b="0" i="0" dirty="0">
                <a:solidFill>
                  <a:srgbClr val="333333"/>
                </a:solidFill>
                <a:effectLst/>
              </a:rPr>
              <a:t>de despesa solicitada por um governo ao parlamento ou concedida por esse.</a:t>
            </a:r>
            <a:endParaRPr lang="pt-BR" dirty="0"/>
          </a:p>
        </p:txBody>
      </p:sp>
      <p:pic>
        <p:nvPicPr>
          <p:cNvPr id="5" name="Imagem 4">
            <a:extLst>
              <a:ext uri="{FF2B5EF4-FFF2-40B4-BE49-F238E27FC236}">
                <a16:creationId xmlns:a16="http://schemas.microsoft.com/office/drawing/2014/main" id="{D25138AB-1FE7-42B3-AA90-21382997843B}"/>
              </a:ext>
            </a:extLst>
          </p:cNvPr>
          <p:cNvPicPr>
            <a:picLocks noChangeAspect="1"/>
          </p:cNvPicPr>
          <p:nvPr/>
        </p:nvPicPr>
        <p:blipFill>
          <a:blip r:embed="rId2"/>
          <a:stretch>
            <a:fillRect/>
          </a:stretch>
        </p:blipFill>
        <p:spPr>
          <a:xfrm>
            <a:off x="2416030" y="2746365"/>
            <a:ext cx="7342414" cy="3850378"/>
          </a:xfrm>
          <a:prstGeom prst="rect">
            <a:avLst/>
          </a:prstGeom>
        </p:spPr>
      </p:pic>
    </p:spTree>
    <p:extLst>
      <p:ext uri="{BB962C8B-B14F-4D97-AF65-F5344CB8AC3E}">
        <p14:creationId xmlns:p14="http://schemas.microsoft.com/office/powerpoint/2010/main" val="280273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80DF9C-67EF-4BA0-8C1F-18A68CC243DF}"/>
              </a:ext>
            </a:extLst>
          </p:cNvPr>
          <p:cNvSpPr>
            <a:spLocks noGrp="1"/>
          </p:cNvSpPr>
          <p:nvPr>
            <p:ph idx="1"/>
          </p:nvPr>
        </p:nvSpPr>
        <p:spPr>
          <a:xfrm>
            <a:off x="603308" y="282051"/>
            <a:ext cx="10515600" cy="5942580"/>
          </a:xfrm>
        </p:spPr>
        <p:txBody>
          <a:bodyPr>
            <a:normAutofit fontScale="92500" lnSpcReduction="10000"/>
          </a:bodyPr>
          <a:lstStyle/>
          <a:p>
            <a:pPr marL="0" indent="0">
              <a:buNone/>
            </a:pPr>
            <a:r>
              <a:rPr lang="pt-BR" sz="4300" b="1" dirty="0">
                <a:solidFill>
                  <a:srgbClr val="0070C0"/>
                </a:solidFill>
                <a:effectLst>
                  <a:outerShdw blurRad="38100" dist="38100" dir="2700000" algn="tl">
                    <a:srgbClr val="000000">
                      <a:alpha val="43137"/>
                    </a:srgbClr>
                  </a:outerShdw>
                </a:effectLst>
              </a:rPr>
              <a:t>CRÉDITOS ADICIONAIS</a:t>
            </a:r>
          </a:p>
          <a:p>
            <a:pPr marL="0" indent="0">
              <a:buNone/>
            </a:pPr>
            <a:endParaRPr lang="pt-BR" dirty="0"/>
          </a:p>
          <a:p>
            <a:pPr marL="0" indent="0">
              <a:buNone/>
            </a:pPr>
            <a:r>
              <a:rPr lang="pt-BR" dirty="0"/>
              <a:t>São as </a:t>
            </a:r>
            <a:r>
              <a:rPr lang="pt-BR" b="0" i="0" dirty="0">
                <a:solidFill>
                  <a:srgbClr val="212529"/>
                </a:solidFill>
                <a:effectLst/>
              </a:rPr>
              <a:t>autorizações de despesa não computadas ou insuficientemente dotadas na Lei de Orçamento.</a:t>
            </a:r>
          </a:p>
          <a:p>
            <a:pPr marL="0" indent="0">
              <a:buNone/>
            </a:pPr>
            <a:endParaRPr lang="pt-BR" dirty="0">
              <a:solidFill>
                <a:srgbClr val="212529"/>
              </a:solidFill>
            </a:endParaRPr>
          </a:p>
          <a:p>
            <a:pPr marL="514350" indent="-514350" algn="just">
              <a:buFont typeface="+mj-lt"/>
              <a:buAutoNum type="alphaLcParenR"/>
            </a:pPr>
            <a:r>
              <a:rPr lang="pt-BR" b="1" i="0" u="none" strike="noStrike" dirty="0">
                <a:solidFill>
                  <a:srgbClr val="212529"/>
                </a:solidFill>
                <a:effectLst/>
              </a:rPr>
              <a:t>Créditos Suplementares</a:t>
            </a:r>
            <a:r>
              <a:rPr lang="pt-BR" b="0" i="0" u="none" strike="noStrike" dirty="0">
                <a:solidFill>
                  <a:srgbClr val="212529"/>
                </a:solidFill>
                <a:effectLst/>
              </a:rPr>
              <a:t>: os destinados a reforço de dotação orçamentária;</a:t>
            </a:r>
          </a:p>
          <a:p>
            <a:pPr marL="514350" indent="-514350" algn="just">
              <a:buFont typeface="+mj-lt"/>
              <a:buAutoNum type="alphaLcParenR"/>
            </a:pPr>
            <a:endParaRPr lang="pt-BR" b="0" i="0" u="none" strike="noStrike" dirty="0">
              <a:solidFill>
                <a:srgbClr val="212529"/>
              </a:solidFill>
              <a:effectLst/>
            </a:endParaRPr>
          </a:p>
          <a:p>
            <a:pPr marL="514350" indent="-514350" algn="just">
              <a:buFont typeface="+mj-lt"/>
              <a:buAutoNum type="alphaLcParenR"/>
            </a:pPr>
            <a:r>
              <a:rPr lang="pt-BR" b="1" i="0" u="none" strike="noStrike" dirty="0">
                <a:solidFill>
                  <a:srgbClr val="212529"/>
                </a:solidFill>
                <a:effectLst/>
              </a:rPr>
              <a:t>Créditos Especiais</a:t>
            </a:r>
            <a:r>
              <a:rPr lang="pt-BR" b="0" i="0" u="none" strike="noStrike" dirty="0">
                <a:solidFill>
                  <a:srgbClr val="212529"/>
                </a:solidFill>
                <a:effectLst/>
              </a:rPr>
              <a:t>: os destinados a despesas para as quais não haja dotação orçamentária específica;</a:t>
            </a:r>
          </a:p>
          <a:p>
            <a:pPr marL="514350" indent="-514350" algn="just">
              <a:buFont typeface="+mj-lt"/>
              <a:buAutoNum type="alphaLcParenR"/>
            </a:pPr>
            <a:endParaRPr lang="pt-BR" b="0" i="0" u="none" strike="noStrike" dirty="0">
              <a:solidFill>
                <a:srgbClr val="212529"/>
              </a:solidFill>
              <a:effectLst/>
            </a:endParaRPr>
          </a:p>
          <a:p>
            <a:pPr marL="514350" indent="-514350" algn="just">
              <a:buFont typeface="+mj-lt"/>
              <a:buAutoNum type="alphaLcParenR"/>
            </a:pPr>
            <a:r>
              <a:rPr lang="pt-BR" b="1" i="0" u="none" strike="noStrike" dirty="0">
                <a:solidFill>
                  <a:srgbClr val="212529"/>
                </a:solidFill>
                <a:effectLst/>
              </a:rPr>
              <a:t>Créditos Extraordinários:</a:t>
            </a:r>
            <a:r>
              <a:rPr lang="pt-BR" b="0" i="0" u="none" strike="noStrike" dirty="0">
                <a:solidFill>
                  <a:srgbClr val="212529"/>
                </a:solidFill>
                <a:effectLst/>
              </a:rPr>
              <a:t> os destinados a despesas urgentes e imprevistas, em caso de guerra, comoção intestina ou calamidade pública.</a:t>
            </a:r>
          </a:p>
          <a:p>
            <a:pPr marL="0" indent="0">
              <a:buNone/>
            </a:pPr>
            <a:endParaRPr lang="pt-BR" dirty="0"/>
          </a:p>
        </p:txBody>
      </p:sp>
    </p:spTree>
    <p:extLst>
      <p:ext uri="{BB962C8B-B14F-4D97-AF65-F5344CB8AC3E}">
        <p14:creationId xmlns:p14="http://schemas.microsoft.com/office/powerpoint/2010/main" val="58511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E8269-1CE7-4426-B91B-AF2C707CD43F}"/>
              </a:ext>
            </a:extLst>
          </p:cNvPr>
          <p:cNvSpPr>
            <a:spLocks noGrp="1"/>
          </p:cNvSpPr>
          <p:nvPr>
            <p:ph type="title"/>
          </p:nvPr>
        </p:nvSpPr>
        <p:spPr/>
        <p:txBody>
          <a:bodyPr>
            <a:normAutofit/>
          </a:bodyPr>
          <a:lstStyle/>
          <a:p>
            <a:r>
              <a:rPr lang="pt-BR" sz="4000" b="1" dirty="0">
                <a:solidFill>
                  <a:srgbClr val="0070C0"/>
                </a:solidFill>
                <a:effectLst>
                  <a:outerShdw blurRad="38100" dist="38100" dir="2700000" algn="tl">
                    <a:srgbClr val="000000">
                      <a:alpha val="43137"/>
                    </a:srgbClr>
                  </a:outerShdw>
                </a:effectLst>
                <a:latin typeface="+mn-lt"/>
              </a:rPr>
              <a:t>EMENDAS PARLAMENTARES</a:t>
            </a:r>
          </a:p>
        </p:txBody>
      </p:sp>
      <p:sp>
        <p:nvSpPr>
          <p:cNvPr id="3" name="Espaço Reservado para Conteúdo 2">
            <a:extLst>
              <a:ext uri="{FF2B5EF4-FFF2-40B4-BE49-F238E27FC236}">
                <a16:creationId xmlns:a16="http://schemas.microsoft.com/office/drawing/2014/main" id="{E6596C52-D9B7-4C3E-A5EB-64B245A8301A}"/>
              </a:ext>
            </a:extLst>
          </p:cNvPr>
          <p:cNvSpPr>
            <a:spLocks noGrp="1"/>
          </p:cNvSpPr>
          <p:nvPr>
            <p:ph idx="1"/>
          </p:nvPr>
        </p:nvSpPr>
        <p:spPr/>
        <p:txBody>
          <a:bodyPr/>
          <a:lstStyle/>
          <a:p>
            <a:r>
              <a:rPr lang="pt-BR" b="1" i="0" dirty="0">
                <a:solidFill>
                  <a:srgbClr val="222222"/>
                </a:solidFill>
                <a:effectLst/>
              </a:rPr>
              <a:t>São alterações no orçamento apresentado pelo governo</a:t>
            </a:r>
            <a:r>
              <a:rPr lang="pt-BR" b="0" i="0" dirty="0">
                <a:solidFill>
                  <a:srgbClr val="222222"/>
                </a:solidFill>
                <a:effectLst/>
              </a:rPr>
              <a:t>.</a:t>
            </a:r>
          </a:p>
          <a:p>
            <a:pPr algn="just"/>
            <a:r>
              <a:rPr lang="pt-BR" dirty="0"/>
              <a:t>Tais emendas podem:</a:t>
            </a:r>
          </a:p>
          <a:p>
            <a:pPr algn="just">
              <a:buFont typeface="Wingdings" panose="05000000000000000000" pitchFamily="2" charset="2"/>
              <a:buChar char="ü"/>
            </a:pPr>
            <a:r>
              <a:rPr lang="pt-BR" dirty="0"/>
              <a:t> acrescentar</a:t>
            </a:r>
          </a:p>
          <a:p>
            <a:pPr algn="just">
              <a:buFont typeface="Wingdings" panose="05000000000000000000" pitchFamily="2" charset="2"/>
              <a:buChar char="ü"/>
            </a:pPr>
            <a:r>
              <a:rPr lang="pt-BR" dirty="0"/>
              <a:t> suprimir </a:t>
            </a:r>
          </a:p>
          <a:p>
            <a:pPr algn="just">
              <a:buFont typeface="Wingdings" panose="05000000000000000000" pitchFamily="2" charset="2"/>
              <a:buChar char="ü"/>
            </a:pPr>
            <a:r>
              <a:rPr lang="pt-BR" dirty="0"/>
              <a:t> modificar determinados itens do projeto de lei orçamentária enviado pelo Executivo</a:t>
            </a:r>
          </a:p>
        </p:txBody>
      </p:sp>
    </p:spTree>
    <p:extLst>
      <p:ext uri="{BB962C8B-B14F-4D97-AF65-F5344CB8AC3E}">
        <p14:creationId xmlns:p14="http://schemas.microsoft.com/office/powerpoint/2010/main" val="334308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1BCEED1-E26E-4D41-B618-97DE9D4855C1}"/>
              </a:ext>
            </a:extLst>
          </p:cNvPr>
          <p:cNvSpPr>
            <a:spLocks noGrp="1"/>
          </p:cNvSpPr>
          <p:nvPr>
            <p:ph idx="1"/>
          </p:nvPr>
        </p:nvSpPr>
        <p:spPr>
          <a:xfrm>
            <a:off x="838200" y="218114"/>
            <a:ext cx="10515600" cy="5958849"/>
          </a:xfrm>
        </p:spPr>
        <p:txBody>
          <a:bodyPr>
            <a:normAutofit/>
          </a:bodyPr>
          <a:lstStyle/>
          <a:p>
            <a:pPr marL="0" indent="0">
              <a:buNone/>
            </a:pPr>
            <a:r>
              <a:rPr lang="pt-BR" sz="3600" b="1" dirty="0">
                <a:solidFill>
                  <a:srgbClr val="0070C0"/>
                </a:solidFill>
                <a:effectLst>
                  <a:outerShdw blurRad="38100" dist="38100" dir="2700000" algn="tl">
                    <a:srgbClr val="000000">
                      <a:alpha val="43137"/>
                    </a:srgbClr>
                  </a:outerShdw>
                </a:effectLst>
              </a:rPr>
              <a:t>TIPOS DE EMENDAS</a:t>
            </a:r>
          </a:p>
          <a:p>
            <a:pPr>
              <a:buFont typeface="Wingdings" panose="05000000000000000000" pitchFamily="2" charset="2"/>
              <a:buChar char="ü"/>
            </a:pPr>
            <a:r>
              <a:rPr lang="pt-BR" b="1" dirty="0"/>
              <a:t> </a:t>
            </a:r>
            <a:r>
              <a:rPr lang="pt-BR" sz="2600" b="1" dirty="0"/>
              <a:t>Emendas Individuais </a:t>
            </a:r>
            <a:r>
              <a:rPr lang="pt-BR" sz="2600" dirty="0"/>
              <a:t>são de autoria de cada senador ou deputado.</a:t>
            </a:r>
          </a:p>
          <a:p>
            <a:pPr>
              <a:buFont typeface="Wingdings" panose="05000000000000000000" pitchFamily="2" charset="2"/>
              <a:buChar char="ü"/>
            </a:pPr>
            <a:r>
              <a:rPr lang="pt-BR" sz="2600" dirty="0"/>
              <a:t> </a:t>
            </a:r>
            <a:r>
              <a:rPr lang="pt-BR" sz="2600" b="1" dirty="0"/>
              <a:t>Emendas Coletivas</a:t>
            </a:r>
            <a:r>
              <a:rPr lang="pt-BR" sz="2600" dirty="0"/>
              <a:t>: </a:t>
            </a:r>
          </a:p>
          <a:p>
            <a:pPr>
              <a:buFont typeface="Wingdings" panose="05000000000000000000" pitchFamily="2" charset="2"/>
              <a:buChar char="§"/>
            </a:pPr>
            <a:r>
              <a:rPr lang="pt-BR" sz="2600" b="1" i="0" dirty="0">
                <a:solidFill>
                  <a:srgbClr val="222222"/>
                </a:solidFill>
                <a:effectLst/>
              </a:rPr>
              <a:t> Emendas de bancada</a:t>
            </a:r>
            <a:r>
              <a:rPr lang="pt-BR" sz="2600" b="0" i="0" dirty="0">
                <a:solidFill>
                  <a:srgbClr val="222222"/>
                </a:solidFill>
                <a:effectLst/>
              </a:rPr>
              <a:t> se referem às bancadas estaduais do Congresso, ou seja, são apresentadas por senadores e deputados do mesmo estado, independentemente do partido à que pertençam</a:t>
            </a:r>
          </a:p>
          <a:p>
            <a:pPr>
              <a:buFont typeface="Wingdings" panose="05000000000000000000" pitchFamily="2" charset="2"/>
              <a:buChar char="§"/>
            </a:pPr>
            <a:r>
              <a:rPr lang="pt-BR" sz="2600" b="0" i="0" dirty="0">
                <a:solidFill>
                  <a:srgbClr val="222222"/>
                </a:solidFill>
                <a:effectLst/>
              </a:rPr>
              <a:t> </a:t>
            </a:r>
            <a:r>
              <a:rPr lang="pt-BR" sz="2600" b="1" dirty="0">
                <a:solidFill>
                  <a:srgbClr val="222222"/>
                </a:solidFill>
              </a:rPr>
              <a:t>E</a:t>
            </a:r>
            <a:r>
              <a:rPr lang="pt-BR" sz="2600" b="1" i="0" dirty="0">
                <a:solidFill>
                  <a:srgbClr val="222222"/>
                </a:solidFill>
                <a:effectLst/>
              </a:rPr>
              <a:t>mendas de comissão</a:t>
            </a:r>
            <a:r>
              <a:rPr lang="pt-BR" sz="2600" b="0" i="0" dirty="0">
                <a:solidFill>
                  <a:srgbClr val="222222"/>
                </a:solidFill>
                <a:effectLst/>
              </a:rPr>
              <a:t> são apresentadas exclusivamente pelas comissões permanentes do Congresso, que são os grupos de parlamentares que geralmente discutem temas destinados a áreas importantes, como educação, segurança, etc.</a:t>
            </a:r>
            <a:endParaRPr lang="pt-BR" sz="2600" dirty="0"/>
          </a:p>
          <a:p>
            <a:pPr>
              <a:buFont typeface="Wingdings" panose="05000000000000000000" pitchFamily="2" charset="2"/>
              <a:buChar char="§"/>
            </a:pPr>
            <a:r>
              <a:rPr lang="pt-BR" sz="2600" b="1" dirty="0"/>
              <a:t>Emendas do relator </a:t>
            </a:r>
            <a:r>
              <a:rPr lang="pt-BR" sz="2600" dirty="0"/>
              <a:t>são feitas pelo deputado ou senador que, naquele determinado ano, foi escolhido para produzir o parecer final sobre o Orçamento – o chamado relatório geral.</a:t>
            </a:r>
            <a:endParaRPr lang="pt-BR" dirty="0"/>
          </a:p>
          <a:p>
            <a:pPr marL="0" indent="0">
              <a:buNone/>
            </a:pPr>
            <a:endParaRPr lang="pt-BR" b="1" dirty="0"/>
          </a:p>
        </p:txBody>
      </p:sp>
    </p:spTree>
    <p:extLst>
      <p:ext uri="{BB962C8B-B14F-4D97-AF65-F5344CB8AC3E}">
        <p14:creationId xmlns:p14="http://schemas.microsoft.com/office/powerpoint/2010/main" val="266887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D901E55-E4EB-4271-B86F-D38B2724C49F}"/>
              </a:ext>
            </a:extLst>
          </p:cNvPr>
          <p:cNvSpPr>
            <a:spLocks noGrp="1"/>
          </p:cNvSpPr>
          <p:nvPr>
            <p:ph type="title"/>
          </p:nvPr>
        </p:nvSpPr>
        <p:spPr>
          <a:xfrm>
            <a:off x="1518406" y="801353"/>
            <a:ext cx="9969617" cy="448607"/>
          </a:xfrm>
        </p:spPr>
        <p:txBody>
          <a:bodyPr>
            <a:noAutofit/>
          </a:bodyPr>
          <a:lstStyle/>
          <a:p>
            <a:r>
              <a:rPr lang="pt-BR" sz="2000" dirty="0"/>
              <a:t>https://www.gov.br/cidadania/pt-br/guiadeemendas/Guia_de_Emendas_2021_20.01.pdf</a:t>
            </a:r>
          </a:p>
        </p:txBody>
      </p:sp>
      <p:pic>
        <p:nvPicPr>
          <p:cNvPr id="5" name="Espaço Reservado para Conteúdo 4">
            <a:extLst>
              <a:ext uri="{FF2B5EF4-FFF2-40B4-BE49-F238E27FC236}">
                <a16:creationId xmlns:a16="http://schemas.microsoft.com/office/drawing/2014/main" id="{0DC375C4-7AE5-45AA-9AE7-028DA4E55558}"/>
              </a:ext>
            </a:extLst>
          </p:cNvPr>
          <p:cNvPicPr>
            <a:picLocks noGrp="1" noChangeAspect="1"/>
          </p:cNvPicPr>
          <p:nvPr>
            <p:ph idx="1"/>
          </p:nvPr>
        </p:nvPicPr>
        <p:blipFill>
          <a:blip r:embed="rId2"/>
          <a:stretch>
            <a:fillRect/>
          </a:stretch>
        </p:blipFill>
        <p:spPr>
          <a:xfrm>
            <a:off x="4328719" y="1422953"/>
            <a:ext cx="3665989" cy="5010162"/>
          </a:xfrm>
          <a:prstGeom prst="rect">
            <a:avLst/>
          </a:prstGeom>
        </p:spPr>
      </p:pic>
    </p:spTree>
    <p:extLst>
      <p:ext uri="{BB962C8B-B14F-4D97-AF65-F5344CB8AC3E}">
        <p14:creationId xmlns:p14="http://schemas.microsoft.com/office/powerpoint/2010/main" val="394322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20AA-3C82-423C-B451-6AA941FE0F85}"/>
              </a:ext>
            </a:extLst>
          </p:cNvPr>
          <p:cNvSpPr>
            <a:spLocks noGrp="1"/>
          </p:cNvSpPr>
          <p:nvPr>
            <p:ph type="title"/>
          </p:nvPr>
        </p:nvSpPr>
        <p:spPr/>
        <p:txBody>
          <a:bodyPr/>
          <a:lstStyle/>
          <a:p>
            <a:r>
              <a:rPr lang="pt-BR" sz="4000" b="1" spc="-1" dirty="0">
                <a:solidFill>
                  <a:srgbClr val="0070C0"/>
                </a:solidFill>
                <a:effectLst>
                  <a:outerShdw blurRad="38100" dist="38100" dir="2700000" algn="tl">
                    <a:srgbClr val="000000">
                      <a:alpha val="43137"/>
                    </a:srgbClr>
                  </a:outerShdw>
                </a:effectLst>
                <a:uFill>
                  <a:solidFill>
                    <a:srgbClr val="FFFFFF"/>
                  </a:solidFill>
                </a:uFill>
                <a:latin typeface="+mn-lt"/>
              </a:rPr>
              <a:t>FINANCIAMENTO</a:t>
            </a:r>
            <a:br>
              <a:rPr lang="pt-BR" sz="3200" spc="-1" dirty="0">
                <a:solidFill>
                  <a:srgbClr val="000000"/>
                </a:solidFill>
                <a:uFill>
                  <a:solidFill>
                    <a:srgbClr val="FFFFFF"/>
                  </a:solidFill>
                </a:uFill>
                <a:latin typeface="+mn-lt"/>
              </a:rPr>
            </a:br>
            <a:endParaRPr lang="pt-BR" dirty="0">
              <a:latin typeface="+mn-lt"/>
            </a:endParaRPr>
          </a:p>
        </p:txBody>
      </p:sp>
      <p:sp>
        <p:nvSpPr>
          <p:cNvPr id="3" name="Espaço Reservado para Conteúdo 2">
            <a:extLst>
              <a:ext uri="{FF2B5EF4-FFF2-40B4-BE49-F238E27FC236}">
                <a16:creationId xmlns:a16="http://schemas.microsoft.com/office/drawing/2014/main" id="{6D020624-32F3-4818-A639-6F9F24591E8C}"/>
              </a:ext>
            </a:extLst>
          </p:cNvPr>
          <p:cNvSpPr>
            <a:spLocks noGrp="1"/>
          </p:cNvSpPr>
          <p:nvPr>
            <p:ph idx="1"/>
          </p:nvPr>
        </p:nvSpPr>
        <p:spPr>
          <a:xfrm>
            <a:off x="726233" y="1253331"/>
            <a:ext cx="10515600" cy="4351338"/>
          </a:xfrm>
        </p:spPr>
        <p:txBody>
          <a:bodyPr>
            <a:normAutofit fontScale="85000" lnSpcReduction="20000"/>
          </a:bodyPr>
          <a:lstStyle/>
          <a:p>
            <a:pPr algn="just">
              <a:lnSpc>
                <a:spcPct val="100000"/>
              </a:lnSpc>
            </a:pPr>
            <a:r>
              <a:rPr lang="pt-BR" sz="2400" b="1" spc="-1" dirty="0">
                <a:solidFill>
                  <a:srgbClr val="0070C0"/>
                </a:solidFill>
                <a:uFill>
                  <a:solidFill>
                    <a:srgbClr val="FFFFFF"/>
                  </a:solidFill>
                </a:uFill>
              </a:rPr>
              <a:t>Condições necessárias para recebimento de recursos do FNAS</a:t>
            </a:r>
            <a:endParaRPr lang="pt-BR" sz="2400" spc="-1" dirty="0">
              <a:solidFill>
                <a:srgbClr val="000000"/>
              </a:solidFill>
              <a:uFill>
                <a:solidFill>
                  <a:srgbClr val="FFFFFF"/>
                </a:solidFill>
              </a:uFill>
            </a:endParaRPr>
          </a:p>
          <a:p>
            <a:pPr algn="just">
              <a:lnSpc>
                <a:spcPct val="100000"/>
              </a:lnSpc>
            </a:pPr>
            <a:endParaRPr lang="pt-BR" sz="2000" spc="-1" dirty="0">
              <a:solidFill>
                <a:srgbClr val="000000"/>
              </a:solidFill>
              <a:uFill>
                <a:solidFill>
                  <a:srgbClr val="FFFFFF"/>
                </a:solidFill>
              </a:uFill>
            </a:endParaRPr>
          </a:p>
          <a:p>
            <a:pPr algn="just">
              <a:lnSpc>
                <a:spcPct val="100000"/>
              </a:lnSpc>
            </a:pPr>
            <a:endParaRPr lang="pt-BR" sz="2000" spc="-1" dirty="0">
              <a:solidFill>
                <a:srgbClr val="000000"/>
              </a:solidFill>
              <a:uFill>
                <a:solidFill>
                  <a:srgbClr val="FFFFFF"/>
                </a:solidFill>
              </a:uFill>
            </a:endParaRPr>
          </a:p>
          <a:p>
            <a:pPr algn="just"/>
            <a:r>
              <a:rPr lang="pt-BR" sz="2400" u="sng" dirty="0"/>
              <a:t>Lei 8.742/93 – Lei Orgânica da Assistência Social</a:t>
            </a:r>
          </a:p>
          <a:p>
            <a:pPr algn="just">
              <a:lnSpc>
                <a:spcPct val="100000"/>
              </a:lnSpc>
            </a:pPr>
            <a:endParaRPr lang="pt-BR" sz="2400" spc="-1" dirty="0">
              <a:solidFill>
                <a:srgbClr val="000000"/>
              </a:solidFill>
              <a:uFill>
                <a:solidFill>
                  <a:srgbClr val="FFFFFF"/>
                </a:solidFill>
              </a:uFill>
            </a:endParaRPr>
          </a:p>
          <a:p>
            <a:pPr lvl="2" algn="just">
              <a:spcBef>
                <a:spcPts val="800"/>
              </a:spcBef>
              <a:spcAft>
                <a:spcPts val="600"/>
              </a:spcAft>
            </a:pPr>
            <a:r>
              <a:rPr lang="pt-BR" sz="2000" spc="-1" dirty="0">
                <a:solidFill>
                  <a:srgbClr val="000000"/>
                </a:solidFill>
                <a:uFill>
                  <a:solidFill>
                    <a:srgbClr val="FFFFFF"/>
                  </a:solidFill>
                </a:uFill>
                <a:cs typeface="Calibri" panose="020F0502020204030204" pitchFamily="34" charset="0"/>
              </a:rPr>
              <a:t>Art. 30. É condição para os repasses, aos Municípios, aos Estados e ao Distrito Federal, dos recursos de que trata esta lei, a </a:t>
            </a:r>
            <a:r>
              <a:rPr lang="pt-BR" sz="2000" b="1" u="sng" spc="-1" dirty="0">
                <a:solidFill>
                  <a:srgbClr val="000000"/>
                </a:solidFill>
                <a:uFill>
                  <a:solidFill>
                    <a:srgbClr val="FFFFFF"/>
                  </a:solidFill>
                </a:uFill>
                <a:cs typeface="Calibri" panose="020F0502020204030204" pitchFamily="34" charset="0"/>
              </a:rPr>
              <a:t>efetiva instituição e funcionamento de</a:t>
            </a:r>
            <a:r>
              <a:rPr lang="pt-BR" sz="2000" spc="-1" dirty="0">
                <a:solidFill>
                  <a:srgbClr val="000000"/>
                </a:solidFill>
                <a:uFill>
                  <a:solidFill>
                    <a:srgbClr val="FFFFFF"/>
                  </a:solidFill>
                </a:uFill>
                <a:cs typeface="Calibri" panose="020F0502020204030204" pitchFamily="34" charset="0"/>
              </a:rPr>
              <a:t>:</a:t>
            </a:r>
          </a:p>
          <a:p>
            <a:pPr lvl="2" algn="just">
              <a:spcBef>
                <a:spcPts val="800"/>
              </a:spcBef>
              <a:spcAft>
                <a:spcPts val="600"/>
              </a:spcAft>
            </a:pPr>
            <a:r>
              <a:rPr lang="pt-BR" sz="2000" spc="-1" dirty="0">
                <a:solidFill>
                  <a:srgbClr val="000000"/>
                </a:solidFill>
                <a:uFill>
                  <a:solidFill>
                    <a:srgbClr val="FFFFFF"/>
                  </a:solidFill>
                </a:uFill>
                <a:cs typeface="Calibri" panose="020F0502020204030204" pitchFamily="34" charset="0"/>
              </a:rPr>
              <a:t>I - Conselho de Assistência Social, de composição paritária entre governo e sociedade civil;</a:t>
            </a:r>
          </a:p>
          <a:p>
            <a:pPr lvl="2" algn="just">
              <a:spcBef>
                <a:spcPts val="800"/>
              </a:spcBef>
              <a:spcAft>
                <a:spcPts val="600"/>
              </a:spcAft>
            </a:pPr>
            <a:r>
              <a:rPr lang="pt-BR" sz="2000" spc="-1" dirty="0">
                <a:solidFill>
                  <a:srgbClr val="000000"/>
                </a:solidFill>
                <a:uFill>
                  <a:solidFill>
                    <a:srgbClr val="FFFFFF"/>
                  </a:solidFill>
                </a:uFill>
                <a:cs typeface="Calibri" panose="020F0502020204030204" pitchFamily="34" charset="0"/>
              </a:rPr>
              <a:t>II - </a:t>
            </a:r>
            <a:r>
              <a:rPr lang="pt-BR" sz="2000" b="1" spc="-1" dirty="0">
                <a:solidFill>
                  <a:srgbClr val="000000"/>
                </a:solidFill>
                <a:uFill>
                  <a:solidFill>
                    <a:srgbClr val="FFFFFF"/>
                  </a:solidFill>
                </a:uFill>
                <a:cs typeface="Calibri" panose="020F0502020204030204" pitchFamily="34" charset="0"/>
              </a:rPr>
              <a:t>Fundo de Assistência Social</a:t>
            </a:r>
            <a:r>
              <a:rPr lang="pt-BR" sz="2000" b="1" u="sng" spc="-1" dirty="0">
                <a:solidFill>
                  <a:srgbClr val="000000"/>
                </a:solidFill>
                <a:uFill>
                  <a:solidFill>
                    <a:srgbClr val="FFFFFF"/>
                  </a:solidFill>
                </a:uFill>
                <a:cs typeface="Calibri" panose="020F0502020204030204" pitchFamily="34" charset="0"/>
              </a:rPr>
              <a:t>, com orientação e controle dos respectivos Conselhos de Assistência Social</a:t>
            </a:r>
            <a:r>
              <a:rPr lang="pt-BR" sz="2000" spc="-1" dirty="0">
                <a:solidFill>
                  <a:srgbClr val="000000"/>
                </a:solidFill>
                <a:uFill>
                  <a:solidFill>
                    <a:srgbClr val="FFFFFF"/>
                  </a:solidFill>
                </a:uFill>
                <a:cs typeface="Calibri" panose="020F0502020204030204" pitchFamily="34" charset="0"/>
              </a:rPr>
              <a:t>;</a:t>
            </a:r>
          </a:p>
          <a:p>
            <a:pPr lvl="2" algn="just">
              <a:spcBef>
                <a:spcPts val="800"/>
              </a:spcBef>
              <a:spcAft>
                <a:spcPts val="600"/>
              </a:spcAft>
            </a:pPr>
            <a:r>
              <a:rPr lang="pt-BR" sz="2000" spc="-1" dirty="0">
                <a:solidFill>
                  <a:srgbClr val="000000"/>
                </a:solidFill>
                <a:uFill>
                  <a:solidFill>
                    <a:srgbClr val="FFFFFF"/>
                  </a:solidFill>
                </a:uFill>
                <a:cs typeface="Calibri" panose="020F0502020204030204" pitchFamily="34" charset="0"/>
              </a:rPr>
              <a:t>III - Plano de Assistência Social.</a:t>
            </a:r>
          </a:p>
          <a:p>
            <a:pPr lvl="2" algn="just">
              <a:spcBef>
                <a:spcPts val="800"/>
              </a:spcBef>
              <a:spcAft>
                <a:spcPts val="600"/>
              </a:spcAft>
            </a:pPr>
            <a:r>
              <a:rPr lang="pt-BR" sz="2000" dirty="0">
                <a:cs typeface="Calibri" panose="020F0502020204030204" pitchFamily="34" charset="0"/>
              </a:rPr>
              <a:t>Parágrafo único.  É, ainda, condição para transferência de recursos do FNAS aos Estados, ao Distrito Federal e aos Municípios a </a:t>
            </a:r>
            <a:r>
              <a:rPr lang="pt-BR" sz="2000" b="1" u="sng" dirty="0">
                <a:cs typeface="Calibri" panose="020F0502020204030204" pitchFamily="34" charset="0"/>
              </a:rPr>
              <a:t>comprovação orçamentária dos recursos próprios destinados à Assistência Social, alocados em seus respectivos Fundos de Assistência Social</a:t>
            </a:r>
            <a:r>
              <a:rPr lang="pt-BR" sz="2000" dirty="0">
                <a:cs typeface="Calibri" panose="020F0502020204030204" pitchFamily="34" charset="0"/>
              </a:rPr>
              <a:t>, a partir do exercício de 1999.</a:t>
            </a:r>
            <a:endParaRPr lang="pt-BR" sz="2000" spc="-1" dirty="0">
              <a:solidFill>
                <a:srgbClr val="000000"/>
              </a:solidFill>
              <a:uFill>
                <a:solidFill>
                  <a:srgbClr val="FFFFFF"/>
                </a:solidFill>
              </a:uFill>
              <a:cs typeface="Calibri" panose="020F0502020204030204" pitchFamily="34" charset="0"/>
            </a:endParaRPr>
          </a:p>
          <a:p>
            <a:endParaRPr lang="pt-BR" dirty="0"/>
          </a:p>
        </p:txBody>
      </p:sp>
    </p:spTree>
    <p:extLst>
      <p:ext uri="{BB962C8B-B14F-4D97-AF65-F5344CB8AC3E}">
        <p14:creationId xmlns:p14="http://schemas.microsoft.com/office/powerpoint/2010/main" val="96019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2331"/>
            <a:ext cx="10515600" cy="1325563"/>
          </a:xfrm>
        </p:spPr>
        <p:txBody>
          <a:bodyPr>
            <a:normAutofit/>
          </a:bodyPr>
          <a:lstStyle/>
          <a:p>
            <a:r>
              <a:rPr lang="pt-BR" sz="2800" b="1" dirty="0">
                <a:solidFill>
                  <a:srgbClr val="0070C0"/>
                </a:solidFill>
                <a:effectLst>
                  <a:outerShdw blurRad="38100" dist="38100" dir="2700000" algn="tl">
                    <a:srgbClr val="000000">
                      <a:alpha val="43137"/>
                    </a:srgbClr>
                  </a:outerShdw>
                </a:effectLst>
                <a:latin typeface="+mn-lt"/>
              </a:rPr>
              <a:t>INSTITUIÇÃO, ORGANIZAÇÃO E ESTRUTURAÇÃO DOS FAS</a:t>
            </a:r>
          </a:p>
        </p:txBody>
      </p:sp>
      <p:sp>
        <p:nvSpPr>
          <p:cNvPr id="3" name="Espaço Reservado para Conteúdo 2"/>
          <p:cNvSpPr>
            <a:spLocks noGrp="1"/>
          </p:cNvSpPr>
          <p:nvPr>
            <p:ph idx="1"/>
          </p:nvPr>
        </p:nvSpPr>
        <p:spPr>
          <a:xfrm>
            <a:off x="2036782" y="1049475"/>
            <a:ext cx="8229600" cy="4525963"/>
          </a:xfrm>
        </p:spPr>
        <p:txBody>
          <a:bodyPr/>
          <a:lstStyle/>
          <a:p>
            <a:pPr marL="0" indent="0" algn="just">
              <a:spcBef>
                <a:spcPts val="0"/>
              </a:spcBef>
              <a:buNone/>
            </a:pPr>
            <a:r>
              <a:rPr lang="pt-BR" altLang="pt-BR" sz="2000" dirty="0">
                <a:solidFill>
                  <a:prstClr val="black"/>
                </a:solidFill>
              </a:rPr>
              <a:t>Apesar de não haver estrutura única recomendável, certas funcionalidades são aplicáveis a todos os casos:</a:t>
            </a:r>
          </a:p>
          <a:p>
            <a:pPr marL="0" indent="0" algn="ctr">
              <a:buNone/>
            </a:pPr>
            <a:endParaRPr lang="pt-BR" dirty="0"/>
          </a:p>
        </p:txBody>
      </p:sp>
      <p:sp>
        <p:nvSpPr>
          <p:cNvPr id="7" name="CaixaDeTexto 6"/>
          <p:cNvSpPr txBox="1"/>
          <p:nvPr/>
        </p:nvSpPr>
        <p:spPr>
          <a:xfrm>
            <a:off x="5159896" y="3068960"/>
            <a:ext cx="1152128" cy="369332"/>
          </a:xfrm>
          <a:prstGeom prst="rect">
            <a:avLst/>
          </a:prstGeom>
          <a:noFill/>
        </p:spPr>
        <p:txBody>
          <a:bodyPr wrap="square" rtlCol="0">
            <a:spAutoFit/>
          </a:bodyPr>
          <a:lstStyle/>
          <a:p>
            <a:endParaRPr lang="pt-BR" dirty="0">
              <a:solidFill>
                <a:prstClr val="black"/>
              </a:solidFill>
            </a:endParaRPr>
          </a:p>
        </p:txBody>
      </p:sp>
      <p:sp>
        <p:nvSpPr>
          <p:cNvPr id="10" name="Text Box 19"/>
          <p:cNvSpPr txBox="1">
            <a:spLocks noChangeArrowheads="1"/>
          </p:cNvSpPr>
          <p:nvPr/>
        </p:nvSpPr>
        <p:spPr bwMode="auto">
          <a:xfrm>
            <a:off x="2036782" y="1916833"/>
            <a:ext cx="2597150" cy="10779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pt-BR" b="1" dirty="0">
                <a:solidFill>
                  <a:schemeClr val="tx1"/>
                </a:solidFill>
                <a:cs typeface="Arial" pitchFamily="34" charset="0"/>
              </a:rPr>
              <a:t>ASPECTOS LEGAIS</a:t>
            </a:r>
          </a:p>
        </p:txBody>
      </p:sp>
      <p:sp>
        <p:nvSpPr>
          <p:cNvPr id="11" name="CaixaDeTexto 10"/>
          <p:cNvSpPr txBox="1"/>
          <p:nvPr/>
        </p:nvSpPr>
        <p:spPr>
          <a:xfrm>
            <a:off x="4943475" y="1916832"/>
            <a:ext cx="5295900" cy="1077913"/>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buFont typeface="Wingdings" pitchFamily="2" charset="2"/>
              <a:buChar char="ü"/>
              <a:defRPr/>
            </a:pPr>
            <a:r>
              <a:rPr lang="pt-BR" sz="1600" dirty="0">
                <a:cs typeface="Arial" panose="020B0604020202020204" pitchFamily="34" charset="0"/>
              </a:rPr>
              <a:t> Lei de Criação do Fundo;</a:t>
            </a:r>
          </a:p>
          <a:p>
            <a:pPr>
              <a:buFont typeface="Wingdings" pitchFamily="2" charset="2"/>
              <a:buChar char="ü"/>
              <a:defRPr/>
            </a:pPr>
            <a:r>
              <a:rPr lang="pt-BR" sz="1600" dirty="0">
                <a:cs typeface="Arial" panose="020B0604020202020204" pitchFamily="34" charset="0"/>
              </a:rPr>
              <a:t> Decreto de Regulamentação do Fundo;</a:t>
            </a:r>
          </a:p>
          <a:p>
            <a:pPr>
              <a:buFont typeface="Wingdings" pitchFamily="2" charset="2"/>
              <a:buChar char="ü"/>
              <a:defRPr/>
            </a:pPr>
            <a:r>
              <a:rPr lang="pt-BR" sz="1600" dirty="0">
                <a:cs typeface="Arial" panose="020B0604020202020204" pitchFamily="34" charset="0"/>
              </a:rPr>
              <a:t> Inscrever o FAS no  CNPJ (IN/RFB nº 1183, de 19.08.2011 e IN/RFB nº 1143, de 01.04.2011)</a:t>
            </a:r>
            <a:endParaRPr lang="pt-BR" sz="1600" b="1" dirty="0">
              <a:solidFill>
                <a:schemeClr val="accent2"/>
              </a:solidFill>
              <a:cs typeface="Arial" panose="020B0604020202020204" pitchFamily="34" charset="0"/>
            </a:endParaRPr>
          </a:p>
        </p:txBody>
      </p:sp>
      <p:sp>
        <p:nvSpPr>
          <p:cNvPr id="12" name="Text Box 18"/>
          <p:cNvSpPr txBox="1">
            <a:spLocks noChangeArrowheads="1"/>
          </p:cNvSpPr>
          <p:nvPr/>
        </p:nvSpPr>
        <p:spPr bwMode="auto">
          <a:xfrm>
            <a:off x="2036782" y="3067323"/>
            <a:ext cx="2597150" cy="83099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18000" tIns="10800" rIns="18000" bIns="10800" anchor="ctr"/>
          <a:lstStyle/>
          <a:p>
            <a:pPr algn="ctr">
              <a:defRPr/>
            </a:pPr>
            <a:r>
              <a:rPr lang="pt-BR" b="1" dirty="0">
                <a:solidFill>
                  <a:schemeClr val="tx1"/>
                </a:solidFill>
                <a:cs typeface="Arial" pitchFamily="34" charset="0"/>
              </a:rPr>
              <a:t>ASPECTOS POLÍTICO-ADMINISTRATIVOS</a:t>
            </a:r>
          </a:p>
        </p:txBody>
      </p:sp>
      <p:sp>
        <p:nvSpPr>
          <p:cNvPr id="13" name="CaixaDeTexto 12"/>
          <p:cNvSpPr txBox="1"/>
          <p:nvPr/>
        </p:nvSpPr>
        <p:spPr>
          <a:xfrm>
            <a:off x="4943475" y="3067323"/>
            <a:ext cx="5295900" cy="830997"/>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just">
              <a:buFont typeface="Wingdings" pitchFamily="2" charset="2"/>
              <a:buChar char="ü"/>
              <a:defRPr/>
            </a:pPr>
            <a:r>
              <a:rPr lang="pt-BR" sz="1600" dirty="0">
                <a:cs typeface="Arial" panose="020B0604020202020204" pitchFamily="34" charset="0"/>
              </a:rPr>
              <a:t>Definir o Ordenador de Despesas e o Gestor Financeiro;</a:t>
            </a:r>
          </a:p>
          <a:p>
            <a:pPr algn="just">
              <a:buFont typeface="Wingdings" pitchFamily="2" charset="2"/>
              <a:buChar char="ü"/>
              <a:defRPr/>
            </a:pPr>
            <a:r>
              <a:rPr lang="pt-BR" sz="1600" dirty="0">
                <a:cs typeface="Arial" panose="020B0604020202020204" pitchFamily="34" charset="0"/>
              </a:rPr>
              <a:t>Subordinar o Fundo à Secretaria de Assistência Social;</a:t>
            </a:r>
          </a:p>
          <a:p>
            <a:pPr algn="just">
              <a:buFont typeface="Wingdings" pitchFamily="2" charset="2"/>
              <a:buChar char="ü"/>
              <a:defRPr/>
            </a:pPr>
            <a:r>
              <a:rPr lang="pt-BR" sz="1600" dirty="0">
                <a:cs typeface="Arial" panose="020B0604020202020204" pitchFamily="34" charset="0"/>
              </a:rPr>
              <a:t>Definir equipe do FMAS</a:t>
            </a:r>
          </a:p>
        </p:txBody>
      </p:sp>
      <p:sp>
        <p:nvSpPr>
          <p:cNvPr id="14" name="Text Box 17"/>
          <p:cNvSpPr txBox="1">
            <a:spLocks noChangeArrowheads="1"/>
          </p:cNvSpPr>
          <p:nvPr/>
        </p:nvSpPr>
        <p:spPr bwMode="auto">
          <a:xfrm>
            <a:off x="2036782" y="4077073"/>
            <a:ext cx="2571750" cy="255428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pt-BR" b="1" dirty="0">
                <a:solidFill>
                  <a:schemeClr val="tx1"/>
                </a:solidFill>
                <a:cs typeface="Arial" pitchFamily="34" charset="0"/>
              </a:rPr>
              <a:t>ASPECTOS ORGANIZACIONAIS</a:t>
            </a:r>
          </a:p>
        </p:txBody>
      </p:sp>
      <p:sp>
        <p:nvSpPr>
          <p:cNvPr id="15" name="CaixaDeTexto 14"/>
          <p:cNvSpPr txBox="1"/>
          <p:nvPr/>
        </p:nvSpPr>
        <p:spPr>
          <a:xfrm>
            <a:off x="4943475" y="4077073"/>
            <a:ext cx="5295900" cy="2554287"/>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buFont typeface="Wingdings" pitchFamily="2" charset="2"/>
              <a:buChar char="ü"/>
              <a:defRPr/>
            </a:pPr>
            <a:r>
              <a:rPr lang="pt-BR" sz="1600" dirty="0">
                <a:cs typeface="Arial" panose="020B0604020202020204" pitchFamily="34" charset="0"/>
              </a:rPr>
              <a:t>Constituir Unidade Orçamentária;</a:t>
            </a:r>
          </a:p>
          <a:p>
            <a:pPr>
              <a:buFont typeface="Wingdings" pitchFamily="2" charset="2"/>
              <a:buChar char="ü"/>
              <a:defRPr/>
            </a:pPr>
            <a:r>
              <a:rPr lang="pt-BR" sz="1600" dirty="0">
                <a:cs typeface="Arial" panose="020B0604020202020204" pitchFamily="34" charset="0"/>
              </a:rPr>
              <a:t>Instituir Unidade Gestora;</a:t>
            </a:r>
          </a:p>
          <a:p>
            <a:pPr>
              <a:buFont typeface="Wingdings" pitchFamily="2" charset="2"/>
              <a:buChar char="ü"/>
              <a:defRPr/>
            </a:pPr>
            <a:r>
              <a:rPr lang="pt-BR" sz="1600" dirty="0">
                <a:cs typeface="Arial" panose="020B0604020202020204" pitchFamily="34" charset="0"/>
              </a:rPr>
              <a:t>Realizar planejamento orçamentário e financeiro;</a:t>
            </a:r>
          </a:p>
          <a:p>
            <a:pPr>
              <a:buFont typeface="Wingdings" pitchFamily="2" charset="2"/>
              <a:buChar char="ü"/>
              <a:defRPr/>
            </a:pPr>
            <a:r>
              <a:rPr lang="pt-BR" sz="1600" dirty="0">
                <a:cs typeface="Arial" panose="020B0604020202020204" pitchFamily="34" charset="0"/>
              </a:rPr>
              <a:t>Realizar programação financeira e fluxo de caixa;</a:t>
            </a:r>
          </a:p>
          <a:p>
            <a:pPr>
              <a:buFont typeface="Wingdings" pitchFamily="2" charset="2"/>
              <a:buChar char="ü"/>
              <a:defRPr/>
            </a:pPr>
            <a:r>
              <a:rPr lang="pt-BR" sz="1600" dirty="0">
                <a:cs typeface="Arial" panose="020B0604020202020204" pitchFamily="34" charset="0"/>
              </a:rPr>
              <a:t>Realizar execução orçamentária e financeira e contábil</a:t>
            </a:r>
          </a:p>
          <a:p>
            <a:pPr>
              <a:buFont typeface="Wingdings" pitchFamily="2" charset="2"/>
              <a:buChar char="ü"/>
              <a:defRPr/>
            </a:pPr>
            <a:r>
              <a:rPr lang="pt-BR" sz="1600" dirty="0">
                <a:cs typeface="Arial" panose="020B0604020202020204" pitchFamily="34" charset="0"/>
              </a:rPr>
              <a:t>Realizar monitoramento, avaliação e controle;</a:t>
            </a:r>
          </a:p>
          <a:p>
            <a:pPr>
              <a:buFont typeface="Wingdings" pitchFamily="2" charset="2"/>
              <a:buChar char="ü"/>
              <a:defRPr/>
            </a:pPr>
            <a:r>
              <a:rPr lang="pt-BR" sz="1600" dirty="0">
                <a:cs typeface="Arial" panose="020B0604020202020204" pitchFamily="34" charset="0"/>
              </a:rPr>
              <a:t>Prestar Contas ao Conselho em relatórios de fácil compreensão</a:t>
            </a:r>
          </a:p>
          <a:p>
            <a:pPr>
              <a:buFont typeface="Wingdings" pitchFamily="2" charset="2"/>
              <a:buChar char="ü"/>
              <a:defRPr/>
            </a:pPr>
            <a:r>
              <a:rPr lang="pt-BR" sz="1600" dirty="0">
                <a:cs typeface="Arial" panose="020B0604020202020204" pitchFamily="34" charset="0"/>
              </a:rPr>
              <a:t>Prestar contas ao MDS por meio do Demonstrativo Sintético Anual de Execução Físico-Financeiro do SUAS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8C93F73-1C27-43D8-96D1-621F97C0B001}"/>
              </a:ext>
            </a:extLst>
          </p:cNvPr>
          <p:cNvSpPr/>
          <p:nvPr/>
        </p:nvSpPr>
        <p:spPr>
          <a:xfrm>
            <a:off x="2377440" y="195943"/>
            <a:ext cx="7785463" cy="584775"/>
          </a:xfrm>
          <a:prstGeom prst="rect">
            <a:avLst/>
          </a:prstGeom>
        </p:spPr>
        <p:txBody>
          <a:bodyPr wrap="square">
            <a:spAutoFit/>
          </a:bodyPr>
          <a:lstStyle/>
          <a:p>
            <a:r>
              <a:rPr lang="pt-BR" altLang="pt-BR" sz="3200" b="1" dirty="0">
                <a:solidFill>
                  <a:srgbClr val="0070C0"/>
                </a:solidFill>
                <a:effectLst>
                  <a:outerShdw blurRad="38100" dist="38100" dir="2700000" algn="tl">
                    <a:srgbClr val="000000">
                      <a:alpha val="43137"/>
                    </a:srgbClr>
                  </a:outerShdw>
                </a:effectLst>
              </a:rPr>
              <a:t>Gestão Pública Orçamentária e Financeira</a:t>
            </a:r>
          </a:p>
        </p:txBody>
      </p:sp>
      <p:sp>
        <p:nvSpPr>
          <p:cNvPr id="3" name="Retângulo 2">
            <a:extLst>
              <a:ext uri="{FF2B5EF4-FFF2-40B4-BE49-F238E27FC236}">
                <a16:creationId xmlns:a16="http://schemas.microsoft.com/office/drawing/2014/main" id="{6B911C41-425A-44A1-9B41-1FC615F65952}"/>
              </a:ext>
            </a:extLst>
          </p:cNvPr>
          <p:cNvSpPr/>
          <p:nvPr/>
        </p:nvSpPr>
        <p:spPr>
          <a:xfrm>
            <a:off x="604007" y="780718"/>
            <a:ext cx="10763076" cy="5632311"/>
          </a:xfrm>
          <a:prstGeom prst="rect">
            <a:avLst/>
          </a:prstGeom>
        </p:spPr>
        <p:txBody>
          <a:bodyPr wrap="square">
            <a:spAutoFit/>
          </a:bodyPr>
          <a:lstStyle/>
          <a:p>
            <a:pPr algn="just"/>
            <a:r>
              <a:rPr lang="pt-BR" altLang="pt-BR" sz="2400" dirty="0">
                <a:solidFill>
                  <a:srgbClr val="000000"/>
                </a:solidFill>
              </a:rPr>
              <a:t>O Gestor Público administra diversos tipos de recursos (humanos, materiais, financeiros, orçamentários ) a fim de garantir que a sociedade adquira os bens que lhe são de direito, primando pela eficiência e eficácia no uso dos recursos.</a:t>
            </a:r>
          </a:p>
          <a:p>
            <a:pPr algn="just"/>
            <a:r>
              <a:rPr lang="pt-BR" altLang="pt-BR" sz="2400" dirty="0">
                <a:solidFill>
                  <a:srgbClr val="000000"/>
                </a:solidFill>
              </a:rPr>
              <a:t>      </a:t>
            </a:r>
          </a:p>
          <a:p>
            <a:pPr algn="just"/>
            <a:r>
              <a:rPr lang="pt-BR" altLang="pt-BR" sz="2400" dirty="0">
                <a:solidFill>
                  <a:srgbClr val="000000"/>
                </a:solidFill>
              </a:rPr>
              <a:t>Planejar e executar ações governamentais significa identificar os problemas da sociedade e administrar ações visando a melhoria do bem-estar da população.</a:t>
            </a:r>
          </a:p>
          <a:p>
            <a:r>
              <a:rPr lang="pt-BR" altLang="pt-BR" sz="2400" dirty="0">
                <a:solidFill>
                  <a:srgbClr val="000000"/>
                </a:solidFill>
              </a:rPr>
              <a:t>       </a:t>
            </a:r>
          </a:p>
          <a:p>
            <a:r>
              <a:rPr lang="pt-BR" altLang="pt-BR" sz="2400" dirty="0">
                <a:solidFill>
                  <a:srgbClr val="000000"/>
                </a:solidFill>
              </a:rPr>
              <a:t>As funções do gestor são em princípio:</a:t>
            </a:r>
          </a:p>
          <a:p>
            <a:endParaRPr lang="pt-BR" altLang="pt-BR" sz="2400" dirty="0">
              <a:solidFill>
                <a:srgbClr val="000000"/>
              </a:solidFill>
            </a:endParaRPr>
          </a:p>
          <a:p>
            <a:pPr marL="342900" indent="-342900">
              <a:buFont typeface="Wingdings" panose="05000000000000000000" pitchFamily="2" charset="2"/>
              <a:buChar char="Ø"/>
            </a:pPr>
            <a:r>
              <a:rPr lang="pt-BR" altLang="pt-BR" sz="2400" i="1" dirty="0">
                <a:solidFill>
                  <a:srgbClr val="000000"/>
                </a:solidFill>
              </a:rPr>
              <a:t>fixar as metas a alcançar por meio do planejamento;</a:t>
            </a:r>
          </a:p>
          <a:p>
            <a:pPr marL="342900" indent="-342900">
              <a:buFont typeface="Wingdings" panose="05000000000000000000" pitchFamily="2" charset="2"/>
              <a:buChar char="Ø"/>
            </a:pPr>
            <a:r>
              <a:rPr lang="pt-BR" altLang="pt-BR" sz="2400" i="1" dirty="0">
                <a:solidFill>
                  <a:srgbClr val="000000"/>
                </a:solidFill>
              </a:rPr>
              <a:t>analisar e conhecer os problemas a enfrentar;</a:t>
            </a:r>
            <a:endParaRPr lang="pt-BR" altLang="pt-BR" sz="2400" dirty="0">
              <a:solidFill>
                <a:srgbClr val="000000"/>
              </a:solidFill>
            </a:endParaRPr>
          </a:p>
          <a:p>
            <a:pPr marL="342900" indent="-342900">
              <a:buFont typeface="Wingdings" panose="05000000000000000000" pitchFamily="2" charset="2"/>
              <a:buChar char="Ø"/>
            </a:pPr>
            <a:r>
              <a:rPr lang="pt-BR" altLang="pt-BR" sz="2400" i="1" dirty="0">
                <a:solidFill>
                  <a:srgbClr val="000000"/>
                </a:solidFill>
              </a:rPr>
              <a:t>solucionar os problemas;</a:t>
            </a:r>
            <a:endParaRPr lang="pt-BR" altLang="pt-BR" sz="2400" dirty="0">
              <a:solidFill>
                <a:srgbClr val="000000"/>
              </a:solidFill>
            </a:endParaRPr>
          </a:p>
          <a:p>
            <a:pPr marL="342900" indent="-342900">
              <a:buFont typeface="Wingdings" panose="05000000000000000000" pitchFamily="2" charset="2"/>
              <a:buChar char="Ø"/>
            </a:pPr>
            <a:r>
              <a:rPr lang="pt-BR" altLang="pt-BR" sz="2400" i="1" dirty="0">
                <a:solidFill>
                  <a:srgbClr val="000000"/>
                </a:solidFill>
              </a:rPr>
              <a:t>organizar recursos financeiros, tecnológicos;</a:t>
            </a:r>
            <a:endParaRPr lang="pt-BR" altLang="pt-BR" sz="2400" dirty="0">
              <a:solidFill>
                <a:srgbClr val="000000"/>
              </a:solidFill>
            </a:endParaRPr>
          </a:p>
          <a:p>
            <a:pPr marL="342900" indent="-342900">
              <a:buFont typeface="Wingdings" panose="05000000000000000000" pitchFamily="2" charset="2"/>
              <a:buChar char="Ø"/>
            </a:pPr>
            <a:r>
              <a:rPr lang="pt-BR" altLang="pt-BR" sz="2400" i="1" dirty="0">
                <a:solidFill>
                  <a:srgbClr val="000000"/>
                </a:solidFill>
              </a:rPr>
              <a:t>ser um comunicador, um líder, ao dirigir e motivar as pessoas, tomar decisões precisas e avaliar, controlar o conjunto todo</a:t>
            </a:r>
            <a:r>
              <a:rPr lang="pt-BR" altLang="pt-BR" sz="2400" dirty="0">
                <a:solidFill>
                  <a:srgbClr val="000000"/>
                </a:solidFill>
              </a:rPr>
              <a:t>. </a:t>
            </a:r>
            <a:r>
              <a:rPr lang="pt-BR" altLang="pt-BR" dirty="0">
                <a:solidFill>
                  <a:srgbClr val="000000"/>
                </a:solidFill>
              </a:rPr>
              <a:t>(Evandro Calafange de Andrade)</a:t>
            </a:r>
          </a:p>
        </p:txBody>
      </p:sp>
    </p:spTree>
    <p:extLst>
      <p:ext uri="{BB962C8B-B14F-4D97-AF65-F5344CB8AC3E}">
        <p14:creationId xmlns:p14="http://schemas.microsoft.com/office/powerpoint/2010/main" val="10567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9BBB2-D82C-4FEA-8B21-A988BAD43673}"/>
              </a:ext>
            </a:extLst>
          </p:cNvPr>
          <p:cNvSpPr>
            <a:spLocks noGrp="1"/>
          </p:cNvSpPr>
          <p:nvPr>
            <p:ph type="title"/>
          </p:nvPr>
        </p:nvSpPr>
        <p:spPr/>
        <p:txBody>
          <a:bodyPr>
            <a:normAutofit/>
          </a:bodyPr>
          <a:lstStyle/>
          <a:p>
            <a:r>
              <a:rPr lang="pt-BR" sz="2800" b="1" dirty="0">
                <a:solidFill>
                  <a:schemeClr val="accent1"/>
                </a:solidFill>
                <a:effectLst>
                  <a:outerShdw blurRad="38100" dist="38100" dir="2700000" algn="tl">
                    <a:srgbClr val="000000">
                      <a:alpha val="43137"/>
                    </a:srgbClr>
                  </a:outerShdw>
                </a:effectLst>
                <a:latin typeface="+mn-lt"/>
              </a:rPr>
              <a:t>ORDENAÇÃO DE DESPESAS DO FUNDO DE ASSISTÊNCIA SOCIAL</a:t>
            </a:r>
            <a:endParaRPr lang="pt-BR" sz="2800" dirty="0">
              <a:solidFill>
                <a:schemeClr val="accent1"/>
              </a:solidFill>
              <a:effectLst>
                <a:outerShdw blurRad="38100" dist="38100" dir="2700000" algn="tl">
                  <a:srgbClr val="000000">
                    <a:alpha val="43137"/>
                  </a:srgbClr>
                </a:outerShdw>
              </a:effectLst>
              <a:latin typeface="+mn-lt"/>
            </a:endParaRPr>
          </a:p>
        </p:txBody>
      </p:sp>
      <p:sp>
        <p:nvSpPr>
          <p:cNvPr id="3" name="Espaço Reservado para Conteúdo 2">
            <a:extLst>
              <a:ext uri="{FF2B5EF4-FFF2-40B4-BE49-F238E27FC236}">
                <a16:creationId xmlns:a16="http://schemas.microsoft.com/office/drawing/2014/main" id="{8D5F7696-4152-4A12-BF0B-33CD0C031BB1}"/>
              </a:ext>
            </a:extLst>
          </p:cNvPr>
          <p:cNvSpPr>
            <a:spLocks noGrp="1"/>
          </p:cNvSpPr>
          <p:nvPr>
            <p:ph idx="1"/>
          </p:nvPr>
        </p:nvSpPr>
        <p:spPr/>
        <p:txBody>
          <a:bodyPr>
            <a:normAutofit/>
          </a:bodyPr>
          <a:lstStyle/>
          <a:p>
            <a:pPr marL="0" indent="0" algn="just">
              <a:spcBef>
                <a:spcPts val="1200"/>
              </a:spcBef>
              <a:buNone/>
            </a:pPr>
            <a:r>
              <a:rPr lang="pt-BR" sz="3200" u="sng" dirty="0"/>
              <a:t>Lei 8.742/93 – Lei Orgânica da Assistência Social</a:t>
            </a:r>
          </a:p>
          <a:p>
            <a:pPr marL="0" indent="0" algn="just">
              <a:spcBef>
                <a:spcPts val="1200"/>
              </a:spcBef>
              <a:buNone/>
            </a:pPr>
            <a:endParaRPr lang="pt-BR" sz="2400" u="sng" dirty="0"/>
          </a:p>
          <a:p>
            <a:pPr marL="491400" lvl="3" indent="0" algn="just">
              <a:spcBef>
                <a:spcPts val="1200"/>
              </a:spcBef>
              <a:buNone/>
            </a:pPr>
            <a:r>
              <a:rPr lang="pt-BR" sz="2400" dirty="0"/>
              <a:t>Art. 28, § 1</a:t>
            </a:r>
            <a:r>
              <a:rPr lang="pt-BR" sz="2400" u="sng" baseline="30000" dirty="0"/>
              <a:t>o</a:t>
            </a:r>
            <a:r>
              <a:rPr lang="pt-BR" sz="2400" b="1" dirty="0"/>
              <a:t> </a:t>
            </a:r>
            <a:r>
              <a:rPr lang="pt-BR" sz="2400" dirty="0"/>
              <a:t> Cabe ao </a:t>
            </a:r>
            <a:r>
              <a:rPr lang="pt-BR" sz="2400" b="1" dirty="0"/>
              <a:t>órgão da Administração Pública </a:t>
            </a:r>
            <a:r>
              <a:rPr lang="pt-BR" sz="2400" dirty="0"/>
              <a:t>responsável pela coordenação da Política </a:t>
            </a:r>
            <a:r>
              <a:rPr lang="pt-BR" sz="2400" b="1" dirty="0"/>
              <a:t>de Assistência Social </a:t>
            </a:r>
            <a:r>
              <a:rPr lang="pt-BR" sz="2400" dirty="0"/>
              <a:t>nas 3 (três) esferas de governo </a:t>
            </a:r>
            <a:r>
              <a:rPr lang="pt-BR" sz="2400" b="1" dirty="0"/>
              <a:t>gerir o Fundo </a:t>
            </a:r>
            <a:r>
              <a:rPr lang="pt-BR" sz="2400" dirty="0"/>
              <a:t>de Assistência Social, sob orientação e controle dos respectivos Conselhos de Assistência Social. </a:t>
            </a:r>
            <a:r>
              <a:rPr lang="pt-BR" sz="2000" dirty="0">
                <a:hlinkClick r:id="rId2">
                  <a:extLst>
                    <a:ext uri="{A12FA001-AC4F-418D-AE19-62706E023703}">
                      <ahyp:hlinkClr xmlns:ahyp="http://schemas.microsoft.com/office/drawing/2018/hyperlinkcolor" val="tx"/>
                    </a:ext>
                  </a:extLst>
                </a:hlinkClick>
              </a:rPr>
              <a:t>(Redação dada pela Lei nº 12.435, de 2011)</a:t>
            </a:r>
            <a:r>
              <a:rPr lang="pt-BR" sz="2000" dirty="0"/>
              <a:t>.</a:t>
            </a:r>
            <a:endParaRPr lang="pt-BR" sz="2400" dirty="0"/>
          </a:p>
          <a:p>
            <a:pPr marL="0" indent="0">
              <a:buNone/>
            </a:pPr>
            <a:endParaRPr lang="pt-BR" sz="2400" dirty="0"/>
          </a:p>
        </p:txBody>
      </p:sp>
    </p:spTree>
    <p:extLst>
      <p:ext uri="{BB962C8B-B14F-4D97-AF65-F5344CB8AC3E}">
        <p14:creationId xmlns:p14="http://schemas.microsoft.com/office/powerpoint/2010/main" val="176105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59EDE82-0748-4D46-B1EF-0927CF5A98A8}"/>
              </a:ext>
            </a:extLst>
          </p:cNvPr>
          <p:cNvSpPr>
            <a:spLocks noGrp="1"/>
          </p:cNvSpPr>
          <p:nvPr>
            <p:ph idx="1"/>
          </p:nvPr>
        </p:nvSpPr>
        <p:spPr/>
        <p:txBody>
          <a:bodyPr/>
          <a:lstStyle/>
          <a:p>
            <a:pPr marL="0" indent="0" algn="ctr">
              <a:lnSpc>
                <a:spcPct val="100000"/>
              </a:lnSpc>
              <a:buNone/>
            </a:pPr>
            <a:r>
              <a:rPr lang="pt-BR" sz="2800" b="1" spc="-1" dirty="0">
                <a:solidFill>
                  <a:srgbClr val="000000"/>
                </a:solidFill>
                <a:uFill>
                  <a:solidFill>
                    <a:srgbClr val="FFFFFF"/>
                  </a:solidFill>
                </a:uFill>
                <a:ea typeface="DejaVu Sans"/>
              </a:rPr>
              <a:t>OBRIGADA,</a:t>
            </a:r>
          </a:p>
          <a:p>
            <a:pPr marL="0" indent="0" algn="ctr">
              <a:lnSpc>
                <a:spcPct val="100000"/>
              </a:lnSpc>
              <a:buNone/>
            </a:pPr>
            <a:endParaRPr lang="pt-BR" sz="2800" b="1" spc="-1" dirty="0">
              <a:solidFill>
                <a:srgbClr val="000000"/>
              </a:solidFill>
              <a:uFill>
                <a:solidFill>
                  <a:srgbClr val="FFFFFF"/>
                </a:solidFill>
              </a:uFill>
            </a:endParaRPr>
          </a:p>
          <a:p>
            <a:pPr marL="0" indent="0" algn="ctr">
              <a:lnSpc>
                <a:spcPct val="100000"/>
              </a:lnSpc>
              <a:buNone/>
            </a:pPr>
            <a:r>
              <a:rPr lang="pt-BR" sz="2800" b="1" spc="-1" dirty="0">
                <a:solidFill>
                  <a:srgbClr val="000000"/>
                </a:solidFill>
                <a:uFill>
                  <a:solidFill>
                    <a:srgbClr val="FFFFFF"/>
                  </a:solidFill>
                </a:uFill>
              </a:rPr>
              <a:t>Bruna Angélica Silva Ribeiro</a:t>
            </a:r>
          </a:p>
          <a:p>
            <a:pPr marL="0" indent="0" algn="ctr">
              <a:lnSpc>
                <a:spcPct val="100000"/>
              </a:lnSpc>
              <a:buNone/>
            </a:pPr>
            <a:r>
              <a:rPr lang="pt-BR" sz="2800" b="1" spc="-1" dirty="0">
                <a:solidFill>
                  <a:srgbClr val="000000"/>
                </a:solidFill>
                <a:uFill>
                  <a:solidFill>
                    <a:srgbClr val="FFFFFF"/>
                  </a:solidFill>
                </a:uFill>
              </a:rPr>
              <a:t>cgeofc.fnas@cidadania.gov.br</a:t>
            </a:r>
          </a:p>
          <a:p>
            <a:pPr marL="0" indent="0">
              <a:buNone/>
            </a:pPr>
            <a:endParaRPr lang="pt-BR" dirty="0"/>
          </a:p>
        </p:txBody>
      </p:sp>
    </p:spTree>
    <p:extLst>
      <p:ext uri="{BB962C8B-B14F-4D97-AF65-F5344CB8AC3E}">
        <p14:creationId xmlns:p14="http://schemas.microsoft.com/office/powerpoint/2010/main" val="91611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Resultado de imagem para O que é administrar para Chiavenato?">
            <a:extLst>
              <a:ext uri="{FF2B5EF4-FFF2-40B4-BE49-F238E27FC236}">
                <a16:creationId xmlns:a16="http://schemas.microsoft.com/office/drawing/2014/main" id="{F63F25E7-AB6C-49FF-938F-082AEDF8455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655" y="1147894"/>
            <a:ext cx="11028217" cy="42632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411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75F56-E866-4A74-86B8-B438CA7F8383}"/>
              </a:ext>
            </a:extLst>
          </p:cNvPr>
          <p:cNvSpPr>
            <a:spLocks noGrp="1"/>
          </p:cNvSpPr>
          <p:nvPr>
            <p:ph type="title"/>
          </p:nvPr>
        </p:nvSpPr>
        <p:spPr>
          <a:xfrm>
            <a:off x="838200" y="365126"/>
            <a:ext cx="10515600" cy="910002"/>
          </a:xfrm>
        </p:spPr>
        <p:txBody>
          <a:bodyPr>
            <a:normAutofit fontScale="90000"/>
          </a:bodyPr>
          <a:lstStyle/>
          <a:p>
            <a:r>
              <a:rPr lang="pt-BR" sz="4000" b="1" spc="-1" dirty="0">
                <a:solidFill>
                  <a:srgbClr val="0070C0"/>
                </a:solidFill>
                <a:effectLst>
                  <a:outerShdw blurRad="38100" dist="38100" dir="2700000" algn="tl">
                    <a:srgbClr val="000000">
                      <a:alpha val="43137"/>
                    </a:srgbClr>
                  </a:outerShdw>
                </a:effectLst>
                <a:uFill>
                  <a:solidFill>
                    <a:srgbClr val="FFFFFF"/>
                  </a:solidFill>
                </a:uFill>
              </a:rPr>
              <a:t>O que é Orçamento Público?</a:t>
            </a:r>
            <a:br>
              <a:rPr lang="pt-BR" sz="4000" b="1" spc="-1" dirty="0">
                <a:solidFill>
                  <a:srgbClr val="0070C0"/>
                </a:solidFill>
                <a:effectLst>
                  <a:outerShdw blurRad="38100" dist="38100" dir="2700000" algn="tl">
                    <a:srgbClr val="000000">
                      <a:alpha val="43137"/>
                    </a:srgbClr>
                  </a:outerShdw>
                </a:effectLst>
                <a:uFill>
                  <a:solidFill>
                    <a:srgbClr val="FFFFFF"/>
                  </a:solidFill>
                </a:uFill>
              </a:rPr>
            </a:br>
            <a:endParaRPr lang="pt-BR" sz="4000" b="1" dirty="0">
              <a:solidFill>
                <a:srgbClr val="0070C0"/>
              </a:solidFill>
              <a:effectLst>
                <a:outerShdw blurRad="38100" dist="38100" dir="2700000" algn="tl">
                  <a:srgbClr val="000000">
                    <a:alpha val="43137"/>
                  </a:srgbClr>
                </a:outerShdw>
              </a:effectLst>
            </a:endParaRPr>
          </a:p>
        </p:txBody>
      </p:sp>
      <p:sp>
        <p:nvSpPr>
          <p:cNvPr id="3" name="Espaço Reservado para Conteúdo 2">
            <a:extLst>
              <a:ext uri="{FF2B5EF4-FFF2-40B4-BE49-F238E27FC236}">
                <a16:creationId xmlns:a16="http://schemas.microsoft.com/office/drawing/2014/main" id="{83679D1F-7B81-470A-9B1B-669D91377669}"/>
              </a:ext>
            </a:extLst>
          </p:cNvPr>
          <p:cNvSpPr>
            <a:spLocks noGrp="1"/>
          </p:cNvSpPr>
          <p:nvPr>
            <p:ph idx="1"/>
          </p:nvPr>
        </p:nvSpPr>
        <p:spPr/>
        <p:txBody>
          <a:bodyPr/>
          <a:lstStyle/>
          <a:p>
            <a:pPr algn="just">
              <a:lnSpc>
                <a:spcPct val="100000"/>
              </a:lnSpc>
            </a:pPr>
            <a:r>
              <a:rPr lang="pt-BR" sz="2800" spc="-1" dirty="0">
                <a:solidFill>
                  <a:srgbClr val="000000"/>
                </a:solidFill>
                <a:uFill>
                  <a:solidFill>
                    <a:srgbClr val="FFFFFF"/>
                  </a:solidFill>
                </a:uFill>
              </a:rPr>
              <a:t>É um instrumento de planejamento governamental em que constam as despesas da administração pública </a:t>
            </a:r>
            <a:r>
              <a:rPr lang="pt-BR" sz="2800" b="1" spc="-1" dirty="0">
                <a:solidFill>
                  <a:srgbClr val="000000"/>
                </a:solidFill>
                <a:uFill>
                  <a:solidFill>
                    <a:srgbClr val="FFFFFF"/>
                  </a:solidFill>
                </a:uFill>
              </a:rPr>
              <a:t>para um ano</a:t>
            </a:r>
            <a:r>
              <a:rPr lang="pt-BR" sz="2800" spc="-1" dirty="0">
                <a:solidFill>
                  <a:srgbClr val="000000"/>
                </a:solidFill>
                <a:uFill>
                  <a:solidFill>
                    <a:srgbClr val="FFFFFF"/>
                  </a:solidFill>
                </a:uFill>
              </a:rPr>
              <a:t>, em equilíbrio com a arrecadação das receitas previstas. </a:t>
            </a:r>
          </a:p>
          <a:p>
            <a:pPr algn="just">
              <a:lnSpc>
                <a:spcPct val="100000"/>
              </a:lnSpc>
            </a:pPr>
            <a:endParaRPr lang="pt-BR" sz="2800" spc="-1" dirty="0">
              <a:solidFill>
                <a:srgbClr val="000000"/>
              </a:solidFill>
              <a:uFill>
                <a:solidFill>
                  <a:srgbClr val="FFFFFF"/>
                </a:solidFill>
              </a:uFill>
            </a:endParaRPr>
          </a:p>
          <a:p>
            <a:pPr algn="just">
              <a:lnSpc>
                <a:spcPct val="100000"/>
              </a:lnSpc>
            </a:pPr>
            <a:r>
              <a:rPr lang="pt-BR" sz="2800" spc="-1" dirty="0">
                <a:solidFill>
                  <a:srgbClr val="000000"/>
                </a:solidFill>
                <a:uFill>
                  <a:solidFill>
                    <a:srgbClr val="FFFFFF"/>
                  </a:solidFill>
                </a:uFill>
              </a:rPr>
              <a:t>É o documento onde o governo </a:t>
            </a:r>
            <a:r>
              <a:rPr lang="pt-BR" sz="2800" b="1" spc="-1" dirty="0">
                <a:solidFill>
                  <a:srgbClr val="000000"/>
                </a:solidFill>
                <a:uFill>
                  <a:solidFill>
                    <a:srgbClr val="FFFFFF"/>
                  </a:solidFill>
                </a:uFill>
              </a:rPr>
              <a:t>reúne todas as receitas arrecadadas </a:t>
            </a:r>
            <a:r>
              <a:rPr lang="pt-BR" sz="2800" spc="-1" dirty="0">
                <a:solidFill>
                  <a:srgbClr val="000000"/>
                </a:solidFill>
                <a:uFill>
                  <a:solidFill>
                    <a:srgbClr val="FFFFFF"/>
                  </a:solidFill>
                </a:uFill>
              </a:rPr>
              <a:t>e </a:t>
            </a:r>
            <a:r>
              <a:rPr lang="pt-BR" sz="2800" b="1" spc="-1" dirty="0">
                <a:solidFill>
                  <a:srgbClr val="000000"/>
                </a:solidFill>
                <a:uFill>
                  <a:solidFill>
                    <a:srgbClr val="FFFFFF"/>
                  </a:solidFill>
                </a:uFill>
              </a:rPr>
              <a:t>programa o que de fato vai ser feito</a:t>
            </a:r>
            <a:r>
              <a:rPr lang="pt-BR" sz="2800" spc="-1" dirty="0">
                <a:solidFill>
                  <a:srgbClr val="000000"/>
                </a:solidFill>
                <a:uFill>
                  <a:solidFill>
                    <a:srgbClr val="FFFFFF"/>
                  </a:solidFill>
                </a:uFill>
              </a:rPr>
              <a:t> com esses recursos.</a:t>
            </a:r>
            <a:endParaRPr lang="pt-BR" sz="2800" spc="-1" dirty="0">
              <a:solidFill>
                <a:srgbClr val="000000"/>
              </a:solidFill>
              <a:uFill>
                <a:solidFill>
                  <a:srgbClr val="FFFFFF"/>
                </a:solidFill>
              </a:uFill>
              <a:latin typeface="Arial Narrow" panose="020B0606020202030204" pitchFamily="34" charset="0"/>
            </a:endParaRPr>
          </a:p>
          <a:p>
            <a:endParaRPr lang="pt-BR" dirty="0"/>
          </a:p>
        </p:txBody>
      </p:sp>
    </p:spTree>
    <p:extLst>
      <p:ext uri="{BB962C8B-B14F-4D97-AF65-F5344CB8AC3E}">
        <p14:creationId xmlns:p14="http://schemas.microsoft.com/office/powerpoint/2010/main" val="14386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14F69-87F6-4629-97FF-987C476657BA}"/>
              </a:ext>
            </a:extLst>
          </p:cNvPr>
          <p:cNvSpPr>
            <a:spLocks noGrp="1"/>
          </p:cNvSpPr>
          <p:nvPr>
            <p:ph type="title"/>
          </p:nvPr>
        </p:nvSpPr>
        <p:spPr/>
        <p:txBody>
          <a:bodyPr>
            <a:normAutofit/>
          </a:bodyPr>
          <a:lstStyle/>
          <a:p>
            <a:r>
              <a:rPr lang="pt-BR" sz="4000" b="1" dirty="0">
                <a:solidFill>
                  <a:srgbClr val="0070C0"/>
                </a:solidFill>
                <a:effectLst>
                  <a:outerShdw blurRad="38100" dist="38100" dir="2700000" algn="tl">
                    <a:srgbClr val="000000">
                      <a:alpha val="43137"/>
                    </a:srgbClr>
                  </a:outerShdw>
                </a:effectLst>
                <a:latin typeface="+mn-lt"/>
              </a:rPr>
              <a:t>Planejamento - Orçamento Público</a:t>
            </a:r>
            <a:endParaRPr lang="pt-BR" sz="4000" dirty="0">
              <a:solidFill>
                <a:srgbClr val="0070C0"/>
              </a:solidFill>
              <a:effectLst>
                <a:outerShdw blurRad="38100" dist="38100" dir="2700000" algn="tl">
                  <a:srgbClr val="000000">
                    <a:alpha val="43137"/>
                  </a:srgbClr>
                </a:outerShdw>
              </a:effectLst>
            </a:endParaRPr>
          </a:p>
        </p:txBody>
      </p:sp>
      <p:sp>
        <p:nvSpPr>
          <p:cNvPr id="3" name="Espaço Reservado para Conteúdo 2">
            <a:extLst>
              <a:ext uri="{FF2B5EF4-FFF2-40B4-BE49-F238E27FC236}">
                <a16:creationId xmlns:a16="http://schemas.microsoft.com/office/drawing/2014/main" id="{8667B1DF-E8BD-4BF7-8502-E967B4244042}"/>
              </a:ext>
            </a:extLst>
          </p:cNvPr>
          <p:cNvSpPr>
            <a:spLocks noGrp="1"/>
          </p:cNvSpPr>
          <p:nvPr>
            <p:ph idx="1"/>
          </p:nvPr>
        </p:nvSpPr>
        <p:spPr/>
        <p:txBody>
          <a:bodyPr/>
          <a:lstStyle/>
          <a:p>
            <a:pPr marL="0" indent="0" algn="just">
              <a:buNone/>
            </a:pPr>
            <a:r>
              <a:rPr lang="pt-BR" sz="2800" b="1" dirty="0"/>
              <a:t>O planejamento das ações governamentais materializa-se sob a forma orçamentária</a:t>
            </a:r>
            <a:r>
              <a:rPr lang="pt-BR" sz="2800" dirty="0"/>
              <a:t>, sendo o orçamento uma ferramenta para a consecução de políticas públicas. </a:t>
            </a:r>
          </a:p>
          <a:p>
            <a:pPr marL="0" indent="0" algn="just">
              <a:buNone/>
            </a:pPr>
            <a:endParaRPr lang="pt-BR" sz="2800" dirty="0"/>
          </a:p>
          <a:p>
            <a:pPr marL="0" indent="0" algn="just">
              <a:buNone/>
            </a:pPr>
            <a:r>
              <a:rPr lang="pt-BR" sz="2800" b="1" dirty="0"/>
              <a:t>As 3 Leis Orçamentárias </a:t>
            </a:r>
            <a:r>
              <a:rPr lang="pt-BR" sz="2800" dirty="0"/>
              <a:t>devem se harmonizar e se integrar </a:t>
            </a:r>
            <a:r>
              <a:rPr lang="pt-BR" sz="2800" dirty="0" err="1"/>
              <a:t>finalisticamente</a:t>
            </a:r>
            <a:r>
              <a:rPr lang="pt-BR" sz="2800" dirty="0"/>
              <a:t>, e ainda </a:t>
            </a:r>
            <a:r>
              <a:rPr lang="pt-BR" sz="2800" b="1" dirty="0"/>
              <a:t>ser compatíveis com o planejamento global econômico e social.</a:t>
            </a:r>
          </a:p>
          <a:p>
            <a:endParaRPr lang="pt-BR" dirty="0"/>
          </a:p>
        </p:txBody>
      </p:sp>
    </p:spTree>
    <p:extLst>
      <p:ext uri="{BB962C8B-B14F-4D97-AF65-F5344CB8AC3E}">
        <p14:creationId xmlns:p14="http://schemas.microsoft.com/office/powerpoint/2010/main" val="29722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6"/>
          <p:cNvSpPr>
            <a:spLocks noChangeArrowheads="1"/>
          </p:cNvSpPr>
          <p:nvPr/>
        </p:nvSpPr>
        <p:spPr bwMode="auto">
          <a:xfrm>
            <a:off x="4896674" y="1123262"/>
            <a:ext cx="7044550" cy="54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ts val="1500"/>
              </a:spcBef>
              <a:buFont typeface="Wingdings" pitchFamily="2" charset="2"/>
              <a:buChar char="ü"/>
            </a:pPr>
            <a:r>
              <a:rPr lang="pt-BR" altLang="pt-BR" dirty="0">
                <a:latin typeface="Arial Narrow" panose="020B0606020202030204" pitchFamily="34" charset="0"/>
              </a:rPr>
              <a:t> </a:t>
            </a:r>
            <a:r>
              <a:rPr lang="pt-BR" altLang="pt-BR" sz="2800" b="1" dirty="0">
                <a:latin typeface="+mn-lt"/>
              </a:rPr>
              <a:t>Plano Plurianual – PPA </a:t>
            </a:r>
            <a:r>
              <a:rPr lang="pt-BR" altLang="pt-BR" sz="2800" dirty="0">
                <a:latin typeface="+mn-lt"/>
              </a:rPr>
              <a:t>→ Estabelece os programas e as metas governamentais de MÉDIO prazo.</a:t>
            </a:r>
          </a:p>
          <a:p>
            <a:pPr marL="1200150" lvl="1" indent="-457200" algn="just">
              <a:spcBef>
                <a:spcPts val="1500"/>
              </a:spcBef>
              <a:buFont typeface="Wingdings" panose="05000000000000000000" pitchFamily="2" charset="2"/>
              <a:buChar char="Ø"/>
            </a:pPr>
            <a:r>
              <a:rPr lang="pt-BR" altLang="pt-BR" dirty="0">
                <a:latin typeface="+mn-lt"/>
              </a:rPr>
              <a:t>Sua vigência é de 04 (quatro) anos.</a:t>
            </a:r>
          </a:p>
          <a:p>
            <a:pPr marL="1200150" lvl="1" indent="-457200" algn="just">
              <a:spcBef>
                <a:spcPts val="1500"/>
              </a:spcBef>
              <a:buFont typeface="Wingdings" panose="05000000000000000000" pitchFamily="2" charset="2"/>
              <a:buChar char="Ø"/>
            </a:pPr>
            <a:r>
              <a:rPr lang="pt-BR" altLang="pt-BR" dirty="0">
                <a:latin typeface="+mn-lt"/>
              </a:rPr>
              <a:t>Não é a soma de 4 orçamentos anuais.</a:t>
            </a:r>
          </a:p>
          <a:p>
            <a:pPr marL="1200150" lvl="1" indent="-457200" algn="just">
              <a:spcBef>
                <a:spcPts val="1500"/>
              </a:spcBef>
              <a:buFont typeface="Wingdings" panose="05000000000000000000" pitchFamily="2" charset="2"/>
              <a:buChar char="Ø"/>
            </a:pPr>
            <a:r>
              <a:rPr lang="pt-BR" altLang="pt-BR" dirty="0">
                <a:latin typeface="+mn-lt"/>
              </a:rPr>
              <a:t>Não deve ser a simples atualização dos valores do último PPA.</a:t>
            </a:r>
          </a:p>
          <a:p>
            <a:pPr marL="1200150" lvl="1" indent="-457200" algn="just">
              <a:spcBef>
                <a:spcPts val="1500"/>
              </a:spcBef>
              <a:buFont typeface="Wingdings" panose="05000000000000000000" pitchFamily="2" charset="2"/>
              <a:buChar char="Ø"/>
            </a:pPr>
            <a:r>
              <a:rPr lang="pt-BR" altLang="pt-BR" dirty="0">
                <a:latin typeface="+mn-lt"/>
              </a:rPr>
              <a:t>Visa implementar políticas diferentes e alterar o perfil dos gastos públicos.</a:t>
            </a:r>
          </a:p>
          <a:p>
            <a:pPr algn="just">
              <a:spcBef>
                <a:spcPts val="1500"/>
              </a:spcBef>
              <a:buNone/>
            </a:pPr>
            <a:endParaRPr lang="pt-BR" altLang="pt-BR" dirty="0">
              <a:latin typeface="Arial Narrow" panose="020B0606020202030204" pitchFamily="34" charset="0"/>
            </a:endParaRPr>
          </a:p>
        </p:txBody>
      </p:sp>
      <p:sp>
        <p:nvSpPr>
          <p:cNvPr id="5" name="Retângulo 1"/>
          <p:cNvSpPr>
            <a:spLocks noChangeArrowheads="1"/>
          </p:cNvSpPr>
          <p:nvPr/>
        </p:nvSpPr>
        <p:spPr bwMode="auto">
          <a:xfrm>
            <a:off x="2542053" y="208389"/>
            <a:ext cx="6423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spcAft>
                <a:spcPts val="1000"/>
              </a:spcAft>
              <a:buNone/>
            </a:pPr>
            <a:r>
              <a:rPr lang="pt-BR" altLang="pt-BR" sz="1400" b="1" dirty="0">
                <a:solidFill>
                  <a:schemeClr val="accent1">
                    <a:lumMod val="50000"/>
                  </a:schemeClr>
                </a:solidFill>
                <a:latin typeface="Arial Narrow" panose="020B0606020202030204" pitchFamily="34" charset="0"/>
              </a:rPr>
              <a:t> </a:t>
            </a:r>
            <a:r>
              <a:rPr lang="pt-BR" altLang="pt-BR" b="1" dirty="0">
                <a:solidFill>
                  <a:schemeClr val="accent1">
                    <a:lumMod val="50000"/>
                  </a:schemeClr>
                </a:solidFill>
                <a:latin typeface="+mn-lt"/>
              </a:rPr>
              <a:t>INSTRUMENTOS DE PLANEJAMENTO</a:t>
            </a:r>
          </a:p>
        </p:txBody>
      </p:sp>
      <p:pic>
        <p:nvPicPr>
          <p:cNvPr id="2" name="Imagem 1"/>
          <p:cNvPicPr>
            <a:picLocks noChangeAspect="1"/>
          </p:cNvPicPr>
          <p:nvPr/>
        </p:nvPicPr>
        <p:blipFill rotWithShape="1">
          <a:blip r:embed="rId2"/>
          <a:srcRect l="51181" t="28052" r="27294" b="28591"/>
          <a:stretch/>
        </p:blipFill>
        <p:spPr>
          <a:xfrm>
            <a:off x="107102" y="1844825"/>
            <a:ext cx="4560972" cy="3266618"/>
          </a:xfrm>
          <a:prstGeom prst="rect">
            <a:avLst/>
          </a:prstGeom>
        </p:spPr>
      </p:pic>
      <p:sp>
        <p:nvSpPr>
          <p:cNvPr id="3" name="CaixaDeTexto 2"/>
          <p:cNvSpPr txBox="1"/>
          <p:nvPr/>
        </p:nvSpPr>
        <p:spPr>
          <a:xfrm>
            <a:off x="110142" y="6455491"/>
            <a:ext cx="7532250" cy="307777"/>
          </a:xfrm>
          <a:prstGeom prst="rect">
            <a:avLst/>
          </a:prstGeom>
          <a:noFill/>
        </p:spPr>
        <p:txBody>
          <a:bodyPr wrap="square" rtlCol="0">
            <a:spAutoFit/>
          </a:bodyPr>
          <a:lstStyle/>
          <a:p>
            <a:r>
              <a:rPr lang="pt-BR" sz="1400" dirty="0">
                <a:solidFill>
                  <a:schemeClr val="bg1">
                    <a:lumMod val="50000"/>
                  </a:schemeClr>
                </a:solidFill>
              </a:rPr>
              <a:t>Fonte: ENAP, Escola Nacional de Administração Pública. Curso Básico em Orçamento Público.</a:t>
            </a:r>
          </a:p>
        </p:txBody>
      </p:sp>
    </p:spTree>
    <p:extLst>
      <p:ext uri="{BB962C8B-B14F-4D97-AF65-F5344CB8AC3E}">
        <p14:creationId xmlns:p14="http://schemas.microsoft.com/office/powerpoint/2010/main" val="2886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21E2B-A288-4E40-B2AE-513B4497DF24}"/>
              </a:ext>
            </a:extLst>
          </p:cNvPr>
          <p:cNvSpPr>
            <a:spLocks noGrp="1"/>
          </p:cNvSpPr>
          <p:nvPr>
            <p:ph type="title"/>
          </p:nvPr>
        </p:nvSpPr>
        <p:spPr/>
        <p:txBody>
          <a:bodyPr>
            <a:normAutofit/>
          </a:bodyPr>
          <a:lstStyle/>
          <a:p>
            <a:r>
              <a:rPr lang="pt-BR" sz="4000" b="1" dirty="0">
                <a:solidFill>
                  <a:srgbClr val="0070C0"/>
                </a:solidFill>
                <a:effectLst>
                  <a:outerShdw blurRad="38100" dist="38100" dir="2700000" algn="tl">
                    <a:srgbClr val="000000">
                      <a:alpha val="43137"/>
                    </a:srgbClr>
                  </a:outerShdw>
                </a:effectLst>
              </a:rPr>
              <a:t>PPA 2020 - 2023</a:t>
            </a:r>
          </a:p>
        </p:txBody>
      </p:sp>
      <p:sp>
        <p:nvSpPr>
          <p:cNvPr id="3" name="Espaço Reservado para Conteúdo 2">
            <a:extLst>
              <a:ext uri="{FF2B5EF4-FFF2-40B4-BE49-F238E27FC236}">
                <a16:creationId xmlns:a16="http://schemas.microsoft.com/office/drawing/2014/main" id="{D59B50CB-EC67-4FB5-9364-F5E32F3F4BEF}"/>
              </a:ext>
            </a:extLst>
          </p:cNvPr>
          <p:cNvSpPr>
            <a:spLocks noGrp="1"/>
          </p:cNvSpPr>
          <p:nvPr>
            <p:ph idx="1"/>
          </p:nvPr>
        </p:nvSpPr>
        <p:spPr/>
        <p:txBody>
          <a:bodyPr/>
          <a:lstStyle/>
          <a:p>
            <a:r>
              <a:rPr lang="pt-BR" dirty="0"/>
              <a:t>LEI Nº 13.971, DE 27 DE DEZEMBRO DE 2019  - Institui o Plano Plurianual da União para o período de 2020 a 2023.</a:t>
            </a:r>
          </a:p>
          <a:p>
            <a:pPr marL="0" indent="0">
              <a:buNone/>
            </a:pPr>
            <a:r>
              <a:rPr lang="pt-BR" dirty="0"/>
              <a:t>Tema 5: Assistência Social, Cultura e Esporte</a:t>
            </a:r>
          </a:p>
          <a:p>
            <a:pPr marL="0" indent="0">
              <a:buNone/>
            </a:pPr>
            <a:endParaRPr lang="pt-BR" dirty="0"/>
          </a:p>
          <a:p>
            <a:pPr marL="0" indent="0">
              <a:buNone/>
            </a:pPr>
            <a:r>
              <a:rPr lang="pt-BR" dirty="0"/>
              <a:t>Programa:</a:t>
            </a:r>
          </a:p>
          <a:p>
            <a:r>
              <a:rPr lang="pt-BR" dirty="0"/>
              <a:t>5031 Proteção Social no âmbito do sistema Único de Assistência Social – SUAS</a:t>
            </a:r>
          </a:p>
          <a:p>
            <a:r>
              <a:rPr lang="pt-BR" dirty="0"/>
              <a:t>Diretriz: Promoção e defesa dos direitos humanos, com foco no amparo à família</a:t>
            </a:r>
          </a:p>
          <a:p>
            <a:endParaRPr lang="pt-BR" dirty="0"/>
          </a:p>
        </p:txBody>
      </p:sp>
    </p:spTree>
    <p:extLst>
      <p:ext uri="{BB962C8B-B14F-4D97-AF65-F5344CB8AC3E}">
        <p14:creationId xmlns:p14="http://schemas.microsoft.com/office/powerpoint/2010/main" val="252006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6"/>
          <p:cNvSpPr>
            <a:spLocks noChangeArrowheads="1"/>
          </p:cNvSpPr>
          <p:nvPr/>
        </p:nvSpPr>
        <p:spPr bwMode="auto">
          <a:xfrm>
            <a:off x="5753894" y="1844825"/>
            <a:ext cx="580942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ts val="1500"/>
              </a:spcBef>
              <a:buFont typeface="Wingdings" pitchFamily="2" charset="2"/>
              <a:buChar char="ü"/>
            </a:pPr>
            <a:r>
              <a:rPr lang="pt-BR" altLang="pt-BR" sz="2800" dirty="0">
                <a:latin typeface="+mj-lt"/>
              </a:rPr>
              <a:t> As </a:t>
            </a:r>
            <a:r>
              <a:rPr lang="pt-BR" altLang="pt-BR" sz="2800" b="1" dirty="0">
                <a:latin typeface="+mj-lt"/>
              </a:rPr>
              <a:t>Diretrizes Orçamentárias – LDO</a:t>
            </a:r>
            <a:r>
              <a:rPr lang="pt-BR" altLang="pt-BR" sz="2800" dirty="0">
                <a:latin typeface="+mj-lt"/>
              </a:rPr>
              <a:t> → É um instrumento intermediário entre o PPA e a LOA. Prevê as prioridades de gastos, as normas e os parâmetros que vão orientar a elaboração do Projeto de Lei Orçamentária para o exercício seguinte.</a:t>
            </a:r>
            <a:endParaRPr lang="pt-BR" altLang="pt-BR" dirty="0">
              <a:latin typeface="Arial Narrow" panose="020B0606020202030204" pitchFamily="34" charset="0"/>
            </a:endParaRPr>
          </a:p>
        </p:txBody>
      </p:sp>
      <p:sp>
        <p:nvSpPr>
          <p:cNvPr id="5" name="Retângulo 1"/>
          <p:cNvSpPr>
            <a:spLocks noChangeArrowheads="1"/>
          </p:cNvSpPr>
          <p:nvPr/>
        </p:nvSpPr>
        <p:spPr bwMode="auto">
          <a:xfrm>
            <a:off x="2542053" y="208389"/>
            <a:ext cx="6423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spcAft>
                <a:spcPts val="1000"/>
              </a:spcAft>
              <a:buNone/>
            </a:pPr>
            <a:r>
              <a:rPr lang="pt-BR" altLang="pt-BR" sz="1400" b="1" dirty="0">
                <a:solidFill>
                  <a:schemeClr val="accent1">
                    <a:lumMod val="50000"/>
                  </a:schemeClr>
                </a:solidFill>
                <a:latin typeface="Arial Narrow" panose="020B0606020202030204" pitchFamily="34" charset="0"/>
              </a:rPr>
              <a:t> </a:t>
            </a:r>
            <a:r>
              <a:rPr lang="pt-BR" altLang="pt-BR" b="1" dirty="0">
                <a:solidFill>
                  <a:schemeClr val="accent1">
                    <a:lumMod val="50000"/>
                  </a:schemeClr>
                </a:solidFill>
                <a:latin typeface="+mn-lt"/>
              </a:rPr>
              <a:t>INSTRUMENTOS DE PLANEJAMENTO</a:t>
            </a:r>
          </a:p>
        </p:txBody>
      </p:sp>
      <p:pic>
        <p:nvPicPr>
          <p:cNvPr id="2" name="Imagem 1"/>
          <p:cNvPicPr>
            <a:picLocks noChangeAspect="1"/>
          </p:cNvPicPr>
          <p:nvPr/>
        </p:nvPicPr>
        <p:blipFill rotWithShape="1">
          <a:blip r:embed="rId2"/>
          <a:srcRect l="51181" t="28052" r="27294" b="28591"/>
          <a:stretch/>
        </p:blipFill>
        <p:spPr>
          <a:xfrm>
            <a:off x="107102" y="1844825"/>
            <a:ext cx="4560972" cy="3266618"/>
          </a:xfrm>
          <a:prstGeom prst="rect">
            <a:avLst/>
          </a:prstGeom>
        </p:spPr>
      </p:pic>
      <p:sp>
        <p:nvSpPr>
          <p:cNvPr id="3" name="CaixaDeTexto 2"/>
          <p:cNvSpPr txBox="1"/>
          <p:nvPr/>
        </p:nvSpPr>
        <p:spPr>
          <a:xfrm>
            <a:off x="110142" y="6455491"/>
            <a:ext cx="7532250" cy="307777"/>
          </a:xfrm>
          <a:prstGeom prst="rect">
            <a:avLst/>
          </a:prstGeom>
          <a:noFill/>
        </p:spPr>
        <p:txBody>
          <a:bodyPr wrap="square" rtlCol="0">
            <a:spAutoFit/>
          </a:bodyPr>
          <a:lstStyle/>
          <a:p>
            <a:r>
              <a:rPr lang="pt-BR" sz="1400" dirty="0">
                <a:solidFill>
                  <a:schemeClr val="bg1">
                    <a:lumMod val="50000"/>
                  </a:schemeClr>
                </a:solidFill>
              </a:rPr>
              <a:t>Fonte: ENAP, Escola Nacional de Administração Pública. Curso Básico em Orçamento Público.</a:t>
            </a:r>
          </a:p>
        </p:txBody>
      </p:sp>
    </p:spTree>
    <p:extLst>
      <p:ext uri="{BB962C8B-B14F-4D97-AF65-F5344CB8AC3E}">
        <p14:creationId xmlns:p14="http://schemas.microsoft.com/office/powerpoint/2010/main" val="249056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3DCA50-AC4C-469D-8043-2930A2417B1D}"/>
              </a:ext>
            </a:extLst>
          </p:cNvPr>
          <p:cNvSpPr>
            <a:spLocks noGrp="1"/>
          </p:cNvSpPr>
          <p:nvPr>
            <p:ph idx="1"/>
          </p:nvPr>
        </p:nvSpPr>
        <p:spPr>
          <a:xfrm>
            <a:off x="653642" y="558886"/>
            <a:ext cx="10515600" cy="6101973"/>
          </a:xfrm>
        </p:spPr>
        <p:txBody>
          <a:bodyPr>
            <a:normAutofit fontScale="77500" lnSpcReduction="20000"/>
          </a:bodyPr>
          <a:lstStyle/>
          <a:p>
            <a:pPr marL="0" indent="0" algn="ctr">
              <a:lnSpc>
                <a:spcPct val="100000"/>
              </a:lnSpc>
              <a:buNone/>
            </a:pPr>
            <a:r>
              <a:rPr lang="pt-BR" sz="4600" b="1" spc="-1" dirty="0">
                <a:solidFill>
                  <a:srgbClr val="0070C0"/>
                </a:solidFill>
                <a:effectLst>
                  <a:outerShdw blurRad="38100" dist="38100" dir="2700000" algn="tl">
                    <a:srgbClr val="000000">
                      <a:alpha val="43137"/>
                    </a:srgbClr>
                  </a:outerShdw>
                </a:effectLst>
                <a:uFill>
                  <a:solidFill>
                    <a:srgbClr val="FFFFFF"/>
                  </a:solidFill>
                </a:uFill>
                <a:ea typeface="Calibri"/>
              </a:rPr>
              <a:t>PROPOSTA ORÇAMENTÁRIA</a:t>
            </a:r>
          </a:p>
          <a:p>
            <a:pPr algn="just">
              <a:lnSpc>
                <a:spcPct val="100000"/>
              </a:lnSpc>
            </a:pPr>
            <a:endParaRPr lang="pt-BR" sz="3600" b="1" spc="-1" dirty="0">
              <a:solidFill>
                <a:srgbClr val="000000"/>
              </a:solidFill>
              <a:uFill>
                <a:solidFill>
                  <a:srgbClr val="FFFFFF"/>
                </a:solidFill>
              </a:uFill>
              <a:ea typeface="Calibri"/>
            </a:endParaRPr>
          </a:p>
          <a:p>
            <a:pPr algn="just">
              <a:lnSpc>
                <a:spcPct val="100000"/>
              </a:lnSpc>
            </a:pPr>
            <a:r>
              <a:rPr lang="pt-BR" sz="3200" spc="-1" dirty="0">
                <a:solidFill>
                  <a:srgbClr val="000000"/>
                </a:solidFill>
                <a:uFill>
                  <a:solidFill>
                    <a:srgbClr val="FFFFFF"/>
                  </a:solidFill>
                </a:uFill>
                <a:ea typeface="Calibri"/>
              </a:rPr>
              <a:t>Na fase de </a:t>
            </a:r>
            <a:r>
              <a:rPr lang="pt-BR" sz="3200" b="1" spc="-1" dirty="0">
                <a:solidFill>
                  <a:srgbClr val="000000"/>
                </a:solidFill>
                <a:uFill>
                  <a:solidFill>
                    <a:srgbClr val="FFFFFF"/>
                  </a:solidFill>
                </a:uFill>
                <a:ea typeface="Calibri"/>
              </a:rPr>
              <a:t>elaboração da proposta orçamentária </a:t>
            </a:r>
            <a:r>
              <a:rPr lang="pt-BR" sz="3200" spc="-1" dirty="0">
                <a:solidFill>
                  <a:srgbClr val="000000"/>
                </a:solidFill>
                <a:uFill>
                  <a:solidFill>
                    <a:srgbClr val="FFFFFF"/>
                  </a:solidFill>
                </a:uFill>
                <a:ea typeface="Calibri"/>
              </a:rPr>
              <a:t>elencamos alguns pontos que devem ser observados:</a:t>
            </a:r>
            <a:endParaRPr lang="pt-BR" sz="2800" spc="-1" dirty="0">
              <a:solidFill>
                <a:srgbClr val="000000"/>
              </a:solidFill>
              <a:uFill>
                <a:solidFill>
                  <a:srgbClr val="FFFFFF"/>
                </a:solidFill>
              </a:uFill>
            </a:endParaRPr>
          </a:p>
          <a:p>
            <a:pPr algn="just">
              <a:lnSpc>
                <a:spcPct val="100000"/>
              </a:lnSpc>
            </a:pPr>
            <a:endParaRPr lang="pt-BR" sz="2800" spc="-1" dirty="0">
              <a:solidFill>
                <a:srgbClr val="000000"/>
              </a:solidFill>
              <a:uFill>
                <a:solidFill>
                  <a:srgbClr val="FFFFFF"/>
                </a:solidFill>
              </a:uFill>
            </a:endParaRPr>
          </a:p>
          <a:p>
            <a:pPr marL="343080" indent="-342360">
              <a:buClr>
                <a:srgbClr val="000000"/>
              </a:buClr>
              <a:buFont typeface="Wingdings" charset="2"/>
              <a:buChar char=""/>
            </a:pPr>
            <a:r>
              <a:rPr lang="pt-BR" sz="2800" b="1" spc="-1" dirty="0">
                <a:solidFill>
                  <a:srgbClr val="000000"/>
                </a:solidFill>
                <a:uFill>
                  <a:solidFill>
                    <a:srgbClr val="FFFFFF"/>
                  </a:solidFill>
                </a:uFill>
                <a:ea typeface="Calibri"/>
              </a:rPr>
              <a:t>A compatibilidade com o PPA e o Plano de Assistência Social</a:t>
            </a:r>
            <a:r>
              <a:rPr lang="pt-BR" sz="2800" spc="-1" dirty="0">
                <a:solidFill>
                  <a:srgbClr val="000000"/>
                </a:solidFill>
                <a:uFill>
                  <a:solidFill>
                    <a:srgbClr val="FFFFFF"/>
                  </a:solidFill>
                </a:uFill>
                <a:ea typeface="Calibri"/>
              </a:rPr>
              <a:t>;</a:t>
            </a:r>
            <a:endParaRPr lang="pt-BR" sz="2800" spc="-1" dirty="0">
              <a:solidFill>
                <a:srgbClr val="000000"/>
              </a:solidFill>
              <a:uFill>
                <a:solidFill>
                  <a:srgbClr val="FFFFFF"/>
                </a:solidFill>
              </a:uFill>
            </a:endParaRPr>
          </a:p>
          <a:p>
            <a:pPr marL="343080" indent="-342360" algn="just">
              <a:buClr>
                <a:srgbClr val="000000"/>
              </a:buClr>
              <a:buFont typeface="Wingdings" charset="2"/>
              <a:buChar char=""/>
            </a:pPr>
            <a:r>
              <a:rPr lang="pt-BR" sz="2800" spc="-1" dirty="0">
                <a:solidFill>
                  <a:srgbClr val="000000"/>
                </a:solidFill>
                <a:uFill>
                  <a:solidFill>
                    <a:srgbClr val="FFFFFF"/>
                  </a:solidFill>
                </a:uFill>
                <a:ea typeface="Calibri"/>
              </a:rPr>
              <a:t>Se todas as receitas estão sendo previstas na sua totalidade, tanto as que serão originadas das transferências do FNAS, quanto as do estado (no caso dos municípios), quanto as do tesouro municipal ou estadual (recursos próprios);</a:t>
            </a:r>
            <a:endParaRPr lang="pt-BR" sz="2800" spc="-1" dirty="0">
              <a:solidFill>
                <a:srgbClr val="000000"/>
              </a:solidFill>
              <a:uFill>
                <a:solidFill>
                  <a:srgbClr val="FFFFFF"/>
                </a:solidFill>
              </a:uFill>
            </a:endParaRPr>
          </a:p>
          <a:p>
            <a:pPr marL="343080" indent="-342360" algn="just">
              <a:buClr>
                <a:srgbClr val="000000"/>
              </a:buClr>
              <a:buFont typeface="Wingdings" charset="2"/>
              <a:buChar char=""/>
            </a:pPr>
            <a:r>
              <a:rPr lang="pt-BR" sz="2800" b="1" spc="-1" dirty="0">
                <a:solidFill>
                  <a:srgbClr val="000000"/>
                </a:solidFill>
                <a:uFill>
                  <a:solidFill>
                    <a:srgbClr val="FFFFFF"/>
                  </a:solidFill>
                </a:uFill>
                <a:ea typeface="Calibri"/>
              </a:rPr>
              <a:t>Se foram previstas todas as despesas relativas aos gastos para manutenção e investimento na rede socioassistencial</a:t>
            </a:r>
            <a:r>
              <a:rPr lang="pt-BR" sz="2800" spc="-1" dirty="0">
                <a:solidFill>
                  <a:srgbClr val="000000"/>
                </a:solidFill>
                <a:uFill>
                  <a:solidFill>
                    <a:srgbClr val="FFFFFF"/>
                  </a:solidFill>
                </a:uFill>
                <a:ea typeface="Calibri"/>
              </a:rPr>
              <a:t>;</a:t>
            </a:r>
            <a:endParaRPr lang="pt-BR" sz="2800" spc="-1" dirty="0">
              <a:solidFill>
                <a:srgbClr val="000000"/>
              </a:solidFill>
              <a:uFill>
                <a:solidFill>
                  <a:srgbClr val="FFFFFF"/>
                </a:solidFill>
              </a:uFill>
            </a:endParaRPr>
          </a:p>
          <a:p>
            <a:pPr marL="343080" indent="-342360" algn="just">
              <a:buClr>
                <a:srgbClr val="000000"/>
              </a:buClr>
              <a:buFont typeface="Wingdings" charset="2"/>
              <a:buChar char=""/>
            </a:pPr>
            <a:r>
              <a:rPr lang="pt-BR" sz="2800" spc="-1" dirty="0">
                <a:solidFill>
                  <a:srgbClr val="000000"/>
                </a:solidFill>
                <a:uFill>
                  <a:solidFill>
                    <a:srgbClr val="FFFFFF"/>
                  </a:solidFill>
                </a:uFill>
                <a:ea typeface="Calibri"/>
              </a:rPr>
              <a:t>Se as despesas previstas estão compatíveis com a política nacional de assistência social;</a:t>
            </a:r>
            <a:endParaRPr lang="pt-BR" sz="2800" spc="-1" dirty="0">
              <a:solidFill>
                <a:srgbClr val="000000"/>
              </a:solidFill>
              <a:uFill>
                <a:solidFill>
                  <a:srgbClr val="FFFFFF"/>
                </a:solidFill>
              </a:uFill>
            </a:endParaRPr>
          </a:p>
          <a:p>
            <a:pPr marL="343080" indent="-342360" algn="just">
              <a:buClr>
                <a:srgbClr val="000000"/>
              </a:buClr>
              <a:buFont typeface="Wingdings" charset="2"/>
              <a:buChar char=""/>
            </a:pPr>
            <a:r>
              <a:rPr lang="pt-BR" sz="2800" spc="-1" dirty="0">
                <a:solidFill>
                  <a:srgbClr val="000000"/>
                </a:solidFill>
                <a:uFill>
                  <a:solidFill>
                    <a:srgbClr val="FFFFFF"/>
                  </a:solidFill>
                </a:uFill>
                <a:ea typeface="Calibri"/>
              </a:rPr>
              <a:t>Se o valor fixado para as despesas são suficientes para que se cumpra as metas estabelecidas no PPA e para que a população tenha assegurada os bens e aquisições a que tem direito;</a:t>
            </a:r>
          </a:p>
          <a:p>
            <a:pPr marL="343080" indent="-342360" algn="just">
              <a:buClr>
                <a:srgbClr val="000000"/>
              </a:buClr>
              <a:buFont typeface="Wingdings" charset="2"/>
              <a:buChar char=""/>
            </a:pPr>
            <a:r>
              <a:rPr lang="pt-BR" sz="2800" b="1" spc="-1" dirty="0">
                <a:solidFill>
                  <a:srgbClr val="000000"/>
                </a:solidFill>
                <a:uFill>
                  <a:solidFill>
                    <a:srgbClr val="FFFFFF"/>
                  </a:solidFill>
                </a:uFill>
              </a:rPr>
              <a:t>O conselho deve apreciar e aprovar a PLOA do órgão gestor da assistência por meio de resolução contendo, se for o caso, as recomendações a serem verificadas pelo gestor da área. </a:t>
            </a:r>
            <a:r>
              <a:rPr lang="pt-BR" sz="2800" spc="-1" dirty="0">
                <a:solidFill>
                  <a:srgbClr val="000000"/>
                </a:solidFill>
                <a:uFill>
                  <a:solidFill>
                    <a:srgbClr val="FFFFFF"/>
                  </a:solidFill>
                </a:uFill>
              </a:rPr>
              <a:t>(§ 4° do artigo 17 da LOAS)</a:t>
            </a:r>
          </a:p>
          <a:p>
            <a:pPr marL="0" indent="0">
              <a:buNone/>
            </a:pPr>
            <a:endParaRPr lang="pt-BR" dirty="0"/>
          </a:p>
        </p:txBody>
      </p:sp>
    </p:spTree>
    <p:extLst>
      <p:ext uri="{BB962C8B-B14F-4D97-AF65-F5344CB8AC3E}">
        <p14:creationId xmlns:p14="http://schemas.microsoft.com/office/powerpoint/2010/main" val="426082173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TM10001106[[fn=Selo]]</Template>
  <TotalTime>1020</TotalTime>
  <Words>1490</Words>
  <Application>Microsoft Office PowerPoint</Application>
  <PresentationFormat>Widescreen</PresentationFormat>
  <Paragraphs>127</Paragraphs>
  <Slides>21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Arial Narrow</vt:lpstr>
      <vt:lpstr>Calibri</vt:lpstr>
      <vt:lpstr>Calibri Light</vt:lpstr>
      <vt:lpstr>Wingdings</vt:lpstr>
      <vt:lpstr>Tema do Office</vt:lpstr>
      <vt:lpstr>Conceitos de Orçamento Básico</vt:lpstr>
      <vt:lpstr>Apresentação do PowerPoint</vt:lpstr>
      <vt:lpstr>Apresentação do PowerPoint</vt:lpstr>
      <vt:lpstr>O que é Orçamento Público? </vt:lpstr>
      <vt:lpstr>Planejamento - Orçamento Público</vt:lpstr>
      <vt:lpstr>Apresentação do PowerPoint</vt:lpstr>
      <vt:lpstr>PPA 2020 - 2023</vt:lpstr>
      <vt:lpstr>Apresentação do PowerPoint</vt:lpstr>
      <vt:lpstr>Apresentação do PowerPoint</vt:lpstr>
      <vt:lpstr>Apresentação do PowerPoint</vt:lpstr>
      <vt:lpstr>Apresentação do PowerPoint</vt:lpstr>
      <vt:lpstr>Apresentação do PowerPoint</vt:lpstr>
      <vt:lpstr>CRÉDITO ORÇAMENTÁRIO</vt:lpstr>
      <vt:lpstr>Apresentação do PowerPoint</vt:lpstr>
      <vt:lpstr>EMENDAS PARLAMENTARES</vt:lpstr>
      <vt:lpstr>Apresentação do PowerPoint</vt:lpstr>
      <vt:lpstr>https://www.gov.br/cidadania/pt-br/guiadeemendas/Guia_de_Emendas_2021_20.01.pdf</vt:lpstr>
      <vt:lpstr>FINANCIAMENTO </vt:lpstr>
      <vt:lpstr>INSTITUIÇÃO, ORGANIZAÇÃO E ESTRUTURAÇÃO DOS FAS</vt:lpstr>
      <vt:lpstr>ORDENAÇÃO DE DESPESAS DO FUNDO DE ASSISTÊNCIA SOCIAL</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Yokowo dos Santos</dc:creator>
  <cp:lastModifiedBy> </cp:lastModifiedBy>
  <cp:revision>50</cp:revision>
  <cp:lastPrinted>2019-06-03T17:09:05Z</cp:lastPrinted>
  <dcterms:created xsi:type="dcterms:W3CDTF">2019-06-03T12:28:27Z</dcterms:created>
  <dcterms:modified xsi:type="dcterms:W3CDTF">2021-04-01T13:55:17Z</dcterms:modified>
</cp:coreProperties>
</file>