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3" r:id="rId4"/>
    <p:sldId id="258" r:id="rId5"/>
    <p:sldId id="259" r:id="rId6"/>
    <p:sldId id="261" r:id="rId7"/>
    <p:sldId id="262" r:id="rId8"/>
    <p:sldId id="264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Meiryo UI" panose="020B0604020202020204" charset="-128"/>
      <p:regular r:id="rId15"/>
      <p:bold r:id="rId16"/>
      <p:italic r:id="rId17"/>
      <p:boldItalic r:id="rId18"/>
    </p:embeddedFont>
    <p:embeddedFont>
      <p:font typeface="Arial Black" panose="020B0A04020102020204" pitchFamily="34" charset="0"/>
      <p:bold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0" roundtripDataSignature="AMtx7mgveqXk0b3A3j1yRidvT1wTLUonu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72" autoAdjust="0"/>
    <p:restoredTop sz="94660"/>
  </p:normalViewPr>
  <p:slideViewPr>
    <p:cSldViewPr snapToGrid="0">
      <p:cViewPr varScale="1">
        <p:scale>
          <a:sx n="82" d="100"/>
          <a:sy n="82" d="100"/>
        </p:scale>
        <p:origin x="73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0DFF8B-C4CB-421D-B09C-484626DAB74D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B3B6055-9E25-4AC5-BD1B-7CA1E363C45E}">
      <dgm:prSet phldrT="[Texto]"/>
      <dgm:spPr/>
      <dgm:t>
        <a:bodyPr/>
        <a:lstStyle/>
        <a:p>
          <a:r>
            <a:rPr lang="pt-BR" dirty="0" smtClean="0"/>
            <a:t>Termo de Aceite</a:t>
          </a:r>
          <a:endParaRPr lang="pt-BR" dirty="0"/>
        </a:p>
      </dgm:t>
    </dgm:pt>
    <dgm:pt modelId="{1E569CEC-E39E-45B8-801F-53828CCA5677}" type="parTrans" cxnId="{7408A7D8-97CD-41BD-AFAA-41CE51BEF5FC}">
      <dgm:prSet/>
      <dgm:spPr/>
      <dgm:t>
        <a:bodyPr/>
        <a:lstStyle/>
        <a:p>
          <a:endParaRPr lang="pt-BR"/>
        </a:p>
      </dgm:t>
    </dgm:pt>
    <dgm:pt modelId="{AEB6E94A-E43A-43F5-B3AF-79EBBED2C29E}" type="sibTrans" cxnId="{7408A7D8-97CD-41BD-AFAA-41CE51BEF5FC}">
      <dgm:prSet/>
      <dgm:spPr/>
      <dgm:t>
        <a:bodyPr/>
        <a:lstStyle/>
        <a:p>
          <a:endParaRPr lang="pt-BR"/>
        </a:p>
      </dgm:t>
    </dgm:pt>
    <dgm:pt modelId="{BC28431E-28A1-4746-8293-C3539C59B438}">
      <dgm:prSet phldrT="[Texto]"/>
      <dgm:spPr/>
      <dgm:t>
        <a:bodyPr/>
        <a:lstStyle/>
        <a:p>
          <a:r>
            <a:rPr lang="pt-BR" dirty="0" smtClean="0"/>
            <a:t>Plano de Ação</a:t>
          </a:r>
          <a:endParaRPr lang="pt-BR" dirty="0"/>
        </a:p>
      </dgm:t>
    </dgm:pt>
    <dgm:pt modelId="{8C0749C4-98C9-448A-9867-317ECEFEDF48}" type="parTrans" cxnId="{57FDF9F9-DE05-4E73-A85D-2BD6B2256401}">
      <dgm:prSet/>
      <dgm:spPr/>
      <dgm:t>
        <a:bodyPr/>
        <a:lstStyle/>
        <a:p>
          <a:endParaRPr lang="pt-BR"/>
        </a:p>
      </dgm:t>
    </dgm:pt>
    <dgm:pt modelId="{1BD7991E-A194-4FC3-9B7F-2E0446F39F4C}" type="sibTrans" cxnId="{57FDF9F9-DE05-4E73-A85D-2BD6B2256401}">
      <dgm:prSet/>
      <dgm:spPr/>
      <dgm:t>
        <a:bodyPr/>
        <a:lstStyle/>
        <a:p>
          <a:endParaRPr lang="pt-BR"/>
        </a:p>
      </dgm:t>
    </dgm:pt>
    <dgm:pt modelId="{1BAA423C-CACD-4A0A-A733-A8FDB2DCB2CC}">
      <dgm:prSet phldrT="[Texto]"/>
      <dgm:spPr/>
      <dgm:t>
        <a:bodyPr/>
        <a:lstStyle/>
        <a:p>
          <a:r>
            <a:rPr lang="pt-BR" dirty="0" smtClean="0"/>
            <a:t>Demonstrativo Físico Financeiro</a:t>
          </a:r>
          <a:endParaRPr lang="pt-BR" dirty="0"/>
        </a:p>
      </dgm:t>
    </dgm:pt>
    <dgm:pt modelId="{9B6B566D-A1A6-423F-8247-17CCD4A5B635}" type="parTrans" cxnId="{51C08C6B-54E4-47A3-9674-7520C5480CF2}">
      <dgm:prSet/>
      <dgm:spPr/>
      <dgm:t>
        <a:bodyPr/>
        <a:lstStyle/>
        <a:p>
          <a:endParaRPr lang="pt-BR"/>
        </a:p>
      </dgm:t>
    </dgm:pt>
    <dgm:pt modelId="{8397152F-43E6-4709-8E84-9F4A0C985AC7}" type="sibTrans" cxnId="{51C08C6B-54E4-47A3-9674-7520C5480CF2}">
      <dgm:prSet/>
      <dgm:spPr/>
      <dgm:t>
        <a:bodyPr/>
        <a:lstStyle/>
        <a:p>
          <a:endParaRPr lang="pt-BR"/>
        </a:p>
      </dgm:t>
    </dgm:pt>
    <dgm:pt modelId="{5F3401E0-A251-49A7-9DAB-089DC11F4D04}" type="pres">
      <dgm:prSet presAssocID="{870DFF8B-C4CB-421D-B09C-484626DAB74D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CEE24AC-C970-4C1D-A415-560AE79F628F}" type="pres">
      <dgm:prSet presAssocID="{EB3B6055-9E25-4AC5-BD1B-7CA1E363C45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020D973-530F-4FB0-8A58-826409E6C78A}" type="pres">
      <dgm:prSet presAssocID="{AEB6E94A-E43A-43F5-B3AF-79EBBED2C29E}" presName="sibTrans" presStyleLbl="sibTrans2D1" presStyleIdx="0" presStyleCnt="2"/>
      <dgm:spPr/>
      <dgm:t>
        <a:bodyPr/>
        <a:lstStyle/>
        <a:p>
          <a:endParaRPr lang="pt-BR"/>
        </a:p>
      </dgm:t>
    </dgm:pt>
    <dgm:pt modelId="{CA7742C2-85B7-42F5-96BA-06925AF2E14C}" type="pres">
      <dgm:prSet presAssocID="{AEB6E94A-E43A-43F5-B3AF-79EBBED2C29E}" presName="connectorText" presStyleLbl="sibTrans2D1" presStyleIdx="0" presStyleCnt="2"/>
      <dgm:spPr/>
      <dgm:t>
        <a:bodyPr/>
        <a:lstStyle/>
        <a:p>
          <a:endParaRPr lang="pt-BR"/>
        </a:p>
      </dgm:t>
    </dgm:pt>
    <dgm:pt modelId="{954430C3-8B32-40A3-AF69-EA486A4C620D}" type="pres">
      <dgm:prSet presAssocID="{BC28431E-28A1-4746-8293-C3539C59B43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847DFCD-57AE-45E8-A92D-7EF43A212A31}" type="pres">
      <dgm:prSet presAssocID="{1BD7991E-A194-4FC3-9B7F-2E0446F39F4C}" presName="sibTrans" presStyleLbl="sibTrans2D1" presStyleIdx="1" presStyleCnt="2"/>
      <dgm:spPr/>
      <dgm:t>
        <a:bodyPr/>
        <a:lstStyle/>
        <a:p>
          <a:endParaRPr lang="pt-BR"/>
        </a:p>
      </dgm:t>
    </dgm:pt>
    <dgm:pt modelId="{3A001D1B-DCDD-48F6-AF6E-71A5D4C232BE}" type="pres">
      <dgm:prSet presAssocID="{1BD7991E-A194-4FC3-9B7F-2E0446F39F4C}" presName="connectorText" presStyleLbl="sibTrans2D1" presStyleIdx="1" presStyleCnt="2"/>
      <dgm:spPr/>
      <dgm:t>
        <a:bodyPr/>
        <a:lstStyle/>
        <a:p>
          <a:endParaRPr lang="pt-BR"/>
        </a:p>
      </dgm:t>
    </dgm:pt>
    <dgm:pt modelId="{C6EF8762-11A4-4B37-8BD3-5A1A70E19049}" type="pres">
      <dgm:prSet presAssocID="{1BAA423C-CACD-4A0A-A733-A8FDB2DCB2C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320F5A3-A197-4011-93B9-B5BA4351F287}" type="presOf" srcId="{1BD7991E-A194-4FC3-9B7F-2E0446F39F4C}" destId="{3A001D1B-DCDD-48F6-AF6E-71A5D4C232BE}" srcOrd="1" destOrd="0" presId="urn:microsoft.com/office/officeart/2005/8/layout/process2"/>
    <dgm:cxn modelId="{3EEB42D1-5085-4081-A78A-96E555687FDB}" type="presOf" srcId="{1BD7991E-A194-4FC3-9B7F-2E0446F39F4C}" destId="{0847DFCD-57AE-45E8-A92D-7EF43A212A31}" srcOrd="0" destOrd="0" presId="urn:microsoft.com/office/officeart/2005/8/layout/process2"/>
    <dgm:cxn modelId="{89EE9BFE-3525-4DBF-83B5-F31B06C0D620}" type="presOf" srcId="{1BAA423C-CACD-4A0A-A733-A8FDB2DCB2CC}" destId="{C6EF8762-11A4-4B37-8BD3-5A1A70E19049}" srcOrd="0" destOrd="0" presId="urn:microsoft.com/office/officeart/2005/8/layout/process2"/>
    <dgm:cxn modelId="{7408A7D8-97CD-41BD-AFAA-41CE51BEF5FC}" srcId="{870DFF8B-C4CB-421D-B09C-484626DAB74D}" destId="{EB3B6055-9E25-4AC5-BD1B-7CA1E363C45E}" srcOrd="0" destOrd="0" parTransId="{1E569CEC-E39E-45B8-801F-53828CCA5677}" sibTransId="{AEB6E94A-E43A-43F5-B3AF-79EBBED2C29E}"/>
    <dgm:cxn modelId="{2E5DF5CD-C8B6-4B24-A1CE-F4DAC69A763F}" type="presOf" srcId="{EB3B6055-9E25-4AC5-BD1B-7CA1E363C45E}" destId="{ACEE24AC-C970-4C1D-A415-560AE79F628F}" srcOrd="0" destOrd="0" presId="urn:microsoft.com/office/officeart/2005/8/layout/process2"/>
    <dgm:cxn modelId="{BF071A70-3556-4D8D-9355-44E4E76AD091}" type="presOf" srcId="{BC28431E-28A1-4746-8293-C3539C59B438}" destId="{954430C3-8B32-40A3-AF69-EA486A4C620D}" srcOrd="0" destOrd="0" presId="urn:microsoft.com/office/officeart/2005/8/layout/process2"/>
    <dgm:cxn modelId="{57FDF9F9-DE05-4E73-A85D-2BD6B2256401}" srcId="{870DFF8B-C4CB-421D-B09C-484626DAB74D}" destId="{BC28431E-28A1-4746-8293-C3539C59B438}" srcOrd="1" destOrd="0" parTransId="{8C0749C4-98C9-448A-9867-317ECEFEDF48}" sibTransId="{1BD7991E-A194-4FC3-9B7F-2E0446F39F4C}"/>
    <dgm:cxn modelId="{51C08C6B-54E4-47A3-9674-7520C5480CF2}" srcId="{870DFF8B-C4CB-421D-B09C-484626DAB74D}" destId="{1BAA423C-CACD-4A0A-A733-A8FDB2DCB2CC}" srcOrd="2" destOrd="0" parTransId="{9B6B566D-A1A6-423F-8247-17CCD4A5B635}" sibTransId="{8397152F-43E6-4709-8E84-9F4A0C985AC7}"/>
    <dgm:cxn modelId="{7396C364-B3D3-4A03-AB5C-85BF018BA550}" type="presOf" srcId="{AEB6E94A-E43A-43F5-B3AF-79EBBED2C29E}" destId="{3020D973-530F-4FB0-8A58-826409E6C78A}" srcOrd="0" destOrd="0" presId="urn:microsoft.com/office/officeart/2005/8/layout/process2"/>
    <dgm:cxn modelId="{F72FD5E6-752E-4D91-A9E1-99293D1F840D}" type="presOf" srcId="{AEB6E94A-E43A-43F5-B3AF-79EBBED2C29E}" destId="{CA7742C2-85B7-42F5-96BA-06925AF2E14C}" srcOrd="1" destOrd="0" presId="urn:microsoft.com/office/officeart/2005/8/layout/process2"/>
    <dgm:cxn modelId="{738C8EA8-F602-4E6A-B81A-2EBF9E5D5D35}" type="presOf" srcId="{870DFF8B-C4CB-421D-B09C-484626DAB74D}" destId="{5F3401E0-A251-49A7-9DAB-089DC11F4D04}" srcOrd="0" destOrd="0" presId="urn:microsoft.com/office/officeart/2005/8/layout/process2"/>
    <dgm:cxn modelId="{CB04B0AF-80A5-4FA8-9E24-866779992C02}" type="presParOf" srcId="{5F3401E0-A251-49A7-9DAB-089DC11F4D04}" destId="{ACEE24AC-C970-4C1D-A415-560AE79F628F}" srcOrd="0" destOrd="0" presId="urn:microsoft.com/office/officeart/2005/8/layout/process2"/>
    <dgm:cxn modelId="{FD48728F-FE1C-430C-B5E9-351D8FBA2372}" type="presParOf" srcId="{5F3401E0-A251-49A7-9DAB-089DC11F4D04}" destId="{3020D973-530F-4FB0-8A58-826409E6C78A}" srcOrd="1" destOrd="0" presId="urn:microsoft.com/office/officeart/2005/8/layout/process2"/>
    <dgm:cxn modelId="{04390B3C-B37D-4EB4-B29B-C41B6CD3F3BE}" type="presParOf" srcId="{3020D973-530F-4FB0-8A58-826409E6C78A}" destId="{CA7742C2-85B7-42F5-96BA-06925AF2E14C}" srcOrd="0" destOrd="0" presId="urn:microsoft.com/office/officeart/2005/8/layout/process2"/>
    <dgm:cxn modelId="{A6457091-872E-442C-9FC8-014EB12B8652}" type="presParOf" srcId="{5F3401E0-A251-49A7-9DAB-089DC11F4D04}" destId="{954430C3-8B32-40A3-AF69-EA486A4C620D}" srcOrd="2" destOrd="0" presId="urn:microsoft.com/office/officeart/2005/8/layout/process2"/>
    <dgm:cxn modelId="{74421E91-9051-4E39-9456-55B08F930199}" type="presParOf" srcId="{5F3401E0-A251-49A7-9DAB-089DC11F4D04}" destId="{0847DFCD-57AE-45E8-A92D-7EF43A212A31}" srcOrd="3" destOrd="0" presId="urn:microsoft.com/office/officeart/2005/8/layout/process2"/>
    <dgm:cxn modelId="{84D2C896-BF1A-4E90-ABDB-7BCA873FBB9B}" type="presParOf" srcId="{0847DFCD-57AE-45E8-A92D-7EF43A212A31}" destId="{3A001D1B-DCDD-48F6-AF6E-71A5D4C232BE}" srcOrd="0" destOrd="0" presId="urn:microsoft.com/office/officeart/2005/8/layout/process2"/>
    <dgm:cxn modelId="{8A0CAA89-5AC2-43A0-A3BC-46E381997703}" type="presParOf" srcId="{5F3401E0-A251-49A7-9DAB-089DC11F4D04}" destId="{C6EF8762-11A4-4B37-8BD3-5A1A70E19049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F418EF-A094-4A5D-BEE3-AFF8CE09F818}" type="doc">
      <dgm:prSet loTypeId="urn:microsoft.com/office/officeart/2005/8/layout/venn3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65B4F374-B9E3-47B8-89AE-C2DC35EA85A0}">
      <dgm:prSet custT="1"/>
      <dgm:spPr/>
      <dgm:t>
        <a:bodyPr/>
        <a:lstStyle/>
        <a:p>
          <a:pPr rtl="0"/>
          <a:r>
            <a:rPr lang="pt-BR" sz="1000" b="0" dirty="0" smtClean="0"/>
            <a:t>CREAS</a:t>
          </a:r>
          <a:endParaRPr lang="pt-BR" sz="1000" b="0" dirty="0"/>
        </a:p>
      </dgm:t>
    </dgm:pt>
    <dgm:pt modelId="{0E967B12-8776-4448-86B8-FFF1A91139F8}" type="parTrans" cxnId="{C67044BD-0EED-47E3-846F-5DC2F914CD2A}">
      <dgm:prSet/>
      <dgm:spPr/>
      <dgm:t>
        <a:bodyPr/>
        <a:lstStyle/>
        <a:p>
          <a:endParaRPr lang="pt-BR" sz="2400"/>
        </a:p>
      </dgm:t>
    </dgm:pt>
    <dgm:pt modelId="{4F77A203-C34C-4A09-AF59-8AEB3822AA83}" type="sibTrans" cxnId="{C67044BD-0EED-47E3-846F-5DC2F914CD2A}">
      <dgm:prSet/>
      <dgm:spPr/>
      <dgm:t>
        <a:bodyPr/>
        <a:lstStyle/>
        <a:p>
          <a:endParaRPr lang="pt-BR" sz="2400"/>
        </a:p>
      </dgm:t>
    </dgm:pt>
    <dgm:pt modelId="{EE7E6351-E9C5-4933-BFD2-82099F367778}">
      <dgm:prSet custT="1"/>
      <dgm:spPr/>
      <dgm:t>
        <a:bodyPr/>
        <a:lstStyle/>
        <a:p>
          <a:r>
            <a:rPr lang="pt-BR" sz="1000" dirty="0" err="1" smtClean="0"/>
            <a:t>Conurbação</a:t>
          </a:r>
          <a:r>
            <a:rPr lang="pt-BR" sz="1000" dirty="0" smtClean="0"/>
            <a:t> Internacional</a:t>
          </a:r>
          <a:endParaRPr lang="pt-BR" sz="1000" dirty="0"/>
        </a:p>
      </dgm:t>
    </dgm:pt>
    <dgm:pt modelId="{AD8A3333-4BC6-4DE1-BBD9-41199A6F10A2}" type="parTrans" cxnId="{8382C58B-6B73-4FAB-8278-AAB515154BCD}">
      <dgm:prSet/>
      <dgm:spPr/>
      <dgm:t>
        <a:bodyPr/>
        <a:lstStyle/>
        <a:p>
          <a:endParaRPr lang="pt-BR" sz="2400"/>
        </a:p>
      </dgm:t>
    </dgm:pt>
    <dgm:pt modelId="{D3F54713-1A20-4A34-8F53-A9DB6CC1B3F0}" type="sibTrans" cxnId="{8382C58B-6B73-4FAB-8278-AAB515154BCD}">
      <dgm:prSet/>
      <dgm:spPr/>
      <dgm:t>
        <a:bodyPr/>
        <a:lstStyle/>
        <a:p>
          <a:endParaRPr lang="pt-BR" sz="2400"/>
        </a:p>
      </dgm:t>
    </dgm:pt>
    <dgm:pt modelId="{3F254C5A-0F4E-40D7-BFA8-BDC0D8D62F7A}">
      <dgm:prSet custT="1"/>
      <dgm:spPr/>
      <dgm:t>
        <a:bodyPr/>
        <a:lstStyle/>
        <a:p>
          <a:r>
            <a:rPr lang="pt-BR" sz="1000" dirty="0" smtClean="0"/>
            <a:t>REGIONALIZAÇÃO Acolhimento de Crianças Adolescentes, PCD e Idosos</a:t>
          </a:r>
          <a:endParaRPr lang="pt-BR" sz="1000" dirty="0"/>
        </a:p>
      </dgm:t>
    </dgm:pt>
    <dgm:pt modelId="{DE0BF70F-29C3-45FD-9626-4CC1B7F5BEED}" type="parTrans" cxnId="{CBA87298-76ED-44C2-9BF9-36C80FF2E58E}">
      <dgm:prSet/>
      <dgm:spPr/>
      <dgm:t>
        <a:bodyPr/>
        <a:lstStyle/>
        <a:p>
          <a:endParaRPr lang="pt-BR" sz="2400"/>
        </a:p>
      </dgm:t>
    </dgm:pt>
    <dgm:pt modelId="{342FF771-0C9E-475C-B62F-0DBB02B95931}" type="sibTrans" cxnId="{CBA87298-76ED-44C2-9BF9-36C80FF2E58E}">
      <dgm:prSet/>
      <dgm:spPr/>
      <dgm:t>
        <a:bodyPr/>
        <a:lstStyle/>
        <a:p>
          <a:endParaRPr lang="pt-BR" sz="2400"/>
        </a:p>
      </dgm:t>
    </dgm:pt>
    <dgm:pt modelId="{B5A5B637-DD7F-4EA0-8ED5-2671DDB01C3D}">
      <dgm:prSet custT="1"/>
      <dgm:spPr/>
      <dgm:t>
        <a:bodyPr/>
        <a:lstStyle/>
        <a:p>
          <a:r>
            <a:rPr lang="pt-BR" sz="1000" dirty="0" smtClean="0"/>
            <a:t>Contrapartida 50% Expansões FNAS</a:t>
          </a:r>
          <a:endParaRPr lang="pt-BR" sz="1000" dirty="0"/>
        </a:p>
      </dgm:t>
    </dgm:pt>
    <dgm:pt modelId="{B201A64C-B0EF-42BD-913C-4435428F5327}" type="parTrans" cxnId="{9B52D12D-FF9C-4EAF-A5E5-610A61D5ED7C}">
      <dgm:prSet/>
      <dgm:spPr/>
      <dgm:t>
        <a:bodyPr/>
        <a:lstStyle/>
        <a:p>
          <a:endParaRPr lang="pt-BR" sz="2400"/>
        </a:p>
      </dgm:t>
    </dgm:pt>
    <dgm:pt modelId="{62AAAED1-9C28-4A56-A0D1-3CAC16E3B9CA}" type="sibTrans" cxnId="{9B52D12D-FF9C-4EAF-A5E5-610A61D5ED7C}">
      <dgm:prSet/>
      <dgm:spPr/>
      <dgm:t>
        <a:bodyPr/>
        <a:lstStyle/>
        <a:p>
          <a:endParaRPr lang="pt-BR" sz="2400"/>
        </a:p>
      </dgm:t>
    </dgm:pt>
    <dgm:pt modelId="{7ECAA4A8-C904-455B-A9FD-ACCDA3B8216E}" type="pres">
      <dgm:prSet presAssocID="{B7F418EF-A094-4A5D-BEE3-AFF8CE09F81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5433C54-B0CF-4621-8B27-CF4508B74AB8}" type="pres">
      <dgm:prSet presAssocID="{65B4F374-B9E3-47B8-89AE-C2DC35EA85A0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882A269-5DA9-4B74-BAF3-134DB304E7C8}" type="pres">
      <dgm:prSet presAssocID="{4F77A203-C34C-4A09-AF59-8AEB3822AA83}" presName="space" presStyleCnt="0"/>
      <dgm:spPr/>
      <dgm:t>
        <a:bodyPr/>
        <a:lstStyle/>
        <a:p>
          <a:endParaRPr lang="pt-BR"/>
        </a:p>
      </dgm:t>
    </dgm:pt>
    <dgm:pt modelId="{151A7D5B-2406-44C7-A55A-A833462A8E71}" type="pres">
      <dgm:prSet presAssocID="{EE7E6351-E9C5-4933-BFD2-82099F367778}" presName="Name5" presStyleLbl="vennNode1" presStyleIdx="1" presStyleCnt="4" custLinFactNeighborX="-31031" custLinFactNeighborY="143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8AD3D4B-AD22-486F-AB96-7C5A82DFD534}" type="pres">
      <dgm:prSet presAssocID="{D3F54713-1A20-4A34-8F53-A9DB6CC1B3F0}" presName="space" presStyleCnt="0"/>
      <dgm:spPr/>
      <dgm:t>
        <a:bodyPr/>
        <a:lstStyle/>
        <a:p>
          <a:endParaRPr lang="pt-BR"/>
        </a:p>
      </dgm:t>
    </dgm:pt>
    <dgm:pt modelId="{B96DF832-8C0A-411C-A437-6A30C4EF7FEE}" type="pres">
      <dgm:prSet presAssocID="{3F254C5A-0F4E-40D7-BFA8-BDC0D8D62F7A}" presName="Name5" presStyleLbl="vennNode1" presStyleIdx="2" presStyleCnt="4" custLinFactX="53496" custLinFactNeighborX="100000" custLinFactNeighborY="620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E19B2AB-8737-4D89-81FC-212531AF25E8}" type="pres">
      <dgm:prSet presAssocID="{342FF771-0C9E-475C-B62F-0DBB02B95931}" presName="space" presStyleCnt="0"/>
      <dgm:spPr/>
      <dgm:t>
        <a:bodyPr/>
        <a:lstStyle/>
        <a:p>
          <a:endParaRPr lang="pt-BR"/>
        </a:p>
      </dgm:t>
    </dgm:pt>
    <dgm:pt modelId="{EC7CD1C9-E294-4F98-896C-D94217F0DA4E}" type="pres">
      <dgm:prSet presAssocID="{B5A5B637-DD7F-4EA0-8ED5-2671DDB01C3D}" presName="Name5" presStyleLbl="vennNode1" presStyleIdx="3" presStyleCnt="4" custLinFactX="-66410" custLinFactNeighborX="-100000" custLinFactNeighborY="429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72555C9-B4BF-4AE3-BF1F-AFBFCE5FDB42}" type="presOf" srcId="{3F254C5A-0F4E-40D7-BFA8-BDC0D8D62F7A}" destId="{B96DF832-8C0A-411C-A437-6A30C4EF7FEE}" srcOrd="0" destOrd="0" presId="urn:microsoft.com/office/officeart/2005/8/layout/venn3"/>
    <dgm:cxn modelId="{9B52D12D-FF9C-4EAF-A5E5-610A61D5ED7C}" srcId="{B7F418EF-A094-4A5D-BEE3-AFF8CE09F818}" destId="{B5A5B637-DD7F-4EA0-8ED5-2671DDB01C3D}" srcOrd="3" destOrd="0" parTransId="{B201A64C-B0EF-42BD-913C-4435428F5327}" sibTransId="{62AAAED1-9C28-4A56-A0D1-3CAC16E3B9CA}"/>
    <dgm:cxn modelId="{63AEC73E-33EA-4A1B-83B4-D8F22D94E2CD}" type="presOf" srcId="{B7F418EF-A094-4A5D-BEE3-AFF8CE09F818}" destId="{7ECAA4A8-C904-455B-A9FD-ACCDA3B8216E}" srcOrd="0" destOrd="0" presId="urn:microsoft.com/office/officeart/2005/8/layout/venn3"/>
    <dgm:cxn modelId="{07442D47-1925-48DE-B539-71C80B8C77E9}" type="presOf" srcId="{B5A5B637-DD7F-4EA0-8ED5-2671DDB01C3D}" destId="{EC7CD1C9-E294-4F98-896C-D94217F0DA4E}" srcOrd="0" destOrd="0" presId="urn:microsoft.com/office/officeart/2005/8/layout/venn3"/>
    <dgm:cxn modelId="{8ECDAF4E-90B5-4450-BD2A-277483D68302}" type="presOf" srcId="{EE7E6351-E9C5-4933-BFD2-82099F367778}" destId="{151A7D5B-2406-44C7-A55A-A833462A8E71}" srcOrd="0" destOrd="0" presId="urn:microsoft.com/office/officeart/2005/8/layout/venn3"/>
    <dgm:cxn modelId="{8382C58B-6B73-4FAB-8278-AAB515154BCD}" srcId="{B7F418EF-A094-4A5D-BEE3-AFF8CE09F818}" destId="{EE7E6351-E9C5-4933-BFD2-82099F367778}" srcOrd="1" destOrd="0" parTransId="{AD8A3333-4BC6-4DE1-BBD9-41199A6F10A2}" sibTransId="{D3F54713-1A20-4A34-8F53-A9DB6CC1B3F0}"/>
    <dgm:cxn modelId="{CBA87298-76ED-44C2-9BF9-36C80FF2E58E}" srcId="{B7F418EF-A094-4A5D-BEE3-AFF8CE09F818}" destId="{3F254C5A-0F4E-40D7-BFA8-BDC0D8D62F7A}" srcOrd="2" destOrd="0" parTransId="{DE0BF70F-29C3-45FD-9626-4CC1B7F5BEED}" sibTransId="{342FF771-0C9E-475C-B62F-0DBB02B95931}"/>
    <dgm:cxn modelId="{BE8F76BE-F6F8-41D6-BCC5-2A758FC88EA8}" type="presOf" srcId="{65B4F374-B9E3-47B8-89AE-C2DC35EA85A0}" destId="{35433C54-B0CF-4621-8B27-CF4508B74AB8}" srcOrd="0" destOrd="0" presId="urn:microsoft.com/office/officeart/2005/8/layout/venn3"/>
    <dgm:cxn modelId="{C67044BD-0EED-47E3-846F-5DC2F914CD2A}" srcId="{B7F418EF-A094-4A5D-BEE3-AFF8CE09F818}" destId="{65B4F374-B9E3-47B8-89AE-C2DC35EA85A0}" srcOrd="0" destOrd="0" parTransId="{0E967B12-8776-4448-86B8-FFF1A91139F8}" sibTransId="{4F77A203-C34C-4A09-AF59-8AEB3822AA83}"/>
    <dgm:cxn modelId="{3449D126-717D-46C5-8311-D1202B595ADE}" type="presParOf" srcId="{7ECAA4A8-C904-455B-A9FD-ACCDA3B8216E}" destId="{35433C54-B0CF-4621-8B27-CF4508B74AB8}" srcOrd="0" destOrd="0" presId="urn:microsoft.com/office/officeart/2005/8/layout/venn3"/>
    <dgm:cxn modelId="{9B99C2DD-4297-49D3-88F7-9849828B3B43}" type="presParOf" srcId="{7ECAA4A8-C904-455B-A9FD-ACCDA3B8216E}" destId="{D882A269-5DA9-4B74-BAF3-134DB304E7C8}" srcOrd="1" destOrd="0" presId="urn:microsoft.com/office/officeart/2005/8/layout/venn3"/>
    <dgm:cxn modelId="{1C5CE1CA-B317-494A-8324-39CBAC2452FE}" type="presParOf" srcId="{7ECAA4A8-C904-455B-A9FD-ACCDA3B8216E}" destId="{151A7D5B-2406-44C7-A55A-A833462A8E71}" srcOrd="2" destOrd="0" presId="urn:microsoft.com/office/officeart/2005/8/layout/venn3"/>
    <dgm:cxn modelId="{7F3EE9BA-CBD1-4C0E-A703-46FD4B5FD232}" type="presParOf" srcId="{7ECAA4A8-C904-455B-A9FD-ACCDA3B8216E}" destId="{F8AD3D4B-AD22-486F-AB96-7C5A82DFD534}" srcOrd="3" destOrd="0" presId="urn:microsoft.com/office/officeart/2005/8/layout/venn3"/>
    <dgm:cxn modelId="{73FF6875-C30B-4F0A-8F1E-5335DAE32050}" type="presParOf" srcId="{7ECAA4A8-C904-455B-A9FD-ACCDA3B8216E}" destId="{B96DF832-8C0A-411C-A437-6A30C4EF7FEE}" srcOrd="4" destOrd="0" presId="urn:microsoft.com/office/officeart/2005/8/layout/venn3"/>
    <dgm:cxn modelId="{9DB04572-2AD2-4F45-8DF7-0AC2AD55DC63}" type="presParOf" srcId="{7ECAA4A8-C904-455B-A9FD-ACCDA3B8216E}" destId="{4E19B2AB-8737-4D89-81FC-212531AF25E8}" srcOrd="5" destOrd="0" presId="urn:microsoft.com/office/officeart/2005/8/layout/venn3"/>
    <dgm:cxn modelId="{3520846E-8CE4-4E00-9479-CB0E9026DF75}" type="presParOf" srcId="{7ECAA4A8-C904-455B-A9FD-ACCDA3B8216E}" destId="{EC7CD1C9-E294-4F98-896C-D94217F0DA4E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7F418EF-A094-4A5D-BEE3-AFF8CE09F818}" type="doc">
      <dgm:prSet loTypeId="urn:microsoft.com/office/officeart/2005/8/layout/venn3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65B4F374-B9E3-47B8-89AE-C2DC35EA85A0}">
      <dgm:prSet custT="1"/>
      <dgm:spPr/>
      <dgm:t>
        <a:bodyPr/>
        <a:lstStyle/>
        <a:p>
          <a:pPr rtl="0"/>
          <a:r>
            <a:rPr lang="pt-BR" sz="900" b="0" dirty="0" smtClean="0"/>
            <a:t>BENEFÍCIOS EVENTUAIS</a:t>
          </a:r>
        </a:p>
        <a:p>
          <a:pPr rtl="0"/>
          <a:r>
            <a:rPr lang="pt-BR" sz="900" b="0" dirty="0" smtClean="0"/>
            <a:t>(até 30%)</a:t>
          </a:r>
          <a:endParaRPr lang="pt-BR" sz="900" b="0" dirty="0"/>
        </a:p>
      </dgm:t>
    </dgm:pt>
    <dgm:pt modelId="{0E967B12-8776-4448-86B8-FFF1A91139F8}" type="parTrans" cxnId="{C67044BD-0EED-47E3-846F-5DC2F914CD2A}">
      <dgm:prSet/>
      <dgm:spPr/>
      <dgm:t>
        <a:bodyPr/>
        <a:lstStyle/>
        <a:p>
          <a:endParaRPr lang="pt-BR" sz="2800"/>
        </a:p>
      </dgm:t>
    </dgm:pt>
    <dgm:pt modelId="{4F77A203-C34C-4A09-AF59-8AEB3822AA83}" type="sibTrans" cxnId="{C67044BD-0EED-47E3-846F-5DC2F914CD2A}">
      <dgm:prSet/>
      <dgm:spPr/>
      <dgm:t>
        <a:bodyPr/>
        <a:lstStyle/>
        <a:p>
          <a:endParaRPr lang="pt-BR" sz="2800"/>
        </a:p>
      </dgm:t>
    </dgm:pt>
    <dgm:pt modelId="{EE7E6351-E9C5-4933-BFD2-82099F367778}">
      <dgm:prSet custT="1"/>
      <dgm:spPr/>
      <dgm:t>
        <a:bodyPr/>
        <a:lstStyle/>
        <a:p>
          <a:r>
            <a:rPr lang="pt-BR" sz="900" dirty="0" smtClean="0"/>
            <a:t>SERVIÇOS </a:t>
          </a:r>
          <a:r>
            <a:rPr lang="pt-BR" sz="900" dirty="0" smtClean="0"/>
            <a:t>SOCIOASSIS TENCIAIS</a:t>
          </a:r>
          <a:endParaRPr lang="pt-BR" sz="900" dirty="0"/>
        </a:p>
      </dgm:t>
    </dgm:pt>
    <dgm:pt modelId="{AD8A3333-4BC6-4DE1-BBD9-41199A6F10A2}" type="parTrans" cxnId="{8382C58B-6B73-4FAB-8278-AAB515154BCD}">
      <dgm:prSet/>
      <dgm:spPr/>
      <dgm:t>
        <a:bodyPr/>
        <a:lstStyle/>
        <a:p>
          <a:endParaRPr lang="pt-BR" sz="2800"/>
        </a:p>
      </dgm:t>
    </dgm:pt>
    <dgm:pt modelId="{D3F54713-1A20-4A34-8F53-A9DB6CC1B3F0}" type="sibTrans" cxnId="{8382C58B-6B73-4FAB-8278-AAB515154BCD}">
      <dgm:prSet/>
      <dgm:spPr/>
      <dgm:t>
        <a:bodyPr/>
        <a:lstStyle/>
        <a:p>
          <a:endParaRPr lang="pt-BR" sz="2800"/>
        </a:p>
      </dgm:t>
    </dgm:pt>
    <dgm:pt modelId="{7ECAA4A8-C904-455B-A9FD-ACCDA3B8216E}" type="pres">
      <dgm:prSet presAssocID="{B7F418EF-A094-4A5D-BEE3-AFF8CE09F81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5433C54-B0CF-4621-8B27-CF4508B74AB8}" type="pres">
      <dgm:prSet presAssocID="{65B4F374-B9E3-47B8-89AE-C2DC35EA85A0}" presName="Name5" presStyleLbl="venn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882A269-5DA9-4B74-BAF3-134DB304E7C8}" type="pres">
      <dgm:prSet presAssocID="{4F77A203-C34C-4A09-AF59-8AEB3822AA83}" presName="space" presStyleCnt="0"/>
      <dgm:spPr/>
      <dgm:t>
        <a:bodyPr/>
        <a:lstStyle/>
        <a:p>
          <a:endParaRPr lang="pt-BR"/>
        </a:p>
      </dgm:t>
    </dgm:pt>
    <dgm:pt modelId="{151A7D5B-2406-44C7-A55A-A833462A8E71}" type="pres">
      <dgm:prSet presAssocID="{EE7E6351-E9C5-4933-BFD2-82099F367778}" presName="Name5" presStyleLbl="vennNode1" presStyleIdx="1" presStyleCnt="2" custLinFactNeighborX="-31031" custLinFactNeighborY="143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9301E7C-118F-4D0C-9A43-3D8EE1A97E2E}" type="presOf" srcId="{EE7E6351-E9C5-4933-BFD2-82099F367778}" destId="{151A7D5B-2406-44C7-A55A-A833462A8E71}" srcOrd="0" destOrd="0" presId="urn:microsoft.com/office/officeart/2005/8/layout/venn3"/>
    <dgm:cxn modelId="{C67044BD-0EED-47E3-846F-5DC2F914CD2A}" srcId="{B7F418EF-A094-4A5D-BEE3-AFF8CE09F818}" destId="{65B4F374-B9E3-47B8-89AE-C2DC35EA85A0}" srcOrd="0" destOrd="0" parTransId="{0E967B12-8776-4448-86B8-FFF1A91139F8}" sibTransId="{4F77A203-C34C-4A09-AF59-8AEB3822AA83}"/>
    <dgm:cxn modelId="{C71D3B29-9E9A-4968-9C51-10353D340F92}" type="presOf" srcId="{65B4F374-B9E3-47B8-89AE-C2DC35EA85A0}" destId="{35433C54-B0CF-4621-8B27-CF4508B74AB8}" srcOrd="0" destOrd="0" presId="urn:microsoft.com/office/officeart/2005/8/layout/venn3"/>
    <dgm:cxn modelId="{8382C58B-6B73-4FAB-8278-AAB515154BCD}" srcId="{B7F418EF-A094-4A5D-BEE3-AFF8CE09F818}" destId="{EE7E6351-E9C5-4933-BFD2-82099F367778}" srcOrd="1" destOrd="0" parTransId="{AD8A3333-4BC6-4DE1-BBD9-41199A6F10A2}" sibTransId="{D3F54713-1A20-4A34-8F53-A9DB6CC1B3F0}"/>
    <dgm:cxn modelId="{523C14D5-6F3A-4864-85C4-2E4320A365CC}" type="presOf" srcId="{B7F418EF-A094-4A5D-BEE3-AFF8CE09F818}" destId="{7ECAA4A8-C904-455B-A9FD-ACCDA3B8216E}" srcOrd="0" destOrd="0" presId="urn:microsoft.com/office/officeart/2005/8/layout/venn3"/>
    <dgm:cxn modelId="{927E5AF2-6C1B-4B41-A74C-92F2E8919910}" type="presParOf" srcId="{7ECAA4A8-C904-455B-A9FD-ACCDA3B8216E}" destId="{35433C54-B0CF-4621-8B27-CF4508B74AB8}" srcOrd="0" destOrd="0" presId="urn:microsoft.com/office/officeart/2005/8/layout/venn3"/>
    <dgm:cxn modelId="{3B03B0FD-3C69-4486-B2B1-6E327BC14B81}" type="presParOf" srcId="{7ECAA4A8-C904-455B-A9FD-ACCDA3B8216E}" destId="{D882A269-5DA9-4B74-BAF3-134DB304E7C8}" srcOrd="1" destOrd="0" presId="urn:microsoft.com/office/officeart/2005/8/layout/venn3"/>
    <dgm:cxn modelId="{572C6E5B-0509-4336-B8CC-023857B8F69B}" type="presParOf" srcId="{7ECAA4A8-C904-455B-A9FD-ACCDA3B8216E}" destId="{151A7D5B-2406-44C7-A55A-A833462A8E71}" srcOrd="2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EE24AC-C970-4C1D-A415-560AE79F628F}">
      <dsp:nvSpPr>
        <dsp:cNvPr id="0" name=""/>
        <dsp:cNvSpPr/>
      </dsp:nvSpPr>
      <dsp:spPr>
        <a:xfrm>
          <a:off x="2768520" y="0"/>
          <a:ext cx="2132171" cy="11845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/>
            <a:t>Termo de Aceite</a:t>
          </a:r>
          <a:endParaRPr lang="pt-BR" sz="2300" kern="1200" dirty="0"/>
        </a:p>
      </dsp:txBody>
      <dsp:txXfrm>
        <a:off x="2803214" y="34694"/>
        <a:ext cx="2062783" cy="1115151"/>
      </dsp:txXfrm>
    </dsp:sp>
    <dsp:sp modelId="{3020D973-530F-4FB0-8A58-826409E6C78A}">
      <dsp:nvSpPr>
        <dsp:cNvPr id="0" name=""/>
        <dsp:cNvSpPr/>
      </dsp:nvSpPr>
      <dsp:spPr>
        <a:xfrm rot="5400000">
          <a:off x="3612505" y="1214152"/>
          <a:ext cx="444202" cy="5330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900" kern="1200"/>
        </a:p>
      </dsp:txBody>
      <dsp:txXfrm rot="-5400000">
        <a:off x="3674694" y="1258572"/>
        <a:ext cx="319826" cy="310941"/>
      </dsp:txXfrm>
    </dsp:sp>
    <dsp:sp modelId="{954430C3-8B32-40A3-AF69-EA486A4C620D}">
      <dsp:nvSpPr>
        <dsp:cNvPr id="0" name=""/>
        <dsp:cNvSpPr/>
      </dsp:nvSpPr>
      <dsp:spPr>
        <a:xfrm>
          <a:off x="2768520" y="1776809"/>
          <a:ext cx="2132171" cy="11845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/>
            <a:t>Plano de Ação</a:t>
          </a:r>
          <a:endParaRPr lang="pt-BR" sz="2300" kern="1200" dirty="0"/>
        </a:p>
      </dsp:txBody>
      <dsp:txXfrm>
        <a:off x="2803214" y="1811503"/>
        <a:ext cx="2062783" cy="1115151"/>
      </dsp:txXfrm>
    </dsp:sp>
    <dsp:sp modelId="{0847DFCD-57AE-45E8-A92D-7EF43A212A31}">
      <dsp:nvSpPr>
        <dsp:cNvPr id="0" name=""/>
        <dsp:cNvSpPr/>
      </dsp:nvSpPr>
      <dsp:spPr>
        <a:xfrm rot="5400000">
          <a:off x="3612505" y="2990962"/>
          <a:ext cx="444202" cy="5330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900" kern="1200"/>
        </a:p>
      </dsp:txBody>
      <dsp:txXfrm rot="-5400000">
        <a:off x="3674694" y="3035382"/>
        <a:ext cx="319826" cy="310941"/>
      </dsp:txXfrm>
    </dsp:sp>
    <dsp:sp modelId="{C6EF8762-11A4-4B37-8BD3-5A1A70E19049}">
      <dsp:nvSpPr>
        <dsp:cNvPr id="0" name=""/>
        <dsp:cNvSpPr/>
      </dsp:nvSpPr>
      <dsp:spPr>
        <a:xfrm>
          <a:off x="2768520" y="3553618"/>
          <a:ext cx="2132171" cy="11845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/>
            <a:t>Demonstrativo Físico Financeiro</a:t>
          </a:r>
          <a:endParaRPr lang="pt-BR" sz="2300" kern="1200" dirty="0"/>
        </a:p>
      </dsp:txBody>
      <dsp:txXfrm>
        <a:off x="2803214" y="3588312"/>
        <a:ext cx="2062783" cy="11151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433C54-B0CF-4621-8B27-CF4508B74AB8}">
      <dsp:nvSpPr>
        <dsp:cNvPr id="0" name=""/>
        <dsp:cNvSpPr/>
      </dsp:nvSpPr>
      <dsp:spPr>
        <a:xfrm>
          <a:off x="1576" y="268549"/>
          <a:ext cx="1581514" cy="1581514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87036" tIns="12700" rIns="87036" bIns="127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0" kern="1200" dirty="0" smtClean="0"/>
            <a:t>CREAS</a:t>
          </a:r>
          <a:endParaRPr lang="pt-BR" sz="1000" b="0" kern="1200" dirty="0"/>
        </a:p>
      </dsp:txBody>
      <dsp:txXfrm>
        <a:off x="233183" y="500156"/>
        <a:ext cx="1118300" cy="1118300"/>
      </dsp:txXfrm>
    </dsp:sp>
    <dsp:sp modelId="{151A7D5B-2406-44C7-A55A-A833462A8E71}">
      <dsp:nvSpPr>
        <dsp:cNvPr id="0" name=""/>
        <dsp:cNvSpPr/>
      </dsp:nvSpPr>
      <dsp:spPr>
        <a:xfrm>
          <a:off x="1168635" y="291197"/>
          <a:ext cx="1581514" cy="1581514"/>
        </a:xfrm>
        <a:prstGeom prst="ellipse">
          <a:avLst/>
        </a:prstGeom>
        <a:solidFill>
          <a:schemeClr val="accent5">
            <a:alpha val="50000"/>
            <a:hueOff val="-2252848"/>
            <a:satOff val="-5806"/>
            <a:lumOff val="-3922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87036" tIns="12700" rIns="87036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err="1" smtClean="0"/>
            <a:t>Conurbação</a:t>
          </a:r>
          <a:r>
            <a:rPr lang="pt-BR" sz="1000" kern="1200" dirty="0" smtClean="0"/>
            <a:t> Internacional</a:t>
          </a:r>
          <a:endParaRPr lang="pt-BR" sz="1000" kern="1200" dirty="0"/>
        </a:p>
      </dsp:txBody>
      <dsp:txXfrm>
        <a:off x="1400242" y="522804"/>
        <a:ext cx="1118300" cy="1118300"/>
      </dsp:txXfrm>
    </dsp:sp>
    <dsp:sp modelId="{B96DF832-8C0A-411C-A437-6A30C4EF7FEE}">
      <dsp:nvSpPr>
        <dsp:cNvPr id="0" name=""/>
        <dsp:cNvSpPr/>
      </dsp:nvSpPr>
      <dsp:spPr>
        <a:xfrm>
          <a:off x="3694348" y="366698"/>
          <a:ext cx="1581514" cy="1581514"/>
        </a:xfrm>
        <a:prstGeom prst="ellipse">
          <a:avLst/>
        </a:prstGeom>
        <a:solidFill>
          <a:schemeClr val="accent5">
            <a:alpha val="50000"/>
            <a:hueOff val="-4505695"/>
            <a:satOff val="-11613"/>
            <a:lumOff val="-784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87036" tIns="12700" rIns="87036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REGIONALIZAÇÃO Acolhimento de Crianças Adolescentes, PCD e Idosos</a:t>
          </a:r>
          <a:endParaRPr lang="pt-BR" sz="1000" kern="1200" dirty="0"/>
        </a:p>
      </dsp:txBody>
      <dsp:txXfrm>
        <a:off x="3925955" y="598305"/>
        <a:ext cx="1118300" cy="1118300"/>
      </dsp:txXfrm>
    </dsp:sp>
    <dsp:sp modelId="{EC7CD1C9-E294-4F98-896C-D94217F0DA4E}">
      <dsp:nvSpPr>
        <dsp:cNvPr id="0" name=""/>
        <dsp:cNvSpPr/>
      </dsp:nvSpPr>
      <dsp:spPr>
        <a:xfrm>
          <a:off x="2430624" y="336507"/>
          <a:ext cx="1581514" cy="1581514"/>
        </a:xfrm>
        <a:prstGeom prst="ellipse">
          <a:avLst/>
        </a:prstGeom>
        <a:solidFill>
          <a:schemeClr val="accent5">
            <a:alpha val="50000"/>
            <a:hueOff val="-6758543"/>
            <a:satOff val="-17419"/>
            <a:lumOff val="-11765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87036" tIns="12700" rIns="87036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Contrapartida 50% Expansões FNAS</a:t>
          </a:r>
          <a:endParaRPr lang="pt-BR" sz="1000" kern="1200" dirty="0"/>
        </a:p>
      </dsp:txBody>
      <dsp:txXfrm>
        <a:off x="2662231" y="568114"/>
        <a:ext cx="1118300" cy="11183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433C54-B0CF-4621-8B27-CF4508B74AB8}">
      <dsp:nvSpPr>
        <dsp:cNvPr id="0" name=""/>
        <dsp:cNvSpPr/>
      </dsp:nvSpPr>
      <dsp:spPr>
        <a:xfrm>
          <a:off x="877885" y="405"/>
          <a:ext cx="1407297" cy="1407297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7448" tIns="11430" rIns="77448" bIns="1143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b="0" kern="1200" dirty="0" smtClean="0"/>
            <a:t>BENEFÍCIOS EVENTUAIS</a:t>
          </a:r>
        </a:p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b="0" kern="1200" dirty="0" smtClean="0"/>
            <a:t>(até 30%)</a:t>
          </a:r>
          <a:endParaRPr lang="pt-BR" sz="900" b="0" kern="1200" dirty="0"/>
        </a:p>
      </dsp:txBody>
      <dsp:txXfrm>
        <a:off x="1083979" y="206499"/>
        <a:ext cx="995109" cy="995109"/>
      </dsp:txXfrm>
    </dsp:sp>
    <dsp:sp modelId="{151A7D5B-2406-44C7-A55A-A833462A8E71}">
      <dsp:nvSpPr>
        <dsp:cNvPr id="0" name=""/>
        <dsp:cNvSpPr/>
      </dsp:nvSpPr>
      <dsp:spPr>
        <a:xfrm>
          <a:off x="1916383" y="811"/>
          <a:ext cx="1407297" cy="1407297"/>
        </a:xfrm>
        <a:prstGeom prst="ellipse">
          <a:avLst/>
        </a:prstGeom>
        <a:solidFill>
          <a:schemeClr val="accent5">
            <a:alpha val="50000"/>
            <a:hueOff val="-6758543"/>
            <a:satOff val="-17419"/>
            <a:lumOff val="-11765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7448" tIns="11430" rIns="77448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SERVIÇOS </a:t>
          </a:r>
          <a:r>
            <a:rPr lang="pt-BR" sz="900" kern="1200" dirty="0" smtClean="0"/>
            <a:t>SOCIOASSIS TENCIAIS</a:t>
          </a:r>
          <a:endParaRPr lang="pt-BR" sz="900" kern="1200" dirty="0"/>
        </a:p>
      </dsp:txBody>
      <dsp:txXfrm>
        <a:off x="2122477" y="206905"/>
        <a:ext cx="995109" cy="9951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2968825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30003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12653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88560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e4e2d5238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93" name="Google Shape;93;g1e4e2d5238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35540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e4e2d5238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3" name="Google Shape;93;g1e4e2d5238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64990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e4e2d5238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3" name="Google Shape;93;g1e4e2d5238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623975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e4e2d5238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3" name="Google Shape;93;g1e4e2d5238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930941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e4e2d5238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3" name="Google Shape;93;g1e4e2d5238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50063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11" Type="http://schemas.openxmlformats.org/officeDocument/2006/relationships/image" Target="../media/image5.png"/><Relationship Id="rId5" Type="http://schemas.openxmlformats.org/officeDocument/2006/relationships/image" Target="../media/image3.png"/><Relationship Id="rId10" Type="http://schemas.microsoft.com/office/2007/relationships/diagramDrawing" Target="../diagrams/drawing1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image" Target="../media/image1.png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notesSlide" Target="../notesSlides/notesSlide4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microsoft.com/office/2007/relationships/diagramDrawing" Target="../diagrams/drawing2.xml"/><Relationship Id="rId5" Type="http://schemas.openxmlformats.org/officeDocument/2006/relationships/image" Target="../media/image3.png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image" Target="../media/image2.png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9" name="Rectangle 88">
            <a:extLst>
              <a:ext uri="{FF2B5EF4-FFF2-40B4-BE49-F238E27FC236}">
                <a16:creationId xmlns:a16="http://schemas.microsoft.com/office/drawing/2014/main" id="{5A292AEA-2528-46C0-B426-95822B6141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D8B7B198-E4DF-43CD-AD8C-1998843237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2BE67753-EA0E-4819-8D22-0B6600CF72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96934" y="3984"/>
            <a:ext cx="9376632" cy="6858000"/>
          </a:xfrm>
          <a:custGeom>
            <a:avLst/>
            <a:gdLst>
              <a:gd name="connsiteX0" fmla="*/ 1691615 w 9376632"/>
              <a:gd name="connsiteY0" fmla="*/ 0 h 6858000"/>
              <a:gd name="connsiteX1" fmla="*/ 7685017 w 9376632"/>
              <a:gd name="connsiteY1" fmla="*/ 0 h 6858000"/>
              <a:gd name="connsiteX2" fmla="*/ 7840634 w 9376632"/>
              <a:gd name="connsiteY2" fmla="*/ 134799 h 6858000"/>
              <a:gd name="connsiteX3" fmla="*/ 9376632 w 9376632"/>
              <a:gd name="connsiteY3" fmla="*/ 3605175 h 6858000"/>
              <a:gd name="connsiteX4" fmla="*/ 8158692 w 9376632"/>
              <a:gd name="connsiteY4" fmla="*/ 6757493 h 6858000"/>
              <a:gd name="connsiteX5" fmla="*/ 8062868 w 9376632"/>
              <a:gd name="connsiteY5" fmla="*/ 6858000 h 6858000"/>
              <a:gd name="connsiteX6" fmla="*/ 1313765 w 9376632"/>
              <a:gd name="connsiteY6" fmla="*/ 6858000 h 6858000"/>
              <a:gd name="connsiteX7" fmla="*/ 1217940 w 9376632"/>
              <a:gd name="connsiteY7" fmla="*/ 6757493 h 6858000"/>
              <a:gd name="connsiteX8" fmla="*/ 0 w 9376632"/>
              <a:gd name="connsiteY8" fmla="*/ 3605175 h 6858000"/>
              <a:gd name="connsiteX9" fmla="*/ 1535999 w 9376632"/>
              <a:gd name="connsiteY9" fmla="*/ 1347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76632" h="6858000">
                <a:moveTo>
                  <a:pt x="1691615" y="0"/>
                </a:moveTo>
                <a:lnTo>
                  <a:pt x="7685017" y="0"/>
                </a:lnTo>
                <a:lnTo>
                  <a:pt x="7840634" y="134799"/>
                </a:lnTo>
                <a:cubicBezTo>
                  <a:pt x="8784230" y="992423"/>
                  <a:pt x="9376632" y="2229618"/>
                  <a:pt x="9376632" y="3605175"/>
                </a:cubicBezTo>
                <a:cubicBezTo>
                  <a:pt x="9376632" y="4818903"/>
                  <a:pt x="8915419" y="5924908"/>
                  <a:pt x="8158692" y="6757493"/>
                </a:cubicBezTo>
                <a:lnTo>
                  <a:pt x="8062868" y="6858000"/>
                </a:lnTo>
                <a:lnTo>
                  <a:pt x="1313765" y="6858000"/>
                </a:lnTo>
                <a:lnTo>
                  <a:pt x="1217940" y="6757493"/>
                </a:lnTo>
                <a:cubicBezTo>
                  <a:pt x="461213" y="5924908"/>
                  <a:pt x="0" y="4818903"/>
                  <a:pt x="0" y="3605175"/>
                </a:cubicBezTo>
                <a:cubicBezTo>
                  <a:pt x="0" y="2229618"/>
                  <a:pt x="592403" y="992423"/>
                  <a:pt x="1535999" y="134799"/>
                </a:cubicBezTo>
                <a:close/>
              </a:path>
            </a:pathLst>
          </a:cu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D76D63AC-0421-45EC-B383-E79A61A78C6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  <a:solidFill>
            <a:schemeClr val="bg1">
              <a:alpha val="30000"/>
            </a:schemeClr>
          </a:solidFill>
        </p:grpSpPr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B997A32E-7032-4107-9C8B-99DB59EDD52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943BB27F-1470-42CA-91FF-D94BC691C8F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E997B002-17FD-47B3-A06A-76802FE15CE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401EA35-9D2E-43B7-860F-EBB8A6C3E08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F8C44827-3D81-4FF9-B4A5-5650D1B20A2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F613D97F-F6DF-4D32-AD91-209A80E7A23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82B0ED5C-927D-4C5F-8F27-1B403820B97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4" name="Título 3">
            <a:extLst>
              <a:ext uri="{FF2B5EF4-FFF2-40B4-BE49-F238E27FC236}">
                <a16:creationId xmlns:a16="http://schemas.microsoft.com/office/drawing/2014/main" id="{EC5D5B1C-6E69-5BEA-81DC-224D77F4B5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8949" y="2507705"/>
            <a:ext cx="8269934" cy="1951653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3600"/>
            </a:pPr>
            <a:r>
              <a:rPr lang="en-US" sz="4000" b="0" i="0" u="none" strike="noStrike" kern="1200" cap="none" dirty="0" smtClean="0">
                <a:solidFill>
                  <a:schemeClr val="bg2"/>
                </a:solidFill>
                <a:latin typeface="+mj-lt"/>
                <a:ea typeface="+mj-ea"/>
                <a:cs typeface="+mj-cs"/>
                <a:sym typeface="Arial Black"/>
              </a:rPr>
              <a:t>COFINANCIAMENTO DO FUNDO ESTADUAL DE ASSISTÊNCIA SOCIAL  MATO GROSSO DO SUL</a:t>
            </a:r>
            <a:endParaRPr lang="en-US" sz="4000" b="0" i="0" u="none" strike="noStrike" kern="1200" cap="none" dirty="0">
              <a:solidFill>
                <a:schemeClr val="bg2"/>
              </a:solidFill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702DCF67-2B75-1E18-FDA2-44C906BD2F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30250" y="4974558"/>
            <a:ext cx="5188034" cy="68207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/>
            <a:r>
              <a:rPr lang="en-US" sz="2400" b="0" i="0" u="none" strike="noStrike" kern="1200" cap="none" dirty="0" smtClean="0">
                <a:solidFill>
                  <a:schemeClr val="bg2"/>
                </a:solidFill>
                <a:latin typeface="+mj-lt"/>
                <a:ea typeface="+mj-ea"/>
                <a:cs typeface="+mj-cs"/>
                <a:sym typeface="Arial"/>
              </a:rPr>
              <a:t>TACIANA SILVESTRINI</a:t>
            </a:r>
            <a:endParaRPr lang="en-US" sz="2400" kern="1200" dirty="0">
              <a:solidFill>
                <a:schemeClr val="bg2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87F87F1B-42BA-4AC7-A4E2-41544DDB2CE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-4155"/>
            <a:ext cx="2514948" cy="2174333"/>
            <a:chOff x="-305" y="-4155"/>
            <a:chExt cx="2514948" cy="2174333"/>
          </a:xfrm>
        </p:grpSpPr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68B53067-4E48-4E71-A6A9-A8CAABAFBF6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06D1A0D3-4BB8-41D9-9CE7-2884C83F448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81E20F06-3B09-4B89-A36B-AB8BFBCCA5D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DAE6C3D7-7D5B-4926-877D-45F117BB6BF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967346A5-7569-4F15-AB5D-BE3DADF192C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685727" y="4683666"/>
            <a:ext cx="2514948" cy="2174333"/>
            <a:chOff x="-305" y="-4155"/>
            <a:chExt cx="2514948" cy="2174333"/>
          </a:xfrm>
        </p:grpSpPr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E1951533-A568-4765-AB1F-F71D9AFDEA9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A7214F52-4F3F-4C96-A62E-F1401D6C04F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023146A1-291C-4FA0-AB5B-EB04D423981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62977932-2B03-4899-8306-5002CEE68E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" name="Imagem 2" descr="Logotipo&#10;&#10;Descrição gerada automaticamente com confiança média">
            <a:extLst>
              <a:ext uri="{FF2B5EF4-FFF2-40B4-BE49-F238E27FC236}">
                <a16:creationId xmlns:a16="http://schemas.microsoft.com/office/drawing/2014/main" id="{7CF22A4F-70F0-11E7-C297-CEFAE4FB3C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7909480" y="2572680"/>
            <a:ext cx="6849861" cy="1712466"/>
          </a:xfrm>
          <a:prstGeom prst="rect">
            <a:avLst/>
          </a:prstGeom>
        </p:spPr>
      </p:pic>
      <p:pic>
        <p:nvPicPr>
          <p:cNvPr id="11" name="Imagem 10" descr="Tela de computador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C793918D-08F4-C2DA-AE9F-D47E837C34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590" t="33100" b="31091"/>
          <a:stretch/>
        </p:blipFill>
        <p:spPr>
          <a:xfrm>
            <a:off x="6810435" y="6171765"/>
            <a:ext cx="4755026" cy="682079"/>
          </a:xfrm>
          <a:prstGeom prst="rect">
            <a:avLst/>
          </a:prstGeom>
        </p:spPr>
      </p:pic>
      <p:sp>
        <p:nvSpPr>
          <p:cNvPr id="12" name="AutoShape 4" descr="Sistema Único de Assistência Social – Wikipédia, a enciclopédia livre">
            <a:extLst>
              <a:ext uri="{FF2B5EF4-FFF2-40B4-BE49-F238E27FC236}">
                <a16:creationId xmlns:a16="http://schemas.microsoft.com/office/drawing/2014/main" id="{CD736321-C8F1-A982-201E-BCF2E6E279D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4" name="Título 3">
            <a:extLst>
              <a:ext uri="{FF2B5EF4-FFF2-40B4-BE49-F238E27FC236}">
                <a16:creationId xmlns:a16="http://schemas.microsoft.com/office/drawing/2014/main" id="{8E4611D0-C29C-4834-1056-4EDA021CAAB0}"/>
              </a:ext>
            </a:extLst>
          </p:cNvPr>
          <p:cNvSpPr txBox="1">
            <a:spLocks/>
          </p:cNvSpPr>
          <p:nvPr/>
        </p:nvSpPr>
        <p:spPr>
          <a:xfrm>
            <a:off x="1429392" y="-190908"/>
            <a:ext cx="9306876" cy="238791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SzPts val="3600"/>
            </a:pPr>
            <a:r>
              <a:rPr lang="pt-BR" sz="2000" b="1" kern="1200" dirty="0">
                <a:solidFill>
                  <a:schemeClr val="bg2"/>
                </a:solidFill>
                <a:latin typeface="+mj-lt"/>
                <a:ea typeface="+mj-ea"/>
                <a:cs typeface="+mj-cs"/>
                <a:sym typeface="Arial Black"/>
              </a:rPr>
              <a:t>ENCONTRO NACIONAL DE INTEGRAÇÃO </a:t>
            </a:r>
          </a:p>
          <a:p>
            <a:pPr>
              <a:spcBef>
                <a:spcPct val="0"/>
              </a:spcBef>
              <a:buClr>
                <a:srgbClr val="000000"/>
              </a:buClr>
              <a:buSzPts val="3600"/>
            </a:pPr>
            <a:r>
              <a:rPr lang="pt-BR" sz="2000" b="1" kern="1200" dirty="0">
                <a:solidFill>
                  <a:schemeClr val="bg2"/>
                </a:solidFill>
                <a:latin typeface="+mj-lt"/>
                <a:ea typeface="+mj-ea"/>
                <a:cs typeface="+mj-cs"/>
                <a:sym typeface="Arial Black"/>
              </a:rPr>
              <a:t>DO FUNDO NACIONAL DE ASSISTÊNCIA SOCIAL </a:t>
            </a:r>
          </a:p>
          <a:p>
            <a:pPr>
              <a:spcBef>
                <a:spcPct val="0"/>
              </a:spcBef>
              <a:buClr>
                <a:srgbClr val="000000"/>
              </a:buClr>
              <a:buSzPts val="3600"/>
            </a:pPr>
            <a:r>
              <a:rPr lang="pt-BR" sz="2000" b="1" kern="1200" dirty="0">
                <a:solidFill>
                  <a:schemeClr val="bg2"/>
                </a:solidFill>
                <a:latin typeface="+mj-lt"/>
                <a:ea typeface="+mj-ea"/>
                <a:cs typeface="+mj-cs"/>
                <a:sym typeface="Arial Black"/>
              </a:rPr>
              <a:t>E FUNDOS ESTADUAIS DE ASSISTÊNCIA SOCIAL</a:t>
            </a:r>
            <a:endParaRPr lang="en-US" sz="2000" b="1" kern="1200" dirty="0">
              <a:solidFill>
                <a:schemeClr val="bg2"/>
              </a:solidFill>
              <a:latin typeface="+mj-lt"/>
              <a:ea typeface="+mj-ea"/>
              <a:cs typeface="+mj-cs"/>
              <a:sym typeface="Arial"/>
            </a:endParaRPr>
          </a:p>
        </p:txBody>
      </p:sp>
      <p:pic>
        <p:nvPicPr>
          <p:cNvPr id="18" name="Imagem 17" descr="Forma&#10;&#10;Descrição gerada automaticamente com confiança média">
            <a:extLst>
              <a:ext uri="{FF2B5EF4-FFF2-40B4-BE49-F238E27FC236}">
                <a16:creationId xmlns:a16="http://schemas.microsoft.com/office/drawing/2014/main" id="{698DF55A-DBD1-8420-123E-ADDB793C622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317" t="6391" r="70121" b="6628"/>
          <a:stretch/>
        </p:blipFill>
        <p:spPr>
          <a:xfrm>
            <a:off x="5605276" y="48990"/>
            <a:ext cx="1196105" cy="126498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7" name="Rectangle 96">
            <a:extLst>
              <a:ext uri="{FF2B5EF4-FFF2-40B4-BE49-F238E27FC236}">
                <a16:creationId xmlns:a16="http://schemas.microsoft.com/office/drawing/2014/main" id="{245A9F99-D9B1-4094-A2E2-B90AC1DB7B9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B7FAF607-473A-4A43-A23D-BBFF5C4117B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Google Shape;89;p2"/>
          <p:cNvSpPr txBox="1"/>
          <p:nvPr/>
        </p:nvSpPr>
        <p:spPr>
          <a:xfrm>
            <a:off x="6094105" y="802955"/>
            <a:ext cx="4977976" cy="1454051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marR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ts val="3600"/>
            </a:pPr>
            <a:r>
              <a:rPr lang="en-US" sz="3600" b="0" i="0" u="none" strike="noStrike" kern="1200" cap="none" dirty="0" err="1">
                <a:solidFill>
                  <a:schemeClr val="bg2"/>
                </a:solidFill>
                <a:latin typeface="+mj-lt"/>
                <a:ea typeface="+mj-ea"/>
                <a:cs typeface="+mj-cs"/>
                <a:sym typeface="Arial Black"/>
              </a:rPr>
              <a:t>Introdução</a:t>
            </a:r>
            <a:endParaRPr lang="en-US" sz="3600" b="0" i="0" u="none" strike="noStrike" kern="1200" cap="none" dirty="0">
              <a:solidFill>
                <a:schemeClr val="bg2"/>
              </a:solidFill>
              <a:latin typeface="+mj-lt"/>
              <a:ea typeface="+mj-ea"/>
              <a:cs typeface="+mj-cs"/>
              <a:sym typeface="Arial"/>
            </a:endParaRPr>
          </a:p>
        </p:txBody>
      </p:sp>
      <p:pic>
        <p:nvPicPr>
          <p:cNvPr id="94" name="Graphic 93" descr="Documento">
            <a:extLst>
              <a:ext uri="{FF2B5EF4-FFF2-40B4-BE49-F238E27FC236}">
                <a16:creationId xmlns:a16="http://schemas.microsoft.com/office/drawing/2014/main" id="{792B3860-E9D2-6AC3-57A1-54081FB836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951" y="1793846"/>
            <a:ext cx="3620021" cy="3620021"/>
          </a:xfrm>
          <a:prstGeom prst="rect">
            <a:avLst/>
          </a:prstGeom>
        </p:spPr>
      </p:pic>
      <p:sp>
        <p:nvSpPr>
          <p:cNvPr id="90" name="Google Shape;90;p2"/>
          <p:cNvSpPr txBox="1"/>
          <p:nvPr/>
        </p:nvSpPr>
        <p:spPr>
          <a:xfrm>
            <a:off x="6092749" y="2081713"/>
            <a:ext cx="4977578" cy="3639289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Autofit/>
          </a:bodyPr>
          <a:lstStyle/>
          <a:p>
            <a:pPr marL="0" marR="0" lvl="0" indent="-228600"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pt-BR" sz="2000" kern="1200" dirty="0" smtClean="0">
                <a:solidFill>
                  <a:schemeClr val="bg2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O FEAS/MS </a:t>
            </a:r>
            <a:r>
              <a:rPr lang="pt-BR" sz="2000" kern="1200" dirty="0" err="1" smtClean="0">
                <a:solidFill>
                  <a:schemeClr val="bg2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cofinancia</a:t>
            </a:r>
            <a:r>
              <a:rPr lang="pt-BR" sz="2000" kern="1200" dirty="0" smtClean="0">
                <a:solidFill>
                  <a:schemeClr val="bg2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 as ações da Política de Assistência Social desde 2000, contemplando 100% dos municípios e respeitando a autonomia local.</a:t>
            </a:r>
            <a:endParaRPr lang="pt-BR" sz="2000" b="0" i="0" u="none" strike="noStrike" kern="1200" cap="none" dirty="0" smtClean="0">
              <a:solidFill>
                <a:schemeClr val="bg2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  <a:sym typeface="Arial"/>
            </a:endParaRPr>
          </a:p>
          <a:p>
            <a:pPr marL="0" marR="0" lvl="0" indent="-228600"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endParaRPr lang="pt-BR" sz="2000" b="0" i="0" u="none" strike="noStrike" kern="1200" cap="none" dirty="0" smtClean="0">
              <a:solidFill>
                <a:schemeClr val="bg2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  <a:sym typeface="Arial"/>
            </a:endParaRPr>
          </a:p>
          <a:p>
            <a:pPr marL="0" marR="0" lvl="0" indent="-228600"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pt-BR" sz="2000" b="0" i="0" u="none" strike="noStrike" kern="1200" cap="none" dirty="0" smtClean="0">
                <a:solidFill>
                  <a:schemeClr val="bg2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  <a:sym typeface="Arial"/>
              </a:rPr>
              <a:t>Lei </a:t>
            </a:r>
            <a:r>
              <a:rPr lang="pt-BR" sz="2000" b="0" i="0" u="none" strike="noStrike" kern="1200" cap="none" dirty="0" smtClean="0">
                <a:solidFill>
                  <a:schemeClr val="bg2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  <a:sym typeface="Arial"/>
              </a:rPr>
              <a:t>Estadual nº 4.902/2016 regulamenta o </a:t>
            </a:r>
            <a:r>
              <a:rPr lang="pt-BR" sz="2000" b="0" i="0" u="none" strike="noStrike" kern="1200" cap="none" dirty="0" smtClean="0">
                <a:solidFill>
                  <a:schemeClr val="bg2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  <a:sym typeface="Arial"/>
              </a:rPr>
              <a:t>SUAS em Mato Grosso do Sul.</a:t>
            </a:r>
          </a:p>
          <a:p>
            <a:pPr marL="0" marR="0" lvl="0" indent="-228600"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endParaRPr lang="pt-BR" sz="2000" b="0" i="0" u="none" strike="noStrike" kern="1200" cap="none" dirty="0" smtClean="0">
              <a:solidFill>
                <a:schemeClr val="bg2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  <a:sym typeface="Arial"/>
            </a:endParaRPr>
          </a:p>
          <a:p>
            <a:pPr marL="0" marR="0" lvl="0" indent="-228600"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pt-BR" sz="2000" kern="1200" dirty="0" smtClean="0">
                <a:solidFill>
                  <a:schemeClr val="bg2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Decreto Estadual nº 15.381/2020, regulamenta o FEAS e o </a:t>
            </a:r>
            <a:r>
              <a:rPr lang="pt-BR" sz="2000" kern="1200" dirty="0" err="1" smtClean="0">
                <a:solidFill>
                  <a:schemeClr val="bg2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cofinanciamento</a:t>
            </a:r>
            <a:r>
              <a:rPr lang="pt-BR" sz="2000" kern="1200" dirty="0" smtClean="0">
                <a:solidFill>
                  <a:schemeClr val="bg2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.</a:t>
            </a:r>
            <a:endParaRPr lang="pt-BR" sz="2000" b="0" i="0" u="none" strike="noStrike" kern="1200" cap="none" dirty="0">
              <a:solidFill>
                <a:schemeClr val="tx2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  <a:sym typeface="Arial"/>
            </a:endParaRPr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C5F6476F-D303-44D3-B30F-1BA348F0F64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635" y="52996"/>
            <a:ext cx="5928607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C972EB4B-0539-4430-9340-8117B9D7C32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ACA5348F-9FF6-485F-898D-1BED7EC727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33B89F41-1D91-447A-88C5-8A917809FEE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" name="Imagem 1" descr="Logotipo&#10;&#10;Descrição gerada automaticamente com confiança média">
            <a:extLst>
              <a:ext uri="{FF2B5EF4-FFF2-40B4-BE49-F238E27FC236}">
                <a16:creationId xmlns:a16="http://schemas.microsoft.com/office/drawing/2014/main" id="{F46931DA-5EE1-4BAA-F9EE-538BBCC256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7909480" y="2572680"/>
            <a:ext cx="6849861" cy="1712466"/>
          </a:xfrm>
          <a:prstGeom prst="rect">
            <a:avLst/>
          </a:prstGeom>
        </p:spPr>
      </p:pic>
      <p:pic>
        <p:nvPicPr>
          <p:cNvPr id="3" name="Imagem 2" descr="Tela de computador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597159EA-77D8-912D-9880-C27CC0D842D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7590" t="33100" b="31091"/>
          <a:stretch/>
        </p:blipFill>
        <p:spPr>
          <a:xfrm>
            <a:off x="6810435" y="6171765"/>
            <a:ext cx="4755026" cy="682079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59324BC9-1DB3-3AF3-5135-F8127B33E162}"/>
              </a:ext>
            </a:extLst>
          </p:cNvPr>
          <p:cNvSpPr txBox="1">
            <a:spLocks/>
          </p:cNvSpPr>
          <p:nvPr/>
        </p:nvSpPr>
        <p:spPr>
          <a:xfrm>
            <a:off x="7813804" y="-194286"/>
            <a:ext cx="3645003" cy="98793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SzPts val="3600"/>
            </a:pPr>
            <a:r>
              <a:rPr lang="pt-BR" sz="1100" b="1" kern="1200" dirty="0">
                <a:solidFill>
                  <a:schemeClr val="bg2"/>
                </a:solidFill>
                <a:latin typeface="+mj-lt"/>
                <a:ea typeface="+mj-ea"/>
                <a:cs typeface="+mj-cs"/>
                <a:sym typeface="Arial Black"/>
              </a:rPr>
              <a:t>ENCONTRO NACIONAL DE INTEGRAÇÃO </a:t>
            </a:r>
          </a:p>
          <a:p>
            <a:pPr>
              <a:spcBef>
                <a:spcPct val="0"/>
              </a:spcBef>
              <a:buClr>
                <a:srgbClr val="000000"/>
              </a:buClr>
              <a:buSzPts val="3600"/>
            </a:pPr>
            <a:r>
              <a:rPr lang="pt-BR" sz="1100" b="1" kern="1200" dirty="0">
                <a:solidFill>
                  <a:schemeClr val="bg2"/>
                </a:solidFill>
                <a:latin typeface="+mj-lt"/>
                <a:ea typeface="+mj-ea"/>
                <a:cs typeface="+mj-cs"/>
                <a:sym typeface="Arial Black"/>
              </a:rPr>
              <a:t>DO FUNDO NACIONAL DE ASSISTÊNCIA SOCIAL</a:t>
            </a:r>
          </a:p>
          <a:p>
            <a:pPr>
              <a:spcBef>
                <a:spcPct val="0"/>
              </a:spcBef>
              <a:buClr>
                <a:srgbClr val="000000"/>
              </a:buClr>
              <a:buSzPts val="3600"/>
            </a:pPr>
            <a:r>
              <a:rPr lang="pt-BR" sz="1100" b="1" kern="1200" dirty="0">
                <a:solidFill>
                  <a:schemeClr val="bg2"/>
                </a:solidFill>
                <a:latin typeface="+mj-lt"/>
                <a:ea typeface="+mj-ea"/>
                <a:cs typeface="+mj-cs"/>
                <a:sym typeface="Arial Black"/>
              </a:rPr>
              <a:t> E FUNDOS ESTADUAIS DE ASSISTÊNCIA SOCIAL</a:t>
            </a:r>
            <a:endParaRPr lang="en-US" sz="1100" b="1" kern="1200" dirty="0">
              <a:solidFill>
                <a:schemeClr val="bg2"/>
              </a:solidFill>
              <a:latin typeface="+mj-lt"/>
              <a:ea typeface="+mj-ea"/>
              <a:cs typeface="+mj-cs"/>
              <a:sym typeface="Arial"/>
            </a:endParaRPr>
          </a:p>
        </p:txBody>
      </p:sp>
      <p:pic>
        <p:nvPicPr>
          <p:cNvPr id="5" name="Imagem 4" descr="Forma&#10;&#10;Descrição gerada automaticamente com confiança média">
            <a:extLst>
              <a:ext uri="{FF2B5EF4-FFF2-40B4-BE49-F238E27FC236}">
                <a16:creationId xmlns:a16="http://schemas.microsoft.com/office/drawing/2014/main" id="{5EEC2360-FE4D-DDF1-CC57-8DADAC03AD9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9317" t="6391" r="70121" b="6628"/>
          <a:stretch/>
        </p:blipFill>
        <p:spPr>
          <a:xfrm>
            <a:off x="7144829" y="-9331"/>
            <a:ext cx="827110" cy="87474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9" name="Rectangle 98">
            <a:extLst>
              <a:ext uri="{FF2B5EF4-FFF2-40B4-BE49-F238E27FC236}">
                <a16:creationId xmlns:a16="http://schemas.microsoft.com/office/drawing/2014/main" id="{EDDBB197-D710-4A4F-A9CA-FD2177498BE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975D1CFA-2CDB-4B64-BD9F-85744E8DA12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Google Shape;89;p2"/>
          <p:cNvSpPr txBox="1"/>
          <p:nvPr/>
        </p:nvSpPr>
        <p:spPr>
          <a:xfrm>
            <a:off x="817684" y="131729"/>
            <a:ext cx="4977976" cy="1454051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 fontScale="92500" lnSpcReduction="10000"/>
          </a:bodyPr>
          <a:lstStyle/>
          <a:p>
            <a:pPr marL="0" marR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ts val="3600"/>
            </a:pPr>
            <a:r>
              <a:rPr lang="pt-BR" sz="3600" b="0" i="0" u="none" strike="noStrike" kern="1200" cap="none" dirty="0">
                <a:solidFill>
                  <a:schemeClr val="bg2"/>
                </a:solidFill>
                <a:latin typeface="+mj-lt"/>
                <a:ea typeface="+mj-ea"/>
                <a:cs typeface="+mj-cs"/>
                <a:sym typeface="Arial Black"/>
              </a:rPr>
              <a:t>Desenvolvimento (como é feito, qual sistema, quais fluxo etc.);</a:t>
            </a:r>
            <a:endParaRPr lang="en-US" sz="3600" b="0" i="0" u="none" strike="noStrike" kern="1200" cap="none" dirty="0">
              <a:solidFill>
                <a:schemeClr val="bg2"/>
              </a:solidFill>
              <a:latin typeface="+mj-lt"/>
              <a:ea typeface="+mj-ea"/>
              <a:cs typeface="+mj-cs"/>
              <a:sym typeface="Arial"/>
            </a:endParaRPr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25EE5136-01F1-466C-962D-BA9B4C6757A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69897" y="0"/>
            <a:ext cx="5822103" cy="6685267"/>
            <a:chOff x="6357228" y="0"/>
            <a:chExt cx="5822103" cy="6685267"/>
          </a:xfrm>
        </p:grpSpPr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E11D3AD4-AF9B-4EB5-8C7B-C45D173B4B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7228" y="0"/>
              <a:ext cx="5822102" cy="6685267"/>
            </a:xfrm>
            <a:custGeom>
              <a:avLst/>
              <a:gdLst>
                <a:gd name="connsiteX0" fmla="*/ 2605444 w 5822102"/>
                <a:gd name="connsiteY0" fmla="*/ 0 h 6685267"/>
                <a:gd name="connsiteX1" fmla="*/ 4757391 w 5822102"/>
                <a:gd name="connsiteY1" fmla="*/ 0 h 6685267"/>
                <a:gd name="connsiteX2" fmla="*/ 4913680 w 5822102"/>
                <a:gd name="connsiteY2" fmla="*/ 56274 h 6685267"/>
                <a:gd name="connsiteX3" fmla="*/ 5376238 w 5822102"/>
                <a:gd name="connsiteY3" fmla="*/ 282027 h 6685267"/>
                <a:gd name="connsiteX4" fmla="*/ 5658024 w 5822102"/>
                <a:gd name="connsiteY4" fmla="*/ 471014 h 6685267"/>
                <a:gd name="connsiteX5" fmla="*/ 5822102 w 5822102"/>
                <a:gd name="connsiteY5" fmla="*/ 609109 h 6685267"/>
                <a:gd name="connsiteX6" fmla="*/ 5822102 w 5822102"/>
                <a:gd name="connsiteY6" fmla="*/ 760697 h 6685267"/>
                <a:gd name="connsiteX7" fmla="*/ 5707785 w 5822102"/>
                <a:gd name="connsiteY7" fmla="*/ 666601 h 6685267"/>
                <a:gd name="connsiteX8" fmla="*/ 5577306 w 5822102"/>
                <a:gd name="connsiteY8" fmla="*/ 571666 h 6685267"/>
                <a:gd name="connsiteX9" fmla="*/ 5298630 w 5822102"/>
                <a:gd name="connsiteY9" fmla="*/ 407449 h 6685267"/>
                <a:gd name="connsiteX10" fmla="*/ 4690768 w 5822102"/>
                <a:gd name="connsiteY10" fmla="*/ 184979 h 6685267"/>
                <a:gd name="connsiteX11" fmla="*/ 4048577 w 5822102"/>
                <a:gd name="connsiteY11" fmla="*/ 99280 h 6685267"/>
                <a:gd name="connsiteX12" fmla="*/ 3405404 w 5822102"/>
                <a:gd name="connsiteY12" fmla="*/ 131937 h 6685267"/>
                <a:gd name="connsiteX13" fmla="*/ 3089702 w 5822102"/>
                <a:gd name="connsiteY13" fmla="*/ 190190 h 6685267"/>
                <a:gd name="connsiteX14" fmla="*/ 2780132 w 5822102"/>
                <a:gd name="connsiteY14" fmla="*/ 273457 h 6685267"/>
                <a:gd name="connsiteX15" fmla="*/ 2478040 w 5822102"/>
                <a:gd name="connsiteY15" fmla="*/ 379654 h 6685267"/>
                <a:gd name="connsiteX16" fmla="*/ 2184897 w 5822102"/>
                <a:gd name="connsiteY16" fmla="*/ 507972 h 6685267"/>
                <a:gd name="connsiteX17" fmla="*/ 1629141 w 5822102"/>
                <a:gd name="connsiteY17" fmla="*/ 823205 h 6685267"/>
                <a:gd name="connsiteX18" fmla="*/ 1497711 w 5822102"/>
                <a:gd name="connsiteY18" fmla="*/ 914000 h 6685267"/>
                <a:gd name="connsiteX19" fmla="*/ 1433099 w 5822102"/>
                <a:gd name="connsiteY19" fmla="*/ 960903 h 6685267"/>
                <a:gd name="connsiteX20" fmla="*/ 1369346 w 5822102"/>
                <a:gd name="connsiteY20" fmla="*/ 1008963 h 6685267"/>
                <a:gd name="connsiteX21" fmla="*/ 1123406 w 5822102"/>
                <a:gd name="connsiteY21" fmla="*/ 1212905 h 6685267"/>
                <a:gd name="connsiteX22" fmla="*/ 684367 w 5822102"/>
                <a:gd name="connsiteY22" fmla="*/ 1675564 h 6685267"/>
                <a:gd name="connsiteX23" fmla="*/ 497153 w 5822102"/>
                <a:gd name="connsiteY23" fmla="*/ 1933588 h 6685267"/>
                <a:gd name="connsiteX24" fmla="*/ 337770 w 5822102"/>
                <a:gd name="connsiteY24" fmla="*/ 2208983 h 6685267"/>
                <a:gd name="connsiteX25" fmla="*/ 302461 w 5822102"/>
                <a:gd name="connsiteY25" fmla="*/ 2280207 h 6685267"/>
                <a:gd name="connsiteX26" fmla="*/ 285296 w 5822102"/>
                <a:gd name="connsiteY26" fmla="*/ 2316107 h 6685267"/>
                <a:gd name="connsiteX27" fmla="*/ 268991 w 5822102"/>
                <a:gd name="connsiteY27" fmla="*/ 2352355 h 6685267"/>
                <a:gd name="connsiteX28" fmla="*/ 237849 w 5822102"/>
                <a:gd name="connsiteY28" fmla="*/ 2425432 h 6685267"/>
                <a:gd name="connsiteX29" fmla="*/ 208670 w 5822102"/>
                <a:gd name="connsiteY29" fmla="*/ 2499319 h 6685267"/>
                <a:gd name="connsiteX30" fmla="*/ 113775 w 5822102"/>
                <a:gd name="connsiteY30" fmla="*/ 2801929 h 6685267"/>
                <a:gd name="connsiteX31" fmla="*/ 36781 w 5822102"/>
                <a:gd name="connsiteY31" fmla="*/ 3428922 h 6685267"/>
                <a:gd name="connsiteX32" fmla="*/ 69148 w 5822102"/>
                <a:gd name="connsiteY32" fmla="*/ 3741955 h 6685267"/>
                <a:gd name="connsiteX33" fmla="*/ 167966 w 5822102"/>
                <a:gd name="connsiteY33" fmla="*/ 4041323 h 6685267"/>
                <a:gd name="connsiteX34" fmla="*/ 202049 w 5822102"/>
                <a:gd name="connsiteY34" fmla="*/ 4112894 h 6685267"/>
                <a:gd name="connsiteX35" fmla="*/ 239933 w 5822102"/>
                <a:gd name="connsiteY35" fmla="*/ 4182843 h 6685267"/>
                <a:gd name="connsiteX36" fmla="*/ 323916 w 5822102"/>
                <a:gd name="connsiteY36" fmla="*/ 4318456 h 6685267"/>
                <a:gd name="connsiteX37" fmla="*/ 416604 w 5822102"/>
                <a:gd name="connsiteY37" fmla="*/ 4449436 h 6685267"/>
                <a:gd name="connsiteX38" fmla="*/ 515911 w 5822102"/>
                <a:gd name="connsiteY38" fmla="*/ 4576711 h 6685267"/>
                <a:gd name="connsiteX39" fmla="*/ 722619 w 5822102"/>
                <a:gd name="connsiteY39" fmla="*/ 4828482 h 6685267"/>
                <a:gd name="connsiteX40" fmla="*/ 825972 w 5822102"/>
                <a:gd name="connsiteY40" fmla="*/ 4956104 h 6685267"/>
                <a:gd name="connsiteX41" fmla="*/ 926506 w 5822102"/>
                <a:gd name="connsiteY41" fmla="*/ 5085347 h 6685267"/>
                <a:gd name="connsiteX42" fmla="*/ 1027040 w 5822102"/>
                <a:gd name="connsiteY42" fmla="*/ 5210191 h 6685267"/>
                <a:gd name="connsiteX43" fmla="*/ 1132110 w 5822102"/>
                <a:gd name="connsiteY43" fmla="*/ 5330748 h 6685267"/>
                <a:gd name="connsiteX44" fmla="*/ 1354880 w 5822102"/>
                <a:gd name="connsiteY44" fmla="*/ 5558083 h 6685267"/>
                <a:gd name="connsiteX45" fmla="*/ 1855220 w 5822102"/>
                <a:gd name="connsiteY45" fmla="*/ 5937591 h 6685267"/>
                <a:gd name="connsiteX46" fmla="*/ 2131810 w 5822102"/>
                <a:gd name="connsiteY46" fmla="*/ 6080268 h 6685267"/>
                <a:gd name="connsiteX47" fmla="*/ 2423726 w 5822102"/>
                <a:gd name="connsiteY47" fmla="*/ 6188087 h 6685267"/>
                <a:gd name="connsiteX48" fmla="*/ 2727780 w 5822102"/>
                <a:gd name="connsiteY48" fmla="*/ 6262552 h 6685267"/>
                <a:gd name="connsiteX49" fmla="*/ 3041276 w 5822102"/>
                <a:gd name="connsiteY49" fmla="*/ 6304245 h 6685267"/>
                <a:gd name="connsiteX50" fmla="*/ 3360532 w 5822102"/>
                <a:gd name="connsiteY50" fmla="*/ 6317331 h 6685267"/>
                <a:gd name="connsiteX51" fmla="*/ 3439855 w 5822102"/>
                <a:gd name="connsiteY51" fmla="*/ 6316751 h 6685267"/>
                <a:gd name="connsiteX52" fmla="*/ 3478721 w 5822102"/>
                <a:gd name="connsiteY52" fmla="*/ 6315826 h 6685267"/>
                <a:gd name="connsiteX53" fmla="*/ 3517463 w 5822102"/>
                <a:gd name="connsiteY53" fmla="*/ 6313971 h 6685267"/>
                <a:gd name="connsiteX54" fmla="*/ 3671452 w 5822102"/>
                <a:gd name="connsiteY54" fmla="*/ 6301233 h 6685267"/>
                <a:gd name="connsiteX55" fmla="*/ 4265460 w 5822102"/>
                <a:gd name="connsiteY55" fmla="*/ 6149638 h 6685267"/>
                <a:gd name="connsiteX56" fmla="*/ 4546587 w 5822102"/>
                <a:gd name="connsiteY56" fmla="*/ 6018079 h 6685267"/>
                <a:gd name="connsiteX57" fmla="*/ 4818030 w 5822102"/>
                <a:gd name="connsiteY57" fmla="*/ 5858029 h 6685267"/>
                <a:gd name="connsiteX58" fmla="*/ 5081870 w 5822102"/>
                <a:gd name="connsiteY58" fmla="*/ 5676903 h 6685267"/>
                <a:gd name="connsiteX59" fmla="*/ 5212073 w 5822102"/>
                <a:gd name="connsiteY59" fmla="*/ 5581013 h 6685267"/>
                <a:gd name="connsiteX60" fmla="*/ 5343625 w 5822102"/>
                <a:gd name="connsiteY60" fmla="*/ 5481533 h 6685267"/>
                <a:gd name="connsiteX61" fmla="*/ 5610378 w 5822102"/>
                <a:gd name="connsiteY61" fmla="*/ 5284425 h 6685267"/>
                <a:gd name="connsiteX62" fmla="*/ 5822102 w 5822102"/>
                <a:gd name="connsiteY62" fmla="*/ 5126414 h 6685267"/>
                <a:gd name="connsiteX63" fmla="*/ 5822102 w 5822102"/>
                <a:gd name="connsiteY63" fmla="*/ 5556641 h 6685267"/>
                <a:gd name="connsiteX64" fmla="*/ 5576325 w 5822102"/>
                <a:gd name="connsiteY64" fmla="*/ 5749979 h 6685267"/>
                <a:gd name="connsiteX65" fmla="*/ 5447715 w 5822102"/>
                <a:gd name="connsiteY65" fmla="*/ 5852818 h 6685267"/>
                <a:gd name="connsiteX66" fmla="*/ 5315059 w 5822102"/>
                <a:gd name="connsiteY66" fmla="*/ 5956236 h 6685267"/>
                <a:gd name="connsiteX67" fmla="*/ 5038468 w 5822102"/>
                <a:gd name="connsiteY67" fmla="*/ 6155776 h 6685267"/>
                <a:gd name="connsiteX68" fmla="*/ 4741892 w 5822102"/>
                <a:gd name="connsiteY68" fmla="*/ 6338292 h 6685267"/>
                <a:gd name="connsiteX69" fmla="*/ 4420920 w 5822102"/>
                <a:gd name="connsiteY69" fmla="*/ 6492203 h 6685267"/>
                <a:gd name="connsiteX70" fmla="*/ 3717672 w 5822102"/>
                <a:gd name="connsiteY70" fmla="*/ 6670434 h 6685267"/>
                <a:gd name="connsiteX71" fmla="*/ 3535853 w 5822102"/>
                <a:gd name="connsiteY71" fmla="*/ 6683289 h 6685267"/>
                <a:gd name="connsiteX72" fmla="*/ 3490367 w 5822102"/>
                <a:gd name="connsiteY72" fmla="*/ 6684910 h 6685267"/>
                <a:gd name="connsiteX73" fmla="*/ 3445005 w 5822102"/>
                <a:gd name="connsiteY73" fmla="*/ 6685142 h 6685267"/>
                <a:gd name="connsiteX74" fmla="*/ 3355872 w 5822102"/>
                <a:gd name="connsiteY74" fmla="*/ 6684100 h 6685267"/>
                <a:gd name="connsiteX75" fmla="*/ 3179203 w 5822102"/>
                <a:gd name="connsiteY75" fmla="*/ 6677150 h 6685267"/>
                <a:gd name="connsiteX76" fmla="*/ 3002410 w 5822102"/>
                <a:gd name="connsiteY76" fmla="*/ 6661169 h 6685267"/>
                <a:gd name="connsiteX77" fmla="*/ 2650296 w 5822102"/>
                <a:gd name="connsiteY77" fmla="*/ 6604191 h 6685267"/>
                <a:gd name="connsiteX78" fmla="*/ 2306028 w 5822102"/>
                <a:gd name="connsiteY78" fmla="*/ 6505869 h 6685267"/>
                <a:gd name="connsiteX79" fmla="*/ 1978803 w 5822102"/>
                <a:gd name="connsiteY79" fmla="*/ 6363307 h 6685267"/>
                <a:gd name="connsiteX80" fmla="*/ 1678428 w 5822102"/>
                <a:gd name="connsiteY80" fmla="*/ 6177779 h 6685267"/>
                <a:gd name="connsiteX81" fmla="*/ 1175880 w 5822102"/>
                <a:gd name="connsiteY81" fmla="*/ 5710373 h 6685267"/>
                <a:gd name="connsiteX82" fmla="*/ 971502 w 5822102"/>
                <a:gd name="connsiteY82" fmla="*/ 5445399 h 6685267"/>
                <a:gd name="connsiteX83" fmla="*/ 790909 w 5822102"/>
                <a:gd name="connsiteY83" fmla="*/ 5169078 h 6685267"/>
                <a:gd name="connsiteX84" fmla="*/ 706680 w 5822102"/>
                <a:gd name="connsiteY84" fmla="*/ 5031959 h 6685267"/>
                <a:gd name="connsiteX85" fmla="*/ 619143 w 5822102"/>
                <a:gd name="connsiteY85" fmla="*/ 4897157 h 6685267"/>
                <a:gd name="connsiteX86" fmla="*/ 436465 w 5822102"/>
                <a:gd name="connsiteY86" fmla="*/ 4628710 h 6685267"/>
                <a:gd name="connsiteX87" fmla="*/ 347088 w 5822102"/>
                <a:gd name="connsiteY87" fmla="*/ 4492171 h 6685267"/>
                <a:gd name="connsiteX88" fmla="*/ 262001 w 5822102"/>
                <a:gd name="connsiteY88" fmla="*/ 4352619 h 6685267"/>
                <a:gd name="connsiteX89" fmla="*/ 118679 w 5822102"/>
                <a:gd name="connsiteY89" fmla="*/ 4059853 h 6685267"/>
                <a:gd name="connsiteX90" fmla="*/ 28322 w 5822102"/>
                <a:gd name="connsiteY90" fmla="*/ 3749136 h 6685267"/>
                <a:gd name="connsiteX91" fmla="*/ 0 w 5822102"/>
                <a:gd name="connsiteY91" fmla="*/ 3428922 h 6685267"/>
                <a:gd name="connsiteX92" fmla="*/ 253052 w 5822102"/>
                <a:gd name="connsiteY92" fmla="*/ 2174356 h 6685267"/>
                <a:gd name="connsiteX93" fmla="*/ 389141 w 5822102"/>
                <a:gd name="connsiteY93" fmla="*/ 1877652 h 6685267"/>
                <a:gd name="connsiteX94" fmla="*/ 552079 w 5822102"/>
                <a:gd name="connsiteY94" fmla="*/ 1591834 h 6685267"/>
                <a:gd name="connsiteX95" fmla="*/ 954950 w 5822102"/>
                <a:gd name="connsiteY95" fmla="*/ 1061773 h 6685267"/>
                <a:gd name="connsiteX96" fmla="*/ 1192922 w 5822102"/>
                <a:gd name="connsiteY96" fmla="*/ 822626 h 6685267"/>
                <a:gd name="connsiteX97" fmla="*/ 1255939 w 5822102"/>
                <a:gd name="connsiteY97" fmla="*/ 765880 h 6685267"/>
                <a:gd name="connsiteX98" fmla="*/ 1320183 w 5822102"/>
                <a:gd name="connsiteY98" fmla="*/ 710291 h 6685267"/>
                <a:gd name="connsiteX99" fmla="*/ 1452961 w 5822102"/>
                <a:gd name="connsiteY99" fmla="*/ 603514 h 6685267"/>
                <a:gd name="connsiteX100" fmla="*/ 2033360 w 5822102"/>
                <a:gd name="connsiteY100" fmla="*/ 235818 h 6685267"/>
                <a:gd name="connsiteX101" fmla="*/ 2512513 w 5822102"/>
                <a:gd name="connsiteY101" fmla="*/ 30012 h 668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5822102" h="6685267">
                  <a:moveTo>
                    <a:pt x="2605444" y="0"/>
                  </a:moveTo>
                  <a:lnTo>
                    <a:pt x="4757391" y="0"/>
                  </a:lnTo>
                  <a:lnTo>
                    <a:pt x="4913680" y="56274"/>
                  </a:lnTo>
                  <a:cubicBezTo>
                    <a:pt x="5074659" y="119278"/>
                    <a:pt x="5229483" y="195083"/>
                    <a:pt x="5376238" y="282027"/>
                  </a:cubicBezTo>
                  <a:cubicBezTo>
                    <a:pt x="5474014" y="340105"/>
                    <a:pt x="5568080" y="403280"/>
                    <a:pt x="5658024" y="471014"/>
                  </a:cubicBezTo>
                  <a:lnTo>
                    <a:pt x="5822102" y="609109"/>
                  </a:lnTo>
                  <a:lnTo>
                    <a:pt x="5822102" y="760697"/>
                  </a:lnTo>
                  <a:lnTo>
                    <a:pt x="5707785" y="666601"/>
                  </a:lnTo>
                  <a:cubicBezTo>
                    <a:pt x="5665273" y="633682"/>
                    <a:pt x="5621749" y="602008"/>
                    <a:pt x="5577306" y="571666"/>
                  </a:cubicBezTo>
                  <a:cubicBezTo>
                    <a:pt x="5487929" y="511562"/>
                    <a:pt x="5395118" y="456089"/>
                    <a:pt x="5298630" y="407449"/>
                  </a:cubicBezTo>
                  <a:cubicBezTo>
                    <a:pt x="5106266" y="309010"/>
                    <a:pt x="4901153" y="235355"/>
                    <a:pt x="4690768" y="184979"/>
                  </a:cubicBezTo>
                  <a:cubicBezTo>
                    <a:pt x="4480382" y="134486"/>
                    <a:pt x="4264724" y="106807"/>
                    <a:pt x="4048577" y="99280"/>
                  </a:cubicBezTo>
                  <a:cubicBezTo>
                    <a:pt x="3832182" y="90709"/>
                    <a:pt x="3617997" y="102290"/>
                    <a:pt x="3405404" y="131937"/>
                  </a:cubicBezTo>
                  <a:cubicBezTo>
                    <a:pt x="3299353" y="147340"/>
                    <a:pt x="3193915" y="166449"/>
                    <a:pt x="3089702" y="190190"/>
                  </a:cubicBezTo>
                  <a:cubicBezTo>
                    <a:pt x="2985491" y="214278"/>
                    <a:pt x="2882137" y="241725"/>
                    <a:pt x="2780132" y="273457"/>
                  </a:cubicBezTo>
                  <a:cubicBezTo>
                    <a:pt x="2678126" y="305073"/>
                    <a:pt x="2577348" y="340510"/>
                    <a:pt x="2478040" y="379654"/>
                  </a:cubicBezTo>
                  <a:cubicBezTo>
                    <a:pt x="2378854" y="418914"/>
                    <a:pt x="2281017" y="461763"/>
                    <a:pt x="2184897" y="507972"/>
                  </a:cubicBezTo>
                  <a:cubicBezTo>
                    <a:pt x="1992657" y="600271"/>
                    <a:pt x="1806791" y="705542"/>
                    <a:pt x="1629141" y="823205"/>
                  </a:cubicBezTo>
                  <a:cubicBezTo>
                    <a:pt x="1584882" y="852736"/>
                    <a:pt x="1540745" y="882731"/>
                    <a:pt x="1497711" y="914000"/>
                  </a:cubicBezTo>
                  <a:cubicBezTo>
                    <a:pt x="1475888" y="929286"/>
                    <a:pt x="1454555" y="945153"/>
                    <a:pt x="1433099" y="960903"/>
                  </a:cubicBezTo>
                  <a:cubicBezTo>
                    <a:pt x="1411521" y="976537"/>
                    <a:pt x="1390311" y="992634"/>
                    <a:pt x="1369346" y="1008963"/>
                  </a:cubicBezTo>
                  <a:cubicBezTo>
                    <a:pt x="1285119" y="1074165"/>
                    <a:pt x="1202730" y="1141797"/>
                    <a:pt x="1123406" y="1212905"/>
                  </a:cubicBezTo>
                  <a:cubicBezTo>
                    <a:pt x="964391" y="1354656"/>
                    <a:pt x="816900" y="1509261"/>
                    <a:pt x="684367" y="1675564"/>
                  </a:cubicBezTo>
                  <a:cubicBezTo>
                    <a:pt x="618161" y="1758716"/>
                    <a:pt x="555512" y="1844763"/>
                    <a:pt x="497153" y="1933588"/>
                  </a:cubicBezTo>
                  <a:cubicBezTo>
                    <a:pt x="439775" y="2022877"/>
                    <a:pt x="385584" y="2114367"/>
                    <a:pt x="337770" y="2208983"/>
                  </a:cubicBezTo>
                  <a:cubicBezTo>
                    <a:pt x="325388" y="2232493"/>
                    <a:pt x="313862" y="2256349"/>
                    <a:pt x="302461" y="2280207"/>
                  </a:cubicBezTo>
                  <a:lnTo>
                    <a:pt x="285296" y="2316107"/>
                  </a:lnTo>
                  <a:lnTo>
                    <a:pt x="268991" y="2352355"/>
                  </a:lnTo>
                  <a:cubicBezTo>
                    <a:pt x="258324" y="2376560"/>
                    <a:pt x="247535" y="2400764"/>
                    <a:pt x="237849" y="2425432"/>
                  </a:cubicBezTo>
                  <a:cubicBezTo>
                    <a:pt x="228163" y="2450099"/>
                    <a:pt x="217498" y="2474419"/>
                    <a:pt x="208670" y="2499319"/>
                  </a:cubicBezTo>
                  <a:cubicBezTo>
                    <a:pt x="170909" y="2598219"/>
                    <a:pt x="138908" y="2699206"/>
                    <a:pt x="113775" y="2801929"/>
                  </a:cubicBezTo>
                  <a:cubicBezTo>
                    <a:pt x="62773" y="3006911"/>
                    <a:pt x="36659" y="3217917"/>
                    <a:pt x="36781" y="3428922"/>
                  </a:cubicBezTo>
                  <a:cubicBezTo>
                    <a:pt x="37394" y="3534078"/>
                    <a:pt x="47816" y="3639001"/>
                    <a:pt x="69148" y="3741955"/>
                  </a:cubicBezTo>
                  <a:cubicBezTo>
                    <a:pt x="91585" y="3844679"/>
                    <a:pt x="124074" y="3945202"/>
                    <a:pt x="167966" y="4041323"/>
                  </a:cubicBezTo>
                  <a:cubicBezTo>
                    <a:pt x="178387" y="4065528"/>
                    <a:pt x="190525" y="4089153"/>
                    <a:pt x="202049" y="4112894"/>
                  </a:cubicBezTo>
                  <a:cubicBezTo>
                    <a:pt x="214555" y="4136288"/>
                    <a:pt x="226447" y="4159912"/>
                    <a:pt x="239933" y="4182843"/>
                  </a:cubicBezTo>
                  <a:cubicBezTo>
                    <a:pt x="265680" y="4229167"/>
                    <a:pt x="294368" y="4274101"/>
                    <a:pt x="323916" y="4318456"/>
                  </a:cubicBezTo>
                  <a:cubicBezTo>
                    <a:pt x="353341" y="4362927"/>
                    <a:pt x="384849" y="4406240"/>
                    <a:pt x="416604" y="4449436"/>
                  </a:cubicBezTo>
                  <a:cubicBezTo>
                    <a:pt x="448847" y="4492286"/>
                    <a:pt x="482319" y="4534557"/>
                    <a:pt x="515911" y="4576711"/>
                  </a:cubicBezTo>
                  <a:cubicBezTo>
                    <a:pt x="583219" y="4661137"/>
                    <a:pt x="653594" y="4743825"/>
                    <a:pt x="722619" y="4828482"/>
                  </a:cubicBezTo>
                  <a:cubicBezTo>
                    <a:pt x="757315" y="4870637"/>
                    <a:pt x="791889" y="4913138"/>
                    <a:pt x="825972" y="4956104"/>
                  </a:cubicBezTo>
                  <a:cubicBezTo>
                    <a:pt x="859934" y="4998722"/>
                    <a:pt x="893649" y="5044004"/>
                    <a:pt x="926506" y="5085347"/>
                  </a:cubicBezTo>
                  <a:cubicBezTo>
                    <a:pt x="959119" y="5127734"/>
                    <a:pt x="993324" y="5168847"/>
                    <a:pt x="1027040" y="5210191"/>
                  </a:cubicBezTo>
                  <a:cubicBezTo>
                    <a:pt x="1061737" y="5250840"/>
                    <a:pt x="1096188" y="5291488"/>
                    <a:pt x="1132110" y="5330748"/>
                  </a:cubicBezTo>
                  <a:cubicBezTo>
                    <a:pt x="1203465" y="5409731"/>
                    <a:pt x="1277639" y="5485818"/>
                    <a:pt x="1354880" y="5558083"/>
                  </a:cubicBezTo>
                  <a:cubicBezTo>
                    <a:pt x="1509603" y="5702266"/>
                    <a:pt x="1676588" y="5830930"/>
                    <a:pt x="1855220" y="5937591"/>
                  </a:cubicBezTo>
                  <a:cubicBezTo>
                    <a:pt x="1944720" y="5990632"/>
                    <a:pt x="2036549" y="6039272"/>
                    <a:pt x="2131810" y="6080268"/>
                  </a:cubicBezTo>
                  <a:cubicBezTo>
                    <a:pt x="2226460" y="6122423"/>
                    <a:pt x="2324173" y="6157977"/>
                    <a:pt x="2423726" y="6188087"/>
                  </a:cubicBezTo>
                  <a:cubicBezTo>
                    <a:pt x="2523280" y="6218313"/>
                    <a:pt x="2624794" y="6242749"/>
                    <a:pt x="2727780" y="6262552"/>
                  </a:cubicBezTo>
                  <a:cubicBezTo>
                    <a:pt x="2830890" y="6282008"/>
                    <a:pt x="2935714" y="6295326"/>
                    <a:pt x="3041276" y="6304245"/>
                  </a:cubicBezTo>
                  <a:cubicBezTo>
                    <a:pt x="3146836" y="6313277"/>
                    <a:pt x="3253499" y="6317215"/>
                    <a:pt x="3360532" y="6317331"/>
                  </a:cubicBezTo>
                  <a:cubicBezTo>
                    <a:pt x="3387259" y="6317331"/>
                    <a:pt x="3414354" y="6317794"/>
                    <a:pt x="3439855" y="6316751"/>
                  </a:cubicBezTo>
                  <a:lnTo>
                    <a:pt x="3478721" y="6315826"/>
                  </a:lnTo>
                  <a:lnTo>
                    <a:pt x="3517463" y="6313971"/>
                  </a:lnTo>
                  <a:cubicBezTo>
                    <a:pt x="3569078" y="6311772"/>
                    <a:pt x="3620449" y="6306907"/>
                    <a:pt x="3671452" y="6301233"/>
                  </a:cubicBezTo>
                  <a:cubicBezTo>
                    <a:pt x="3875707" y="6277608"/>
                    <a:pt x="4074445" y="6225841"/>
                    <a:pt x="4265460" y="6149638"/>
                  </a:cubicBezTo>
                  <a:cubicBezTo>
                    <a:pt x="4361212" y="6111884"/>
                    <a:pt x="4454636" y="6067065"/>
                    <a:pt x="4546587" y="6018079"/>
                  </a:cubicBezTo>
                  <a:cubicBezTo>
                    <a:pt x="4638662" y="5969322"/>
                    <a:pt x="4729020" y="5915240"/>
                    <a:pt x="4818030" y="5858029"/>
                  </a:cubicBezTo>
                  <a:cubicBezTo>
                    <a:pt x="4907038" y="5800703"/>
                    <a:pt x="4994577" y="5739672"/>
                    <a:pt x="5081870" y="5676903"/>
                  </a:cubicBezTo>
                  <a:cubicBezTo>
                    <a:pt x="5125392" y="5645519"/>
                    <a:pt x="5168794" y="5613324"/>
                    <a:pt x="5212073" y="5581013"/>
                  </a:cubicBezTo>
                  <a:lnTo>
                    <a:pt x="5343625" y="5481533"/>
                  </a:lnTo>
                  <a:cubicBezTo>
                    <a:pt x="5432696" y="5414768"/>
                    <a:pt x="5521951" y="5349452"/>
                    <a:pt x="5610378" y="5284425"/>
                  </a:cubicBezTo>
                  <a:lnTo>
                    <a:pt x="5822102" y="5126414"/>
                  </a:lnTo>
                  <a:lnTo>
                    <a:pt x="5822102" y="5556641"/>
                  </a:lnTo>
                  <a:lnTo>
                    <a:pt x="5576325" y="5749979"/>
                  </a:lnTo>
                  <a:lnTo>
                    <a:pt x="5447715" y="5852818"/>
                  </a:lnTo>
                  <a:cubicBezTo>
                    <a:pt x="5403945" y="5887445"/>
                    <a:pt x="5359932" y="5922073"/>
                    <a:pt x="5315059" y="5956236"/>
                  </a:cubicBezTo>
                  <a:cubicBezTo>
                    <a:pt x="5225682" y="6024680"/>
                    <a:pt x="5133976" y="6091734"/>
                    <a:pt x="5038468" y="6155776"/>
                  </a:cubicBezTo>
                  <a:cubicBezTo>
                    <a:pt x="4943084" y="6219703"/>
                    <a:pt x="4845002" y="6281777"/>
                    <a:pt x="4741892" y="6338292"/>
                  </a:cubicBezTo>
                  <a:cubicBezTo>
                    <a:pt x="4638784" y="6394692"/>
                    <a:pt x="4532120" y="6447038"/>
                    <a:pt x="4420920" y="6492203"/>
                  </a:cubicBezTo>
                  <a:cubicBezTo>
                    <a:pt x="4199255" y="6583693"/>
                    <a:pt x="3959813" y="6644840"/>
                    <a:pt x="3717672" y="6670434"/>
                  </a:cubicBezTo>
                  <a:cubicBezTo>
                    <a:pt x="3657106" y="6676456"/>
                    <a:pt x="3596419" y="6681321"/>
                    <a:pt x="3535853" y="6683289"/>
                  </a:cubicBezTo>
                  <a:lnTo>
                    <a:pt x="3490367" y="6684910"/>
                  </a:lnTo>
                  <a:lnTo>
                    <a:pt x="3445005" y="6685142"/>
                  </a:lnTo>
                  <a:cubicBezTo>
                    <a:pt x="3414354" y="6685605"/>
                    <a:pt x="3385297" y="6684679"/>
                    <a:pt x="3355872" y="6684100"/>
                  </a:cubicBezTo>
                  <a:cubicBezTo>
                    <a:pt x="3297146" y="6683405"/>
                    <a:pt x="3238052" y="6680047"/>
                    <a:pt x="3179203" y="6677150"/>
                  </a:cubicBezTo>
                  <a:cubicBezTo>
                    <a:pt x="3120232" y="6672519"/>
                    <a:pt x="3061259" y="6668233"/>
                    <a:pt x="3002410" y="6661169"/>
                  </a:cubicBezTo>
                  <a:cubicBezTo>
                    <a:pt x="2884589" y="6647851"/>
                    <a:pt x="2766891" y="6629669"/>
                    <a:pt x="2650296" y="6604191"/>
                  </a:cubicBezTo>
                  <a:cubicBezTo>
                    <a:pt x="2533702" y="6578713"/>
                    <a:pt x="2418456" y="6545938"/>
                    <a:pt x="2306028" y="6505869"/>
                  </a:cubicBezTo>
                  <a:cubicBezTo>
                    <a:pt x="2193602" y="6465683"/>
                    <a:pt x="2084118" y="6417738"/>
                    <a:pt x="1978803" y="6363307"/>
                  </a:cubicBezTo>
                  <a:cubicBezTo>
                    <a:pt x="1873855" y="6308066"/>
                    <a:pt x="1773077" y="6246340"/>
                    <a:pt x="1678428" y="6177779"/>
                  </a:cubicBezTo>
                  <a:cubicBezTo>
                    <a:pt x="1488393" y="6041356"/>
                    <a:pt x="1321900" y="5881423"/>
                    <a:pt x="1175880" y="5710373"/>
                  </a:cubicBezTo>
                  <a:cubicBezTo>
                    <a:pt x="1103177" y="5624441"/>
                    <a:pt x="1035501" y="5535732"/>
                    <a:pt x="971502" y="5445399"/>
                  </a:cubicBezTo>
                  <a:cubicBezTo>
                    <a:pt x="907380" y="5355069"/>
                    <a:pt x="847550" y="5262768"/>
                    <a:pt x="790909" y="5169078"/>
                  </a:cubicBezTo>
                  <a:cubicBezTo>
                    <a:pt x="761974" y="5121712"/>
                    <a:pt x="735492" y="5077357"/>
                    <a:pt x="706680" y="5031959"/>
                  </a:cubicBezTo>
                  <a:cubicBezTo>
                    <a:pt x="678114" y="4986910"/>
                    <a:pt x="649058" y="4941860"/>
                    <a:pt x="619143" y="4897157"/>
                  </a:cubicBezTo>
                  <a:lnTo>
                    <a:pt x="436465" y="4628710"/>
                  </a:lnTo>
                  <a:cubicBezTo>
                    <a:pt x="406182" y="4583544"/>
                    <a:pt x="376267" y="4538147"/>
                    <a:pt x="347088" y="4492171"/>
                  </a:cubicBezTo>
                  <a:cubicBezTo>
                    <a:pt x="317908" y="4446194"/>
                    <a:pt x="288974" y="4400102"/>
                    <a:pt x="262001" y="4352619"/>
                  </a:cubicBezTo>
                  <a:cubicBezTo>
                    <a:pt x="207934" y="4258119"/>
                    <a:pt x="158280" y="4160840"/>
                    <a:pt x="118679" y="4059853"/>
                  </a:cubicBezTo>
                  <a:cubicBezTo>
                    <a:pt x="78343" y="3959214"/>
                    <a:pt x="48429" y="3854870"/>
                    <a:pt x="28322" y="3749136"/>
                  </a:cubicBezTo>
                  <a:cubicBezTo>
                    <a:pt x="9073" y="3643402"/>
                    <a:pt x="0" y="3536046"/>
                    <a:pt x="0" y="3428922"/>
                  </a:cubicBezTo>
                  <a:cubicBezTo>
                    <a:pt x="1594" y="3001816"/>
                    <a:pt x="89010" y="2575868"/>
                    <a:pt x="253052" y="2174356"/>
                  </a:cubicBezTo>
                  <a:cubicBezTo>
                    <a:pt x="294246" y="2074066"/>
                    <a:pt x="338873" y="1974700"/>
                    <a:pt x="389141" y="1877652"/>
                  </a:cubicBezTo>
                  <a:cubicBezTo>
                    <a:pt x="438672" y="1780256"/>
                    <a:pt x="493230" y="1684945"/>
                    <a:pt x="552079" y="1591834"/>
                  </a:cubicBezTo>
                  <a:cubicBezTo>
                    <a:pt x="669900" y="1405728"/>
                    <a:pt x="804394" y="1227729"/>
                    <a:pt x="954950" y="1061773"/>
                  </a:cubicBezTo>
                  <a:cubicBezTo>
                    <a:pt x="1030597" y="979085"/>
                    <a:pt x="1109552" y="898829"/>
                    <a:pt x="1192922" y="822626"/>
                  </a:cubicBezTo>
                  <a:cubicBezTo>
                    <a:pt x="1213642" y="803402"/>
                    <a:pt x="1234483" y="784409"/>
                    <a:pt x="1255939" y="765880"/>
                  </a:cubicBezTo>
                  <a:cubicBezTo>
                    <a:pt x="1277273" y="747234"/>
                    <a:pt x="1298237" y="728241"/>
                    <a:pt x="1320183" y="710291"/>
                  </a:cubicBezTo>
                  <a:cubicBezTo>
                    <a:pt x="1363585" y="673811"/>
                    <a:pt x="1408088" y="638489"/>
                    <a:pt x="1452961" y="603514"/>
                  </a:cubicBezTo>
                  <a:cubicBezTo>
                    <a:pt x="1633310" y="464543"/>
                    <a:pt x="1828125" y="341437"/>
                    <a:pt x="2033360" y="235818"/>
                  </a:cubicBezTo>
                  <a:cubicBezTo>
                    <a:pt x="2187242" y="156561"/>
                    <a:pt x="2347554" y="87597"/>
                    <a:pt x="2512513" y="3001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15102EBE-A80F-4CFF-B1DD-941EF9728B5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04998" y="98659"/>
              <a:ext cx="5774333" cy="6315453"/>
            </a:xfrm>
            <a:custGeom>
              <a:avLst/>
              <a:gdLst>
                <a:gd name="connsiteX0" fmla="*/ 3707237 w 5774333"/>
                <a:gd name="connsiteY0" fmla="*/ 1489 h 6315453"/>
                <a:gd name="connsiteX1" fmla="*/ 4037665 w 5774333"/>
                <a:gd name="connsiteY1" fmla="*/ 6121 h 6315453"/>
                <a:gd name="connsiteX2" fmla="*/ 4692239 w 5774333"/>
                <a:gd name="connsiteY2" fmla="*/ 102128 h 6315453"/>
                <a:gd name="connsiteX3" fmla="*/ 5315059 w 5774333"/>
                <a:gd name="connsiteY3" fmla="*/ 324945 h 6315453"/>
                <a:gd name="connsiteX4" fmla="*/ 5738325 w 5774333"/>
                <a:gd name="connsiteY4" fmla="*/ 578286 h 6315453"/>
                <a:gd name="connsiteX5" fmla="*/ 5774333 w 5774333"/>
                <a:gd name="connsiteY5" fmla="*/ 606551 h 6315453"/>
                <a:gd name="connsiteX6" fmla="*/ 5774333 w 5774333"/>
                <a:gd name="connsiteY6" fmla="*/ 975490 h 6315453"/>
                <a:gd name="connsiteX7" fmla="*/ 5676001 w 5774333"/>
                <a:gd name="connsiteY7" fmla="*/ 889749 h 6315453"/>
                <a:gd name="connsiteX8" fmla="*/ 5177132 w 5774333"/>
                <a:gd name="connsiteY8" fmla="*/ 581926 h 6315453"/>
                <a:gd name="connsiteX9" fmla="*/ 4615735 w 5774333"/>
                <a:gd name="connsiteY9" fmla="*/ 388640 h 6315453"/>
                <a:gd name="connsiteX10" fmla="*/ 4020010 w 5774333"/>
                <a:gd name="connsiteY10" fmla="*/ 308500 h 6315453"/>
                <a:gd name="connsiteX11" fmla="*/ 3416315 w 5774333"/>
                <a:gd name="connsiteY11" fmla="*/ 328882 h 6315453"/>
                <a:gd name="connsiteX12" fmla="*/ 2823779 w 5774333"/>
                <a:gd name="connsiteY12" fmla="*/ 446545 h 6315453"/>
                <a:gd name="connsiteX13" fmla="*/ 2256987 w 5774333"/>
                <a:gd name="connsiteY13" fmla="*/ 651296 h 6315453"/>
                <a:gd name="connsiteX14" fmla="*/ 1244169 w 5774333"/>
                <a:gd name="connsiteY14" fmla="*/ 1280374 h 6315453"/>
                <a:gd name="connsiteX15" fmla="*/ 830141 w 5774333"/>
                <a:gd name="connsiteY15" fmla="*/ 1700184 h 6315453"/>
                <a:gd name="connsiteX16" fmla="*/ 502792 w 5774333"/>
                <a:gd name="connsiteY16" fmla="*/ 2182300 h 6315453"/>
                <a:gd name="connsiteX17" fmla="*/ 280637 w 5774333"/>
                <a:gd name="connsiteY17" fmla="*/ 2715256 h 6315453"/>
                <a:gd name="connsiteX18" fmla="*/ 199843 w 5774333"/>
                <a:gd name="connsiteY18" fmla="*/ 3283418 h 6315453"/>
                <a:gd name="connsiteX19" fmla="*/ 233926 w 5774333"/>
                <a:gd name="connsiteY19" fmla="*/ 3561593 h 6315453"/>
                <a:gd name="connsiteX20" fmla="*/ 334582 w 5774333"/>
                <a:gd name="connsiteY20" fmla="*/ 3821816 h 6315453"/>
                <a:gd name="connsiteX21" fmla="*/ 404834 w 5774333"/>
                <a:gd name="connsiteY21" fmla="*/ 3944343 h 6315453"/>
                <a:gd name="connsiteX22" fmla="*/ 485506 w 5774333"/>
                <a:gd name="connsiteY22" fmla="*/ 4062932 h 6315453"/>
                <a:gd name="connsiteX23" fmla="*/ 671861 w 5774333"/>
                <a:gd name="connsiteY23" fmla="*/ 4292120 h 6315453"/>
                <a:gd name="connsiteX24" fmla="*/ 873542 w 5774333"/>
                <a:gd name="connsiteY24" fmla="*/ 4523044 h 6315453"/>
                <a:gd name="connsiteX25" fmla="*/ 973831 w 5774333"/>
                <a:gd name="connsiteY25" fmla="*/ 4643601 h 6315453"/>
                <a:gd name="connsiteX26" fmla="*/ 1022014 w 5774333"/>
                <a:gd name="connsiteY26" fmla="*/ 4702780 h 6315453"/>
                <a:gd name="connsiteX27" fmla="*/ 1069215 w 5774333"/>
                <a:gd name="connsiteY27" fmla="*/ 4759411 h 6315453"/>
                <a:gd name="connsiteX28" fmla="*/ 1474784 w 5774333"/>
                <a:gd name="connsiteY28" fmla="*/ 5177948 h 6315453"/>
                <a:gd name="connsiteX29" fmla="*/ 1690442 w 5774333"/>
                <a:gd name="connsiteY29" fmla="*/ 5366255 h 6315453"/>
                <a:gd name="connsiteX30" fmla="*/ 1916276 w 5774333"/>
                <a:gd name="connsiteY30" fmla="*/ 5539852 h 6315453"/>
                <a:gd name="connsiteX31" fmla="*/ 2420784 w 5774333"/>
                <a:gd name="connsiteY31" fmla="*/ 5814437 h 6315453"/>
                <a:gd name="connsiteX32" fmla="*/ 2703015 w 5774333"/>
                <a:gd name="connsiteY32" fmla="*/ 5892029 h 6315453"/>
                <a:gd name="connsiteX33" fmla="*/ 2775350 w 5774333"/>
                <a:gd name="connsiteY33" fmla="*/ 5905695 h 6315453"/>
                <a:gd name="connsiteX34" fmla="*/ 2848299 w 5774333"/>
                <a:gd name="connsiteY34" fmla="*/ 5917161 h 6315453"/>
                <a:gd name="connsiteX35" fmla="*/ 2995544 w 5774333"/>
                <a:gd name="connsiteY35" fmla="*/ 5933605 h 6315453"/>
                <a:gd name="connsiteX36" fmla="*/ 3069596 w 5774333"/>
                <a:gd name="connsiteY36" fmla="*/ 5938933 h 6315453"/>
                <a:gd name="connsiteX37" fmla="*/ 3143894 w 5774333"/>
                <a:gd name="connsiteY37" fmla="*/ 5942639 h 6315453"/>
                <a:gd name="connsiteX38" fmla="*/ 3218436 w 5774333"/>
                <a:gd name="connsiteY38" fmla="*/ 5944260 h 6315453"/>
                <a:gd name="connsiteX39" fmla="*/ 3293101 w 5774333"/>
                <a:gd name="connsiteY39" fmla="*/ 5943913 h 6315453"/>
                <a:gd name="connsiteX40" fmla="*/ 3330494 w 5774333"/>
                <a:gd name="connsiteY40" fmla="*/ 5943565 h 6315453"/>
                <a:gd name="connsiteX41" fmla="*/ 3366540 w 5774333"/>
                <a:gd name="connsiteY41" fmla="*/ 5942059 h 6315453"/>
                <a:gd name="connsiteX42" fmla="*/ 3402462 w 5774333"/>
                <a:gd name="connsiteY42" fmla="*/ 5940323 h 6315453"/>
                <a:gd name="connsiteX43" fmla="*/ 3438262 w 5774333"/>
                <a:gd name="connsiteY43" fmla="*/ 5937543 h 6315453"/>
                <a:gd name="connsiteX44" fmla="*/ 3580236 w 5774333"/>
                <a:gd name="connsiteY44" fmla="*/ 5920982 h 6315453"/>
                <a:gd name="connsiteX45" fmla="*/ 4121034 w 5774333"/>
                <a:gd name="connsiteY45" fmla="*/ 5753290 h 6315453"/>
                <a:gd name="connsiteX46" fmla="*/ 4620639 w 5774333"/>
                <a:gd name="connsiteY46" fmla="*/ 5459364 h 6315453"/>
                <a:gd name="connsiteX47" fmla="*/ 4741771 w 5774333"/>
                <a:gd name="connsiteY47" fmla="*/ 5372971 h 6315453"/>
                <a:gd name="connsiteX48" fmla="*/ 4862901 w 5774333"/>
                <a:gd name="connsiteY48" fmla="*/ 5283682 h 6315453"/>
                <a:gd name="connsiteX49" fmla="*/ 5108229 w 5774333"/>
                <a:gd name="connsiteY49" fmla="*/ 5098386 h 6315453"/>
                <a:gd name="connsiteX50" fmla="*/ 5612493 w 5774333"/>
                <a:gd name="connsiteY50" fmla="*/ 4739724 h 6315453"/>
                <a:gd name="connsiteX51" fmla="*/ 5774333 w 5774333"/>
                <a:gd name="connsiteY51" fmla="*/ 4623488 h 6315453"/>
                <a:gd name="connsiteX52" fmla="*/ 5774333 w 5774333"/>
                <a:gd name="connsiteY52" fmla="*/ 5232926 h 6315453"/>
                <a:gd name="connsiteX53" fmla="*/ 5676492 w 5774333"/>
                <a:gd name="connsiteY53" fmla="*/ 5306859 h 6315453"/>
                <a:gd name="connsiteX54" fmla="*/ 5426260 w 5774333"/>
                <a:gd name="connsiteY54" fmla="*/ 5486233 h 6315453"/>
                <a:gd name="connsiteX55" fmla="*/ 5300225 w 5774333"/>
                <a:gd name="connsiteY55" fmla="*/ 5576217 h 6315453"/>
                <a:gd name="connsiteX56" fmla="*/ 5170757 w 5774333"/>
                <a:gd name="connsiteY56" fmla="*/ 5666780 h 6315453"/>
                <a:gd name="connsiteX57" fmla="*/ 5038100 w 5774333"/>
                <a:gd name="connsiteY57" fmla="*/ 5756185 h 6315453"/>
                <a:gd name="connsiteX58" fmla="*/ 4901276 w 5774333"/>
                <a:gd name="connsiteY58" fmla="*/ 5843043 h 6315453"/>
                <a:gd name="connsiteX59" fmla="*/ 4614019 w 5774333"/>
                <a:gd name="connsiteY59" fmla="*/ 6006103 h 6315453"/>
                <a:gd name="connsiteX60" fmla="*/ 4305061 w 5774333"/>
                <a:gd name="connsiteY60" fmla="*/ 6144726 h 6315453"/>
                <a:gd name="connsiteX61" fmla="*/ 3632710 w 5774333"/>
                <a:gd name="connsiteY61" fmla="*/ 6304196 h 6315453"/>
                <a:gd name="connsiteX62" fmla="*/ 3459594 w 5774333"/>
                <a:gd name="connsiteY62" fmla="*/ 6314504 h 6315453"/>
                <a:gd name="connsiteX63" fmla="*/ 3416315 w 5774333"/>
                <a:gd name="connsiteY63" fmla="*/ 6315429 h 6315453"/>
                <a:gd name="connsiteX64" fmla="*/ 3373159 w 5774333"/>
                <a:gd name="connsiteY64" fmla="*/ 6315198 h 6315453"/>
                <a:gd name="connsiteX65" fmla="*/ 3330127 w 5774333"/>
                <a:gd name="connsiteY65" fmla="*/ 6314735 h 6315453"/>
                <a:gd name="connsiteX66" fmla="*/ 3288320 w 5774333"/>
                <a:gd name="connsiteY66" fmla="*/ 6313230 h 6315453"/>
                <a:gd name="connsiteX67" fmla="*/ 2954350 w 5774333"/>
                <a:gd name="connsiteY67" fmla="*/ 6288098 h 6315453"/>
                <a:gd name="connsiteX68" fmla="*/ 2622466 w 5774333"/>
                <a:gd name="connsiteY68" fmla="*/ 6232742 h 6315453"/>
                <a:gd name="connsiteX69" fmla="*/ 2296466 w 5774333"/>
                <a:gd name="connsiteY69" fmla="*/ 6146001 h 6315453"/>
                <a:gd name="connsiteX70" fmla="*/ 1672419 w 5774333"/>
                <a:gd name="connsiteY70" fmla="*/ 5885197 h 6315453"/>
                <a:gd name="connsiteX71" fmla="*/ 1146578 w 5774333"/>
                <a:gd name="connsiteY71" fmla="*/ 5479168 h 6315453"/>
                <a:gd name="connsiteX72" fmla="*/ 933372 w 5774333"/>
                <a:gd name="connsiteY72" fmla="*/ 5234810 h 6315453"/>
                <a:gd name="connsiteX73" fmla="*/ 747140 w 5774333"/>
                <a:gd name="connsiteY73" fmla="*/ 4976091 h 6315453"/>
                <a:gd name="connsiteX74" fmla="*/ 703616 w 5774333"/>
                <a:gd name="connsiteY74" fmla="*/ 4910196 h 6315453"/>
                <a:gd name="connsiteX75" fmla="*/ 662053 w 5774333"/>
                <a:gd name="connsiteY75" fmla="*/ 4846269 h 6315453"/>
                <a:gd name="connsiteX76" fmla="*/ 580033 w 5774333"/>
                <a:gd name="connsiteY76" fmla="*/ 4722352 h 6315453"/>
                <a:gd name="connsiteX77" fmla="*/ 410105 w 5774333"/>
                <a:gd name="connsiteY77" fmla="*/ 4469193 h 6315453"/>
                <a:gd name="connsiteX78" fmla="*/ 244224 w 5774333"/>
                <a:gd name="connsiteY78" fmla="*/ 4201556 h 6315453"/>
                <a:gd name="connsiteX79" fmla="*/ 169437 w 5774333"/>
                <a:gd name="connsiteY79" fmla="*/ 4059690 h 6315453"/>
                <a:gd name="connsiteX80" fmla="*/ 105929 w 5774333"/>
                <a:gd name="connsiteY80" fmla="*/ 3911221 h 6315453"/>
                <a:gd name="connsiteX81" fmla="*/ 57256 w 5774333"/>
                <a:gd name="connsiteY81" fmla="*/ 3757195 h 6315453"/>
                <a:gd name="connsiteX82" fmla="*/ 39111 w 5774333"/>
                <a:gd name="connsiteY82" fmla="*/ 3678677 h 6315453"/>
                <a:gd name="connsiteX83" fmla="*/ 31142 w 5774333"/>
                <a:gd name="connsiteY83" fmla="*/ 3639300 h 6315453"/>
                <a:gd name="connsiteX84" fmla="*/ 24521 w 5774333"/>
                <a:gd name="connsiteY84" fmla="*/ 3599809 h 6315453"/>
                <a:gd name="connsiteX85" fmla="*/ 0 w 5774333"/>
                <a:gd name="connsiteY85" fmla="*/ 3283418 h 6315453"/>
                <a:gd name="connsiteX86" fmla="*/ 68045 w 5774333"/>
                <a:gd name="connsiteY86" fmla="*/ 2666963 h 6315453"/>
                <a:gd name="connsiteX87" fmla="*/ 272546 w 5774333"/>
                <a:gd name="connsiteY87" fmla="*/ 2076334 h 6315453"/>
                <a:gd name="connsiteX88" fmla="*/ 1039300 w 5774333"/>
                <a:gd name="connsiteY88" fmla="*/ 1073307 h 6315453"/>
                <a:gd name="connsiteX89" fmla="*/ 1547733 w 5774333"/>
                <a:gd name="connsiteY89" fmla="*/ 680365 h 6315453"/>
                <a:gd name="connsiteX90" fmla="*/ 2115995 w 5774333"/>
                <a:gd name="connsiteY90" fmla="*/ 368373 h 6315453"/>
                <a:gd name="connsiteX91" fmla="*/ 3377451 w 5774333"/>
                <a:gd name="connsiteY91" fmla="*/ 24304 h 6315453"/>
                <a:gd name="connsiteX92" fmla="*/ 3707237 w 5774333"/>
                <a:gd name="connsiteY92" fmla="*/ 1489 h 631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774333" h="6315453">
                  <a:moveTo>
                    <a:pt x="3707237" y="1489"/>
                  </a:moveTo>
                  <a:cubicBezTo>
                    <a:pt x="3817502" y="-1522"/>
                    <a:pt x="3927875" y="41"/>
                    <a:pt x="4037665" y="6121"/>
                  </a:cubicBezTo>
                  <a:cubicBezTo>
                    <a:pt x="4257614" y="18745"/>
                    <a:pt x="4477439" y="49665"/>
                    <a:pt x="4692239" y="102128"/>
                  </a:cubicBezTo>
                  <a:cubicBezTo>
                    <a:pt x="4907039" y="154474"/>
                    <a:pt x="5116811" y="228592"/>
                    <a:pt x="5315059" y="324945"/>
                  </a:cubicBezTo>
                  <a:cubicBezTo>
                    <a:pt x="5463562" y="397211"/>
                    <a:pt x="5606133" y="481527"/>
                    <a:pt x="5738325" y="578286"/>
                  </a:cubicBezTo>
                  <a:lnTo>
                    <a:pt x="5774333" y="606551"/>
                  </a:lnTo>
                  <a:lnTo>
                    <a:pt x="5774333" y="975490"/>
                  </a:lnTo>
                  <a:lnTo>
                    <a:pt x="5676001" y="889749"/>
                  </a:lnTo>
                  <a:cubicBezTo>
                    <a:pt x="5522381" y="769886"/>
                    <a:pt x="5355519" y="665657"/>
                    <a:pt x="5177132" y="581926"/>
                  </a:cubicBezTo>
                  <a:cubicBezTo>
                    <a:pt x="4998867" y="497965"/>
                    <a:pt x="4810183" y="433574"/>
                    <a:pt x="4615735" y="388640"/>
                  </a:cubicBezTo>
                  <a:cubicBezTo>
                    <a:pt x="4421289" y="343591"/>
                    <a:pt x="4221446" y="317649"/>
                    <a:pt x="4020010" y="308500"/>
                  </a:cubicBezTo>
                  <a:cubicBezTo>
                    <a:pt x="3818207" y="298887"/>
                    <a:pt x="3616649" y="305257"/>
                    <a:pt x="3416315" y="328882"/>
                  </a:cubicBezTo>
                  <a:cubicBezTo>
                    <a:pt x="3216106" y="352623"/>
                    <a:pt x="3017736" y="392346"/>
                    <a:pt x="2823779" y="446545"/>
                  </a:cubicBezTo>
                  <a:cubicBezTo>
                    <a:pt x="2629699" y="500513"/>
                    <a:pt x="2440401" y="570345"/>
                    <a:pt x="2256987" y="651296"/>
                  </a:cubicBezTo>
                  <a:cubicBezTo>
                    <a:pt x="1889058" y="811461"/>
                    <a:pt x="1545527" y="1023856"/>
                    <a:pt x="1244169" y="1280374"/>
                  </a:cubicBezTo>
                  <a:cubicBezTo>
                    <a:pt x="1093982" y="1409039"/>
                    <a:pt x="954828" y="1549400"/>
                    <a:pt x="830141" y="1700184"/>
                  </a:cubicBezTo>
                  <a:cubicBezTo>
                    <a:pt x="705209" y="1850736"/>
                    <a:pt x="594989" y="2012176"/>
                    <a:pt x="502792" y="2182300"/>
                  </a:cubicBezTo>
                  <a:cubicBezTo>
                    <a:pt x="410595" y="2352308"/>
                    <a:pt x="333847" y="2530307"/>
                    <a:pt x="280637" y="2715256"/>
                  </a:cubicBezTo>
                  <a:cubicBezTo>
                    <a:pt x="227306" y="2899741"/>
                    <a:pt x="199719" y="3091521"/>
                    <a:pt x="199843" y="3283418"/>
                  </a:cubicBezTo>
                  <a:cubicBezTo>
                    <a:pt x="200946" y="3377687"/>
                    <a:pt x="210754" y="3471261"/>
                    <a:pt x="233926" y="3561593"/>
                  </a:cubicBezTo>
                  <a:cubicBezTo>
                    <a:pt x="256730" y="3652040"/>
                    <a:pt x="292162" y="3738550"/>
                    <a:pt x="334582" y="3821816"/>
                  </a:cubicBezTo>
                  <a:cubicBezTo>
                    <a:pt x="356038" y="3863392"/>
                    <a:pt x="379823" y="3904157"/>
                    <a:pt x="404834" y="3944343"/>
                  </a:cubicBezTo>
                  <a:cubicBezTo>
                    <a:pt x="430212" y="3984413"/>
                    <a:pt x="457308" y="4023905"/>
                    <a:pt x="485506" y="4062932"/>
                  </a:cubicBezTo>
                  <a:cubicBezTo>
                    <a:pt x="542639" y="4140757"/>
                    <a:pt x="606146" y="4216265"/>
                    <a:pt x="671861" y="4292120"/>
                  </a:cubicBezTo>
                  <a:cubicBezTo>
                    <a:pt x="737576" y="4368091"/>
                    <a:pt x="806234" y="4444062"/>
                    <a:pt x="873542" y="4523044"/>
                  </a:cubicBezTo>
                  <a:cubicBezTo>
                    <a:pt x="907258" y="4562419"/>
                    <a:pt x="940606" y="4602721"/>
                    <a:pt x="973831" y="4643601"/>
                  </a:cubicBezTo>
                  <a:lnTo>
                    <a:pt x="1022014" y="4702780"/>
                  </a:lnTo>
                  <a:cubicBezTo>
                    <a:pt x="1037829" y="4721658"/>
                    <a:pt x="1052910" y="4740998"/>
                    <a:pt x="1069215" y="4759411"/>
                  </a:cubicBezTo>
                  <a:cubicBezTo>
                    <a:pt x="1196477" y="4909269"/>
                    <a:pt x="1334527" y="5047199"/>
                    <a:pt x="1474784" y="5177948"/>
                  </a:cubicBezTo>
                  <a:cubicBezTo>
                    <a:pt x="1545281" y="5243033"/>
                    <a:pt x="1617003" y="5305917"/>
                    <a:pt x="1690442" y="5366255"/>
                  </a:cubicBezTo>
                  <a:cubicBezTo>
                    <a:pt x="1763881" y="5426591"/>
                    <a:pt x="1838668" y="5484959"/>
                    <a:pt x="1916276" y="5539852"/>
                  </a:cubicBezTo>
                  <a:cubicBezTo>
                    <a:pt x="2070877" y="5649872"/>
                    <a:pt x="2237617" y="5748194"/>
                    <a:pt x="2420784" y="5814437"/>
                  </a:cubicBezTo>
                  <a:cubicBezTo>
                    <a:pt x="2512124" y="5847559"/>
                    <a:pt x="2606773" y="5872921"/>
                    <a:pt x="2703015" y="5892029"/>
                  </a:cubicBezTo>
                  <a:cubicBezTo>
                    <a:pt x="2727168" y="5896546"/>
                    <a:pt x="2751075" y="5901758"/>
                    <a:pt x="2775350" y="5905695"/>
                  </a:cubicBezTo>
                  <a:lnTo>
                    <a:pt x="2848299" y="5917161"/>
                  </a:lnTo>
                  <a:cubicBezTo>
                    <a:pt x="2897218" y="5923298"/>
                    <a:pt x="2946136" y="5929784"/>
                    <a:pt x="2995544" y="5933605"/>
                  </a:cubicBezTo>
                  <a:cubicBezTo>
                    <a:pt x="3020188" y="5935806"/>
                    <a:pt x="3044831" y="5937891"/>
                    <a:pt x="3069596" y="5938933"/>
                  </a:cubicBezTo>
                  <a:cubicBezTo>
                    <a:pt x="3094362" y="5940090"/>
                    <a:pt x="3119005" y="5941943"/>
                    <a:pt x="3143894" y="5942639"/>
                  </a:cubicBezTo>
                  <a:lnTo>
                    <a:pt x="3218436" y="5944260"/>
                  </a:lnTo>
                  <a:cubicBezTo>
                    <a:pt x="3243201" y="5944838"/>
                    <a:pt x="3268212" y="5944029"/>
                    <a:pt x="3293101" y="5943913"/>
                  </a:cubicBezTo>
                  <a:lnTo>
                    <a:pt x="3330494" y="5943565"/>
                  </a:lnTo>
                  <a:cubicBezTo>
                    <a:pt x="3342632" y="5943218"/>
                    <a:pt x="3354524" y="5942523"/>
                    <a:pt x="3366540" y="5942059"/>
                  </a:cubicBezTo>
                  <a:cubicBezTo>
                    <a:pt x="3378554" y="5941480"/>
                    <a:pt x="3390570" y="5941134"/>
                    <a:pt x="3402462" y="5940323"/>
                  </a:cubicBezTo>
                  <a:lnTo>
                    <a:pt x="3438262" y="5937543"/>
                  </a:lnTo>
                  <a:cubicBezTo>
                    <a:pt x="3485954" y="5933953"/>
                    <a:pt x="3533279" y="5927931"/>
                    <a:pt x="3580236" y="5920982"/>
                  </a:cubicBezTo>
                  <a:cubicBezTo>
                    <a:pt x="3768185" y="5891567"/>
                    <a:pt x="3948901" y="5834010"/>
                    <a:pt x="4121034" y="5753290"/>
                  </a:cubicBezTo>
                  <a:cubicBezTo>
                    <a:pt x="4293782" y="5673497"/>
                    <a:pt x="4458191" y="5571353"/>
                    <a:pt x="4620639" y="5459364"/>
                  </a:cubicBezTo>
                  <a:cubicBezTo>
                    <a:pt x="4661221" y="5431455"/>
                    <a:pt x="4701557" y="5402271"/>
                    <a:pt x="4741771" y="5372971"/>
                  </a:cubicBezTo>
                  <a:cubicBezTo>
                    <a:pt x="4782230" y="5343672"/>
                    <a:pt x="4822566" y="5313908"/>
                    <a:pt x="4862901" y="5283682"/>
                  </a:cubicBezTo>
                  <a:lnTo>
                    <a:pt x="5108229" y="5098386"/>
                  </a:lnTo>
                  <a:cubicBezTo>
                    <a:pt x="5276563" y="4972270"/>
                    <a:pt x="5446489" y="4854838"/>
                    <a:pt x="5612493" y="4739724"/>
                  </a:cubicBezTo>
                  <a:lnTo>
                    <a:pt x="5774333" y="4623488"/>
                  </a:lnTo>
                  <a:lnTo>
                    <a:pt x="5774333" y="5232926"/>
                  </a:lnTo>
                  <a:lnTo>
                    <a:pt x="5676492" y="5306859"/>
                  </a:lnTo>
                  <a:cubicBezTo>
                    <a:pt x="5592693" y="5367905"/>
                    <a:pt x="5508955" y="5427286"/>
                    <a:pt x="5426260" y="5486233"/>
                  </a:cubicBezTo>
                  <a:lnTo>
                    <a:pt x="5300225" y="5576217"/>
                  </a:lnTo>
                  <a:cubicBezTo>
                    <a:pt x="5257559" y="5606443"/>
                    <a:pt x="5214525" y="5636901"/>
                    <a:pt x="5170757" y="5666780"/>
                  </a:cubicBezTo>
                  <a:cubicBezTo>
                    <a:pt x="5127110" y="5696775"/>
                    <a:pt x="5082973" y="5726654"/>
                    <a:pt x="5038100" y="5756185"/>
                  </a:cubicBezTo>
                  <a:cubicBezTo>
                    <a:pt x="4993106" y="5785486"/>
                    <a:pt x="4947743" y="5814553"/>
                    <a:pt x="4901276" y="5843043"/>
                  </a:cubicBezTo>
                  <a:cubicBezTo>
                    <a:pt x="4808835" y="5900136"/>
                    <a:pt x="4713449" y="5955494"/>
                    <a:pt x="4614019" y="6006103"/>
                  </a:cubicBezTo>
                  <a:cubicBezTo>
                    <a:pt x="4514711" y="6056943"/>
                    <a:pt x="4411971" y="6104192"/>
                    <a:pt x="4305061" y="6144726"/>
                  </a:cubicBezTo>
                  <a:cubicBezTo>
                    <a:pt x="4092223" y="6226952"/>
                    <a:pt x="3863569" y="6282424"/>
                    <a:pt x="3632710" y="6304196"/>
                  </a:cubicBezTo>
                  <a:cubicBezTo>
                    <a:pt x="3574964" y="6309408"/>
                    <a:pt x="3517218" y="6313345"/>
                    <a:pt x="3459594" y="6314504"/>
                  </a:cubicBezTo>
                  <a:lnTo>
                    <a:pt x="3416315" y="6315429"/>
                  </a:lnTo>
                  <a:cubicBezTo>
                    <a:pt x="3401971" y="6315546"/>
                    <a:pt x="3387505" y="6315198"/>
                    <a:pt x="3373159" y="6315198"/>
                  </a:cubicBezTo>
                  <a:lnTo>
                    <a:pt x="3330127" y="6314735"/>
                  </a:lnTo>
                  <a:lnTo>
                    <a:pt x="3288320" y="6313230"/>
                  </a:lnTo>
                  <a:cubicBezTo>
                    <a:pt x="3176996" y="6309870"/>
                    <a:pt x="3065428" y="6301533"/>
                    <a:pt x="2954350" y="6288098"/>
                  </a:cubicBezTo>
                  <a:cubicBezTo>
                    <a:pt x="2843150" y="6275360"/>
                    <a:pt x="2732194" y="6257061"/>
                    <a:pt x="2622466" y="6232742"/>
                  </a:cubicBezTo>
                  <a:cubicBezTo>
                    <a:pt x="2512859" y="6208190"/>
                    <a:pt x="2404110" y="6179122"/>
                    <a:pt x="2296466" y="6146001"/>
                  </a:cubicBezTo>
                  <a:cubicBezTo>
                    <a:pt x="2081544" y="6079179"/>
                    <a:pt x="1869073" y="5996027"/>
                    <a:pt x="1672419" y="5885197"/>
                  </a:cubicBezTo>
                  <a:cubicBezTo>
                    <a:pt x="1475643" y="5774599"/>
                    <a:pt x="1299954" y="5634353"/>
                    <a:pt x="1146578" y="5479168"/>
                  </a:cubicBezTo>
                  <a:cubicBezTo>
                    <a:pt x="1069461" y="5401692"/>
                    <a:pt x="999333" y="5319235"/>
                    <a:pt x="933372" y="5234810"/>
                  </a:cubicBezTo>
                  <a:cubicBezTo>
                    <a:pt x="867781" y="5150038"/>
                    <a:pt x="805375" y="5063991"/>
                    <a:pt x="747140" y="4976091"/>
                  </a:cubicBezTo>
                  <a:cubicBezTo>
                    <a:pt x="732182" y="4954319"/>
                    <a:pt x="718082" y="4932199"/>
                    <a:pt x="703616" y="4910196"/>
                  </a:cubicBezTo>
                  <a:lnTo>
                    <a:pt x="662053" y="4846269"/>
                  </a:lnTo>
                  <a:cubicBezTo>
                    <a:pt x="635449" y="4804925"/>
                    <a:pt x="607864" y="4763928"/>
                    <a:pt x="580033" y="4722352"/>
                  </a:cubicBezTo>
                  <a:lnTo>
                    <a:pt x="410105" y="4469193"/>
                  </a:lnTo>
                  <a:cubicBezTo>
                    <a:pt x="353095" y="4382915"/>
                    <a:pt x="296820" y="4294089"/>
                    <a:pt x="244224" y="4201556"/>
                  </a:cubicBezTo>
                  <a:cubicBezTo>
                    <a:pt x="217987" y="4155232"/>
                    <a:pt x="192609" y="4108098"/>
                    <a:pt x="169437" y="4059690"/>
                  </a:cubicBezTo>
                  <a:cubicBezTo>
                    <a:pt x="146388" y="4011165"/>
                    <a:pt x="124932" y="3961715"/>
                    <a:pt x="105929" y="3911221"/>
                  </a:cubicBezTo>
                  <a:cubicBezTo>
                    <a:pt x="87293" y="3860613"/>
                    <a:pt x="70742" y="3809309"/>
                    <a:pt x="57256" y="3757195"/>
                  </a:cubicBezTo>
                  <a:cubicBezTo>
                    <a:pt x="50881" y="3731138"/>
                    <a:pt x="44383" y="3704965"/>
                    <a:pt x="39111" y="3678677"/>
                  </a:cubicBezTo>
                  <a:lnTo>
                    <a:pt x="31142" y="3639300"/>
                  </a:lnTo>
                  <a:lnTo>
                    <a:pt x="24521" y="3599809"/>
                  </a:lnTo>
                  <a:cubicBezTo>
                    <a:pt x="7234" y="3494423"/>
                    <a:pt x="0" y="3388457"/>
                    <a:pt x="0" y="3283418"/>
                  </a:cubicBezTo>
                  <a:cubicBezTo>
                    <a:pt x="491" y="3076698"/>
                    <a:pt x="23418" y="2869978"/>
                    <a:pt x="68045" y="2666963"/>
                  </a:cubicBezTo>
                  <a:cubicBezTo>
                    <a:pt x="112550" y="2464064"/>
                    <a:pt x="180717" y="2265104"/>
                    <a:pt x="272546" y="2076334"/>
                  </a:cubicBezTo>
                  <a:cubicBezTo>
                    <a:pt x="457062" y="1698794"/>
                    <a:pt x="724457" y="1360978"/>
                    <a:pt x="1039300" y="1073307"/>
                  </a:cubicBezTo>
                  <a:cubicBezTo>
                    <a:pt x="1197090" y="929472"/>
                    <a:pt x="1367630" y="798259"/>
                    <a:pt x="1547733" y="680365"/>
                  </a:cubicBezTo>
                  <a:cubicBezTo>
                    <a:pt x="1728081" y="562587"/>
                    <a:pt x="1917870" y="457663"/>
                    <a:pt x="2115995" y="368373"/>
                  </a:cubicBezTo>
                  <a:cubicBezTo>
                    <a:pt x="2512737" y="191070"/>
                    <a:pt x="2939883" y="73870"/>
                    <a:pt x="3377451" y="24304"/>
                  </a:cubicBezTo>
                  <a:cubicBezTo>
                    <a:pt x="3486812" y="12086"/>
                    <a:pt x="3596971" y="4500"/>
                    <a:pt x="3707237" y="148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EC18CE1F-9DF1-47AF-9E66-6CE348AC233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464911 h 6229400"/>
                <a:gd name="connsiteX4" fmla="*/ 5660063 w 5769111"/>
                <a:gd name="connsiteY4" fmla="*/ 1328105 h 6229400"/>
                <a:gd name="connsiteX5" fmla="*/ 4910471 w 5769111"/>
                <a:gd name="connsiteY5" fmla="*/ 781599 h 6229400"/>
                <a:gd name="connsiteX6" fmla="*/ 3882695 w 5769111"/>
                <a:gd name="connsiteY6" fmla="*/ 579048 h 6229400"/>
                <a:gd name="connsiteX7" fmla="*/ 2683153 w 5769111"/>
                <a:gd name="connsiteY7" fmla="*/ 797003 h 6229400"/>
                <a:gd name="connsiteX8" fmla="*/ 1617493 w 5769111"/>
                <a:gd name="connsiteY8" fmla="*/ 1395738 h 6229400"/>
                <a:gd name="connsiteX9" fmla="*/ 880408 w 5769111"/>
                <a:gd name="connsiteY9" fmla="*/ 2259099 h 6229400"/>
                <a:gd name="connsiteX10" fmla="*/ 613135 w 5769111"/>
                <a:gd name="connsiteY10" fmla="*/ 3263863 h 6229400"/>
                <a:gd name="connsiteX11" fmla="*/ 1055484 w 5769111"/>
                <a:gd name="connsiteY11" fmla="*/ 4196825 h 6229400"/>
                <a:gd name="connsiteX12" fmla="*/ 1278376 w 5769111"/>
                <a:gd name="connsiteY12" fmla="*/ 4492950 h 6229400"/>
                <a:gd name="connsiteX13" fmla="*/ 3369851 w 5769111"/>
                <a:gd name="connsiteY13" fmla="*/ 5650468 h 6229400"/>
                <a:gd name="connsiteX14" fmla="*/ 4957551 w 5769111"/>
                <a:gd name="connsiteY14" fmla="*/ 4938355 h 6229400"/>
                <a:gd name="connsiteX15" fmla="*/ 5150773 w 5769111"/>
                <a:gd name="connsiteY15" fmla="*/ 4796950 h 6229400"/>
                <a:gd name="connsiteX16" fmla="*/ 5747247 w 5769111"/>
                <a:gd name="connsiteY16" fmla="*/ 4338176 h 6229400"/>
                <a:gd name="connsiteX17" fmla="*/ 5769111 w 5769111"/>
                <a:gd name="connsiteY17" fmla="*/ 4318497 h 6229400"/>
                <a:gd name="connsiteX18" fmla="*/ 5769111 w 5769111"/>
                <a:gd name="connsiteY18" fmla="*/ 5074612 h 6229400"/>
                <a:gd name="connsiteX19" fmla="*/ 5636252 w 5769111"/>
                <a:gd name="connsiteY19" fmla="*/ 5174208 h 6229400"/>
                <a:gd name="connsiteX20" fmla="*/ 5334922 w 5769111"/>
                <a:gd name="connsiteY20" fmla="*/ 5394528 h 6229400"/>
                <a:gd name="connsiteX21" fmla="*/ 3369727 w 5769111"/>
                <a:gd name="connsiteY21" fmla="*/ 6229400 h 6229400"/>
                <a:gd name="connsiteX22" fmla="*/ 771046 w 5769111"/>
                <a:gd name="connsiteY22" fmla="*/ 4817913 h 6229400"/>
                <a:gd name="connsiteX23" fmla="*/ 0 w 5769111"/>
                <a:gd name="connsiteY23" fmla="*/ 3263748 h 6229400"/>
                <a:gd name="connsiteX24" fmla="*/ 3882695 w 5769111"/>
                <a:gd name="connsiteY24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464911"/>
                  </a:lnTo>
                  <a:lnTo>
                    <a:pt x="5660063" y="1328105"/>
                  </a:lnTo>
                  <a:cubicBezTo>
                    <a:pt x="5449800" y="1091506"/>
                    <a:pt x="5197607" y="907600"/>
                    <a:pt x="4910471" y="781599"/>
                  </a:cubicBezTo>
                  <a:cubicBezTo>
                    <a:pt x="4604088" y="647260"/>
                    <a:pt x="4258349" y="579048"/>
                    <a:pt x="3882695" y="579048"/>
                  </a:cubicBezTo>
                  <a:cubicBezTo>
                    <a:pt x="3484238" y="579048"/>
                    <a:pt x="3080631" y="652240"/>
                    <a:pt x="2683153" y="797003"/>
                  </a:cubicBezTo>
                  <a:cubicBezTo>
                    <a:pt x="2296098" y="937595"/>
                    <a:pt x="1927678" y="1144662"/>
                    <a:pt x="1617493" y="1395738"/>
                  </a:cubicBezTo>
                  <a:cubicBezTo>
                    <a:pt x="1301915" y="1651098"/>
                    <a:pt x="1053890" y="1941665"/>
                    <a:pt x="880408" y="2259099"/>
                  </a:cubicBezTo>
                  <a:cubicBezTo>
                    <a:pt x="703125" y="2583597"/>
                    <a:pt x="613135" y="2921645"/>
                    <a:pt x="613135" y="3263863"/>
                  </a:cubicBezTo>
                  <a:cubicBezTo>
                    <a:pt x="613135" y="3608512"/>
                    <a:pt x="756702" y="3809789"/>
                    <a:pt x="1055484" y="4196825"/>
                  </a:cubicBezTo>
                  <a:cubicBezTo>
                    <a:pt x="1127574" y="4290167"/>
                    <a:pt x="1202116" y="4386753"/>
                    <a:pt x="1278376" y="4492950"/>
                  </a:cubicBezTo>
                  <a:cubicBezTo>
                    <a:pt x="1861105" y="5304313"/>
                    <a:pt x="2486623" y="5650468"/>
                    <a:pt x="3369851" y="5650468"/>
                  </a:cubicBezTo>
                  <a:cubicBezTo>
                    <a:pt x="3949515" y="5650468"/>
                    <a:pt x="4374822" y="5368471"/>
                    <a:pt x="4957551" y="4938355"/>
                  </a:cubicBezTo>
                  <a:cubicBezTo>
                    <a:pt x="5022653" y="4890293"/>
                    <a:pt x="5087755" y="4842811"/>
                    <a:pt x="5150773" y="4796950"/>
                  </a:cubicBezTo>
                  <a:cubicBezTo>
                    <a:pt x="5364254" y="4641404"/>
                    <a:pt x="5570313" y="4491241"/>
                    <a:pt x="5747247" y="4338176"/>
                  </a:cubicBezTo>
                  <a:lnTo>
                    <a:pt x="5769111" y="4318497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5BD26A8C-8D1D-41E6-A71E-FE9AC75F3F8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675390 h 6229400"/>
                <a:gd name="connsiteX4" fmla="*/ 5711488 w 5769111"/>
                <a:gd name="connsiteY4" fmla="*/ 1585205 h 6229400"/>
                <a:gd name="connsiteX5" fmla="*/ 5566027 w 5769111"/>
                <a:gd name="connsiteY5" fmla="*/ 1402571 h 6229400"/>
                <a:gd name="connsiteX6" fmla="*/ 4858734 w 5769111"/>
                <a:gd name="connsiteY6" fmla="*/ 886639 h 6229400"/>
                <a:gd name="connsiteX7" fmla="*/ 3882695 w 5769111"/>
                <a:gd name="connsiteY7" fmla="*/ 694858 h 6229400"/>
                <a:gd name="connsiteX8" fmla="*/ 2727046 w 5769111"/>
                <a:gd name="connsiteY8" fmla="*/ 905053 h 6229400"/>
                <a:gd name="connsiteX9" fmla="*/ 1697186 w 5769111"/>
                <a:gd name="connsiteY9" fmla="*/ 1483638 h 6229400"/>
                <a:gd name="connsiteX10" fmla="*/ 989279 w 5769111"/>
                <a:gd name="connsiteY10" fmla="*/ 2312139 h 6229400"/>
                <a:gd name="connsiteX11" fmla="*/ 735615 w 5769111"/>
                <a:gd name="connsiteY11" fmla="*/ 3263863 h 6229400"/>
                <a:gd name="connsiteX12" fmla="*/ 1154424 w 5769111"/>
                <a:gd name="connsiteY12" fmla="*/ 4128614 h 6229400"/>
                <a:gd name="connsiteX13" fmla="*/ 1379768 w 5769111"/>
                <a:gd name="connsiteY13" fmla="*/ 4427981 h 6229400"/>
                <a:gd name="connsiteX14" fmla="*/ 2239456 w 5769111"/>
                <a:gd name="connsiteY14" fmla="*/ 5256947 h 6229400"/>
                <a:gd name="connsiteX15" fmla="*/ 3369727 w 5769111"/>
                <a:gd name="connsiteY15" fmla="*/ 5534658 h 6229400"/>
                <a:gd name="connsiteX16" fmla="*/ 4096760 w 5769111"/>
                <a:gd name="connsiteY16" fmla="*/ 5357817 h 6229400"/>
                <a:gd name="connsiteX17" fmla="*/ 4881905 w 5769111"/>
                <a:gd name="connsiteY17" fmla="*/ 4847212 h 6229400"/>
                <a:gd name="connsiteX18" fmla="*/ 5075739 w 5769111"/>
                <a:gd name="connsiteY18" fmla="*/ 4705346 h 6229400"/>
                <a:gd name="connsiteX19" fmla="*/ 5759930 w 5769111"/>
                <a:gd name="connsiteY19" fmla="*/ 4166809 h 6229400"/>
                <a:gd name="connsiteX20" fmla="*/ 5769111 w 5769111"/>
                <a:gd name="connsiteY20" fmla="*/ 4157764 h 6229400"/>
                <a:gd name="connsiteX21" fmla="*/ 5769111 w 5769111"/>
                <a:gd name="connsiteY21" fmla="*/ 5074612 h 6229400"/>
                <a:gd name="connsiteX22" fmla="*/ 5636252 w 5769111"/>
                <a:gd name="connsiteY22" fmla="*/ 5174208 h 6229400"/>
                <a:gd name="connsiteX23" fmla="*/ 5334922 w 5769111"/>
                <a:gd name="connsiteY23" fmla="*/ 5394528 h 6229400"/>
                <a:gd name="connsiteX24" fmla="*/ 3369727 w 5769111"/>
                <a:gd name="connsiteY24" fmla="*/ 6229400 h 6229400"/>
                <a:gd name="connsiteX25" fmla="*/ 771046 w 5769111"/>
                <a:gd name="connsiteY25" fmla="*/ 4817913 h 6229400"/>
                <a:gd name="connsiteX26" fmla="*/ 0 w 5769111"/>
                <a:gd name="connsiteY26" fmla="*/ 3263748 h 6229400"/>
                <a:gd name="connsiteX27" fmla="*/ 3882695 w 5769111"/>
                <a:gd name="connsiteY27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675390"/>
                  </a:lnTo>
                  <a:lnTo>
                    <a:pt x="5711488" y="1585205"/>
                  </a:lnTo>
                  <a:cubicBezTo>
                    <a:pt x="5665942" y="1521390"/>
                    <a:pt x="5617428" y="1460432"/>
                    <a:pt x="5566027" y="1402571"/>
                  </a:cubicBezTo>
                  <a:cubicBezTo>
                    <a:pt x="5367411" y="1179058"/>
                    <a:pt x="5129563" y="1005460"/>
                    <a:pt x="4858734" y="886639"/>
                  </a:cubicBezTo>
                  <a:cubicBezTo>
                    <a:pt x="4568779" y="759363"/>
                    <a:pt x="4240327" y="694858"/>
                    <a:pt x="3882695" y="694858"/>
                  </a:cubicBezTo>
                  <a:cubicBezTo>
                    <a:pt x="3504835" y="694858"/>
                    <a:pt x="3105151" y="767471"/>
                    <a:pt x="2727046" y="905053"/>
                  </a:cubicBezTo>
                  <a:cubicBezTo>
                    <a:pt x="2352985" y="1041013"/>
                    <a:pt x="1996826" y="1241132"/>
                    <a:pt x="1697186" y="1483638"/>
                  </a:cubicBezTo>
                  <a:cubicBezTo>
                    <a:pt x="1397913" y="1725796"/>
                    <a:pt x="1153199" y="2012308"/>
                    <a:pt x="989279" y="2312139"/>
                  </a:cubicBezTo>
                  <a:cubicBezTo>
                    <a:pt x="820946" y="2620077"/>
                    <a:pt x="735615" y="2940290"/>
                    <a:pt x="735615" y="3263863"/>
                  </a:cubicBezTo>
                  <a:cubicBezTo>
                    <a:pt x="735615" y="3573074"/>
                    <a:pt x="863980" y="3752464"/>
                    <a:pt x="1154424" y="4128614"/>
                  </a:cubicBezTo>
                  <a:cubicBezTo>
                    <a:pt x="1227127" y="4222767"/>
                    <a:pt x="1302282" y="4320162"/>
                    <a:pt x="1379768" y="4427981"/>
                  </a:cubicBezTo>
                  <a:cubicBezTo>
                    <a:pt x="1653784" y="4809458"/>
                    <a:pt x="1934912" y="5080685"/>
                    <a:pt x="2239456" y="5256947"/>
                  </a:cubicBezTo>
                  <a:cubicBezTo>
                    <a:pt x="2562268" y="5443863"/>
                    <a:pt x="2932037" y="5534658"/>
                    <a:pt x="3369727" y="5534658"/>
                  </a:cubicBezTo>
                  <a:cubicBezTo>
                    <a:pt x="3618120" y="5534658"/>
                    <a:pt x="3849103" y="5478491"/>
                    <a:pt x="4096760" y="5357817"/>
                  </a:cubicBezTo>
                  <a:cubicBezTo>
                    <a:pt x="4351037" y="5233901"/>
                    <a:pt x="4602740" y="5053238"/>
                    <a:pt x="4881905" y="4847212"/>
                  </a:cubicBezTo>
                  <a:cubicBezTo>
                    <a:pt x="4947375" y="4798920"/>
                    <a:pt x="5012599" y="4751322"/>
                    <a:pt x="5075739" y="4705346"/>
                  </a:cubicBezTo>
                  <a:cubicBezTo>
                    <a:pt x="5327320" y="4521990"/>
                    <a:pt x="5568418" y="4346256"/>
                    <a:pt x="5759930" y="4166809"/>
                  </a:cubicBezTo>
                  <a:lnTo>
                    <a:pt x="5769111" y="4157764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Imagem 1" descr="Logotipo&#10;&#10;Descrição gerada automaticamente com confiança média">
            <a:extLst>
              <a:ext uri="{FF2B5EF4-FFF2-40B4-BE49-F238E27FC236}">
                <a16:creationId xmlns:a16="http://schemas.microsoft.com/office/drawing/2014/main" id="{AED78A48-08A4-1BBB-6631-5DD50FAB6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3585838" y="2573534"/>
            <a:ext cx="6849861" cy="1712466"/>
          </a:xfrm>
          <a:prstGeom prst="rect">
            <a:avLst/>
          </a:prstGeom>
        </p:spPr>
      </p:pic>
      <p:pic>
        <p:nvPicPr>
          <p:cNvPr id="3" name="Imagem 2" descr="Tela de computador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F715C091-2D60-E60E-4BF1-9228BD1595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590" t="33100" b="31091"/>
          <a:stretch/>
        </p:blipFill>
        <p:spPr>
          <a:xfrm>
            <a:off x="695326" y="6192808"/>
            <a:ext cx="4755026" cy="682079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6A658AF3-10B6-D99B-4895-7D0459F919F5}"/>
              </a:ext>
            </a:extLst>
          </p:cNvPr>
          <p:cNvSpPr txBox="1">
            <a:spLocks/>
          </p:cNvSpPr>
          <p:nvPr/>
        </p:nvSpPr>
        <p:spPr>
          <a:xfrm>
            <a:off x="8438955" y="-184982"/>
            <a:ext cx="3645003" cy="98793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SzPts val="3600"/>
            </a:pPr>
            <a:r>
              <a:rPr lang="pt-BR" sz="1100" b="1" kern="1200" dirty="0">
                <a:solidFill>
                  <a:schemeClr val="bg2"/>
                </a:solidFill>
                <a:latin typeface="+mj-lt"/>
                <a:ea typeface="+mj-ea"/>
                <a:cs typeface="+mj-cs"/>
                <a:sym typeface="Arial Black"/>
              </a:rPr>
              <a:t>ENCONTRO NACIONAL DE INTEGRAÇÃO </a:t>
            </a:r>
          </a:p>
          <a:p>
            <a:pPr>
              <a:spcBef>
                <a:spcPct val="0"/>
              </a:spcBef>
              <a:buClr>
                <a:srgbClr val="000000"/>
              </a:buClr>
              <a:buSzPts val="3600"/>
            </a:pPr>
            <a:r>
              <a:rPr lang="pt-BR" sz="1100" b="1" kern="1200" dirty="0">
                <a:solidFill>
                  <a:schemeClr val="bg2"/>
                </a:solidFill>
                <a:latin typeface="+mj-lt"/>
                <a:ea typeface="+mj-ea"/>
                <a:cs typeface="+mj-cs"/>
                <a:sym typeface="Arial Black"/>
              </a:rPr>
              <a:t>DO FUNDO NACIONAL DE ASSISTÊNCIA SOCIAL</a:t>
            </a:r>
          </a:p>
          <a:p>
            <a:pPr>
              <a:spcBef>
                <a:spcPct val="0"/>
              </a:spcBef>
              <a:buClr>
                <a:srgbClr val="000000"/>
              </a:buClr>
              <a:buSzPts val="3600"/>
            </a:pPr>
            <a:r>
              <a:rPr lang="pt-BR" sz="1100" b="1" kern="1200" dirty="0">
                <a:solidFill>
                  <a:schemeClr val="bg2"/>
                </a:solidFill>
                <a:latin typeface="+mj-lt"/>
                <a:ea typeface="+mj-ea"/>
                <a:cs typeface="+mj-cs"/>
                <a:sym typeface="Arial Black"/>
              </a:rPr>
              <a:t> E FUNDOS ESTADUAIS DE ASSISTÊNCIA SOCIAL</a:t>
            </a:r>
            <a:endParaRPr lang="en-US" sz="1100" b="1" kern="1200" dirty="0">
              <a:solidFill>
                <a:schemeClr val="bg2"/>
              </a:solidFill>
              <a:latin typeface="+mj-lt"/>
              <a:ea typeface="+mj-ea"/>
              <a:cs typeface="+mj-cs"/>
              <a:sym typeface="Arial"/>
            </a:endParaRPr>
          </a:p>
        </p:txBody>
      </p:sp>
      <p:pic>
        <p:nvPicPr>
          <p:cNvPr id="5" name="Imagem 4" descr="Forma&#10;&#10;Descrição gerada automaticamente com confiança média">
            <a:extLst>
              <a:ext uri="{FF2B5EF4-FFF2-40B4-BE49-F238E27FC236}">
                <a16:creationId xmlns:a16="http://schemas.microsoft.com/office/drawing/2014/main" id="{C31DFAB4-70AE-76DB-9702-1F1F960A172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317" t="6391" r="70121" b="6628"/>
          <a:stretch/>
        </p:blipFill>
        <p:spPr>
          <a:xfrm>
            <a:off x="7769980" y="-27"/>
            <a:ext cx="827110" cy="874741"/>
          </a:xfrm>
          <a:prstGeom prst="rect">
            <a:avLst/>
          </a:prstGeom>
        </p:spPr>
      </p:pic>
      <p:sp>
        <p:nvSpPr>
          <p:cNvPr id="16" name="Google Shape;90;p2"/>
          <p:cNvSpPr txBox="1"/>
          <p:nvPr/>
        </p:nvSpPr>
        <p:spPr>
          <a:xfrm>
            <a:off x="907927" y="1171341"/>
            <a:ext cx="4977578" cy="3639289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Autofit/>
          </a:bodyPr>
          <a:lstStyle/>
          <a:p>
            <a:pPr marL="0" marR="0" lvl="0" indent="-228600"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pt-BR" sz="2000" kern="1200" dirty="0" smtClean="0">
                <a:solidFill>
                  <a:schemeClr val="bg2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O recurso é partilhado em </a:t>
            </a:r>
            <a:r>
              <a:rPr lang="pt-BR" sz="2000" b="1" kern="1200" dirty="0" smtClean="0">
                <a:solidFill>
                  <a:schemeClr val="bg2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Piso SUAS MS </a:t>
            </a:r>
            <a:r>
              <a:rPr lang="pt-BR" sz="2000" kern="1200" dirty="0" smtClean="0">
                <a:solidFill>
                  <a:schemeClr val="bg2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e </a:t>
            </a:r>
            <a:r>
              <a:rPr lang="pt-BR" sz="2000" b="1" kern="1200" dirty="0" smtClean="0">
                <a:solidFill>
                  <a:schemeClr val="bg2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Incentivos</a:t>
            </a:r>
            <a:r>
              <a:rPr lang="pt-BR" sz="2000" kern="1200" dirty="0" smtClean="0">
                <a:solidFill>
                  <a:schemeClr val="bg2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.</a:t>
            </a:r>
            <a:endParaRPr lang="pt-BR" sz="2000" b="0" i="0" u="none" strike="noStrike" kern="1200" cap="none" dirty="0">
              <a:solidFill>
                <a:schemeClr val="bg2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  <a:sym typeface="Arial"/>
            </a:endParaRPr>
          </a:p>
          <a:p>
            <a:pPr marR="0" lvl="0"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400"/>
            </a:pPr>
            <a:endParaRPr lang="pt-BR" sz="2000" b="0" i="0" u="none" strike="noStrike" kern="1200" cap="none" dirty="0" smtClean="0">
              <a:solidFill>
                <a:schemeClr val="bg2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  <a:sym typeface="Arial"/>
            </a:endParaRPr>
          </a:p>
          <a:p>
            <a:pPr marL="0" marR="0" lvl="0" indent="-228600"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pt-BR" sz="2000" b="0" i="0" u="none" strike="noStrike" kern="1200" cap="none" dirty="0" smtClean="0">
                <a:solidFill>
                  <a:schemeClr val="bg2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  <a:sym typeface="Arial"/>
              </a:rPr>
              <a:t>Operacionalização por meio do Sistema de Informação REDE SUAS MS</a:t>
            </a:r>
          </a:p>
          <a:p>
            <a:pPr marL="0" marR="0" lvl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endParaRPr lang="pt-BR" sz="2000" b="0" i="0" u="none" strike="noStrike" kern="1200" cap="none" dirty="0">
              <a:solidFill>
                <a:schemeClr val="tx2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710092420"/>
              </p:ext>
            </p:extLst>
          </p:nvPr>
        </p:nvGraphicFramePr>
        <p:xfrm>
          <a:off x="5975350" y="1257300"/>
          <a:ext cx="7669213" cy="4738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8" name="Imagem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2870" y="3691236"/>
            <a:ext cx="5092936" cy="262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60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" name="Rectangle 102">
            <a:extLst>
              <a:ext uri="{FF2B5EF4-FFF2-40B4-BE49-F238E27FC236}">
                <a16:creationId xmlns:a16="http://schemas.microsoft.com/office/drawing/2014/main" id="{245A9F99-D9B1-4094-A2E2-B90AC1DB7B9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B7FAF607-473A-4A43-A23D-BBFF5C4117B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Google Shape;95;g1e4e2d5238d_0_0"/>
          <p:cNvSpPr txBox="1"/>
          <p:nvPr/>
        </p:nvSpPr>
        <p:spPr>
          <a:xfrm>
            <a:off x="6096000" y="691648"/>
            <a:ext cx="4977976" cy="1454051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marR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ts val="3600"/>
            </a:pPr>
            <a:r>
              <a:rPr lang="en-US" sz="3600" b="0" i="0" u="none" strike="noStrike" kern="1200" cap="none" dirty="0" err="1">
                <a:solidFill>
                  <a:schemeClr val="bg2"/>
                </a:solidFill>
                <a:latin typeface="+mj-lt"/>
                <a:ea typeface="+mj-ea"/>
                <a:cs typeface="+mj-cs"/>
                <a:sym typeface="Arial Black"/>
              </a:rPr>
              <a:t>Práticas</a:t>
            </a:r>
            <a:endParaRPr lang="en-US" sz="3600" b="0" i="0" u="none" strike="noStrike" kern="1200" cap="none" dirty="0">
              <a:solidFill>
                <a:schemeClr val="bg2"/>
              </a:solidFill>
              <a:latin typeface="+mj-lt"/>
              <a:ea typeface="+mj-ea"/>
              <a:cs typeface="+mj-cs"/>
              <a:sym typeface="Arial"/>
            </a:endParaRP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C5F6476F-D303-44D3-B30F-1BA348F0F64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635" y="52996"/>
            <a:ext cx="5928607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C972EB4B-0539-4430-9340-8117B9D7C32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ACA5348F-9FF6-485F-898D-1BED7EC727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33B89F41-1D91-447A-88C5-8A917809FEE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Imagem 3" descr="Logotipo&#10;&#10;Descrição gerada automaticamente com confiança média">
            <a:extLst>
              <a:ext uri="{FF2B5EF4-FFF2-40B4-BE49-F238E27FC236}">
                <a16:creationId xmlns:a16="http://schemas.microsoft.com/office/drawing/2014/main" id="{A5C153CB-0DFF-25C1-6030-EF9666B0E7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7909480" y="2572680"/>
            <a:ext cx="6849861" cy="1712466"/>
          </a:xfrm>
          <a:prstGeom prst="rect">
            <a:avLst/>
          </a:prstGeom>
        </p:spPr>
      </p:pic>
      <p:pic>
        <p:nvPicPr>
          <p:cNvPr id="5" name="Imagem 4" descr="Tela de computador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19047296-1C1F-5570-BB9F-300BDFE13E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590" t="33100" b="31091"/>
          <a:stretch/>
        </p:blipFill>
        <p:spPr>
          <a:xfrm>
            <a:off x="6810435" y="6171765"/>
            <a:ext cx="4755026" cy="682079"/>
          </a:xfrm>
          <a:prstGeom prst="rect">
            <a:avLst/>
          </a:prstGeom>
        </p:spPr>
      </p:pic>
      <p:sp>
        <p:nvSpPr>
          <p:cNvPr id="6" name="Título 3">
            <a:extLst>
              <a:ext uri="{FF2B5EF4-FFF2-40B4-BE49-F238E27FC236}">
                <a16:creationId xmlns:a16="http://schemas.microsoft.com/office/drawing/2014/main" id="{A314656A-BFAC-AD7C-2FD5-A1A1FD23452B}"/>
              </a:ext>
            </a:extLst>
          </p:cNvPr>
          <p:cNvSpPr txBox="1">
            <a:spLocks/>
          </p:cNvSpPr>
          <p:nvPr/>
        </p:nvSpPr>
        <p:spPr>
          <a:xfrm>
            <a:off x="7922440" y="-212392"/>
            <a:ext cx="3645003" cy="98793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SzPts val="3600"/>
            </a:pPr>
            <a:r>
              <a:rPr lang="pt-BR" sz="1100" b="1" kern="1200" dirty="0">
                <a:solidFill>
                  <a:schemeClr val="bg2"/>
                </a:solidFill>
                <a:latin typeface="+mj-lt"/>
                <a:ea typeface="+mj-ea"/>
                <a:cs typeface="+mj-cs"/>
                <a:sym typeface="Arial Black"/>
              </a:rPr>
              <a:t>ENCONTRO NACIONAL DE INTEGRAÇÃO </a:t>
            </a:r>
          </a:p>
          <a:p>
            <a:pPr>
              <a:spcBef>
                <a:spcPct val="0"/>
              </a:spcBef>
              <a:buClr>
                <a:srgbClr val="000000"/>
              </a:buClr>
              <a:buSzPts val="3600"/>
            </a:pPr>
            <a:r>
              <a:rPr lang="pt-BR" sz="1100" b="1" kern="1200" dirty="0">
                <a:solidFill>
                  <a:schemeClr val="bg2"/>
                </a:solidFill>
                <a:latin typeface="+mj-lt"/>
                <a:ea typeface="+mj-ea"/>
                <a:cs typeface="+mj-cs"/>
                <a:sym typeface="Arial Black"/>
              </a:rPr>
              <a:t>DO FUNDO NACIONAL DE ASSISTÊNCIA SOCIAL</a:t>
            </a:r>
          </a:p>
          <a:p>
            <a:pPr>
              <a:spcBef>
                <a:spcPct val="0"/>
              </a:spcBef>
              <a:buClr>
                <a:srgbClr val="000000"/>
              </a:buClr>
              <a:buSzPts val="3600"/>
            </a:pPr>
            <a:r>
              <a:rPr lang="pt-BR" sz="1100" b="1" kern="1200" dirty="0">
                <a:solidFill>
                  <a:schemeClr val="bg2"/>
                </a:solidFill>
                <a:latin typeface="+mj-lt"/>
                <a:ea typeface="+mj-ea"/>
                <a:cs typeface="+mj-cs"/>
                <a:sym typeface="Arial Black"/>
              </a:rPr>
              <a:t> E FUNDOS ESTADUAIS DE ASSISTÊNCIA SOCIAL</a:t>
            </a:r>
            <a:endParaRPr lang="en-US" sz="1100" b="1" kern="1200" dirty="0">
              <a:solidFill>
                <a:schemeClr val="bg2"/>
              </a:solidFill>
              <a:latin typeface="+mj-lt"/>
              <a:ea typeface="+mj-ea"/>
              <a:cs typeface="+mj-cs"/>
              <a:sym typeface="Arial"/>
            </a:endParaRPr>
          </a:p>
        </p:txBody>
      </p:sp>
      <p:pic>
        <p:nvPicPr>
          <p:cNvPr id="7" name="Imagem 6" descr="Forma&#10;&#10;Descrição gerada automaticamente com confiança média">
            <a:extLst>
              <a:ext uri="{FF2B5EF4-FFF2-40B4-BE49-F238E27FC236}">
                <a16:creationId xmlns:a16="http://schemas.microsoft.com/office/drawing/2014/main" id="{09998E1B-8468-5C47-55B4-5BB9427B3B3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317" t="6391" r="70121" b="6628"/>
          <a:stretch/>
        </p:blipFill>
        <p:spPr>
          <a:xfrm>
            <a:off x="7253465" y="-27437"/>
            <a:ext cx="827110" cy="874741"/>
          </a:xfrm>
          <a:prstGeom prst="rect">
            <a:avLst/>
          </a:prstGeom>
        </p:spPr>
      </p:pic>
      <p:sp>
        <p:nvSpPr>
          <p:cNvPr id="15" name="Google Shape;96;g1e4e2d5238d_0_0"/>
          <p:cNvSpPr txBox="1"/>
          <p:nvPr/>
        </p:nvSpPr>
        <p:spPr>
          <a:xfrm>
            <a:off x="6135569" y="1517882"/>
            <a:ext cx="5553266" cy="3227626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Autofit/>
          </a:bodyPr>
          <a:lstStyle/>
          <a:p>
            <a:pPr marL="342900" marR="0" lvl="0" indent="-342900"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§"/>
            </a:pPr>
            <a:r>
              <a:rPr lang="pt-BR" sz="2000" kern="1200" dirty="0" smtClean="0">
                <a:solidFill>
                  <a:schemeClr val="bg2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PISO SUAS MS</a:t>
            </a:r>
          </a:p>
          <a:p>
            <a:pPr marL="342900" marR="0" lvl="0" indent="-342900"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§"/>
            </a:pPr>
            <a:endParaRPr lang="pt-BR" sz="2000" kern="1200" dirty="0" smtClean="0">
              <a:solidFill>
                <a:schemeClr val="bg2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  <a:p>
            <a:pPr marL="342900" marR="0" lvl="0" indent="-342900"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§"/>
            </a:pPr>
            <a:endParaRPr lang="pt-BR" sz="2000" kern="1200" dirty="0" smtClean="0">
              <a:solidFill>
                <a:schemeClr val="bg2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  <a:p>
            <a:pPr marL="342900" marR="0" lvl="0" indent="-342900"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§"/>
            </a:pPr>
            <a:endParaRPr lang="pt-BR" sz="2000" kern="1200" dirty="0">
              <a:solidFill>
                <a:schemeClr val="bg2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  <a:p>
            <a:pPr marL="342900" marR="0" lvl="0" indent="-342900"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§"/>
            </a:pPr>
            <a:endParaRPr lang="pt-BR" sz="2000" kern="1200" dirty="0" smtClean="0">
              <a:solidFill>
                <a:schemeClr val="bg2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  <a:p>
            <a:pPr marL="342900" marR="0" lvl="0" indent="-342900"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§"/>
            </a:pPr>
            <a:r>
              <a:rPr lang="pt-BR" sz="2000" kern="1200" dirty="0" smtClean="0">
                <a:solidFill>
                  <a:schemeClr val="bg2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INCENTIVOS</a:t>
            </a:r>
          </a:p>
          <a:p>
            <a:pPr marL="342900" marR="0" lvl="0" indent="-342900"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§"/>
            </a:pPr>
            <a:endParaRPr lang="pt-BR" sz="2000" b="0" i="0" u="none" strike="noStrike" kern="1200" cap="none" dirty="0">
              <a:solidFill>
                <a:schemeClr val="bg2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  <a:sym typeface="Arial"/>
            </a:endParaRP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991771"/>
            <a:ext cx="6086475" cy="3269711"/>
          </a:xfrm>
          <a:prstGeom prst="rect">
            <a:avLst/>
          </a:prstGeom>
        </p:spPr>
      </p:pic>
      <p:sp>
        <p:nvSpPr>
          <p:cNvPr id="18" name="CaixaDeTexto 17"/>
          <p:cNvSpPr txBox="1"/>
          <p:nvPr/>
        </p:nvSpPr>
        <p:spPr>
          <a:xfrm>
            <a:off x="-1" y="5357343"/>
            <a:ext cx="42719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Fonte: Vigilância </a:t>
            </a:r>
            <a:r>
              <a:rPr lang="pt-BR" sz="1100" dirty="0" err="1" smtClean="0"/>
              <a:t>Socioassistencial</a:t>
            </a:r>
            <a:r>
              <a:rPr lang="pt-BR" sz="1100" dirty="0" smtClean="0"/>
              <a:t> SUAS MS</a:t>
            </a:r>
            <a:endParaRPr lang="pt-BR" sz="1100" dirty="0"/>
          </a:p>
        </p:txBody>
      </p:sp>
      <p:graphicFrame>
        <p:nvGraphicFramePr>
          <p:cNvPr id="19" name="Espaço Reservado para Conteúd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5106742"/>
              </p:ext>
            </p:extLst>
          </p:nvPr>
        </p:nvGraphicFramePr>
        <p:xfrm>
          <a:off x="6145271" y="3978632"/>
          <a:ext cx="5380301" cy="21186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0" name="Espaço Reservado para Conteúd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7375852"/>
              </p:ext>
            </p:extLst>
          </p:nvPr>
        </p:nvGraphicFramePr>
        <p:xfrm>
          <a:off x="6983121" y="2201802"/>
          <a:ext cx="4288906" cy="1408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" name="Rectangle 104">
            <a:extLst>
              <a:ext uri="{FF2B5EF4-FFF2-40B4-BE49-F238E27FC236}">
                <a16:creationId xmlns:a16="http://schemas.microsoft.com/office/drawing/2014/main" id="{EDDBB197-D710-4A4F-A9CA-FD2177498BE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975D1CFA-2CDB-4B64-BD9F-85744E8DA12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Google Shape;95;g1e4e2d5238d_0_0"/>
          <p:cNvSpPr txBox="1"/>
          <p:nvPr/>
        </p:nvSpPr>
        <p:spPr>
          <a:xfrm>
            <a:off x="931121" y="-16887"/>
            <a:ext cx="4977976" cy="1286591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marR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ts val="3600"/>
            </a:pPr>
            <a:r>
              <a:rPr lang="en-US" sz="3600" b="0" i="0" u="none" strike="noStrike" kern="1200" cap="none" dirty="0" err="1">
                <a:solidFill>
                  <a:schemeClr val="bg2"/>
                </a:solidFill>
                <a:latin typeface="+mj-lt"/>
                <a:ea typeface="+mj-ea"/>
                <a:cs typeface="+mj-cs"/>
                <a:sym typeface="Arial Black"/>
              </a:rPr>
              <a:t>Fragilidades</a:t>
            </a:r>
            <a:endParaRPr lang="en-US" sz="3600" b="0" i="0" u="none" strike="noStrike" kern="1200" cap="none" dirty="0">
              <a:solidFill>
                <a:schemeClr val="bg2"/>
              </a:solidFill>
              <a:latin typeface="+mj-lt"/>
              <a:ea typeface="+mj-ea"/>
              <a:cs typeface="+mj-cs"/>
              <a:sym typeface="Arial"/>
            </a:endParaRP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25EE5136-01F1-466C-962D-BA9B4C6757A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69897" y="0"/>
            <a:ext cx="5822103" cy="6685267"/>
            <a:chOff x="6357228" y="0"/>
            <a:chExt cx="5822103" cy="6685267"/>
          </a:xfrm>
        </p:grpSpPr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E11D3AD4-AF9B-4EB5-8C7B-C45D173B4B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7228" y="0"/>
              <a:ext cx="5822102" cy="6685267"/>
            </a:xfrm>
            <a:custGeom>
              <a:avLst/>
              <a:gdLst>
                <a:gd name="connsiteX0" fmla="*/ 2605444 w 5822102"/>
                <a:gd name="connsiteY0" fmla="*/ 0 h 6685267"/>
                <a:gd name="connsiteX1" fmla="*/ 4757391 w 5822102"/>
                <a:gd name="connsiteY1" fmla="*/ 0 h 6685267"/>
                <a:gd name="connsiteX2" fmla="*/ 4913680 w 5822102"/>
                <a:gd name="connsiteY2" fmla="*/ 56274 h 6685267"/>
                <a:gd name="connsiteX3" fmla="*/ 5376238 w 5822102"/>
                <a:gd name="connsiteY3" fmla="*/ 282027 h 6685267"/>
                <a:gd name="connsiteX4" fmla="*/ 5658024 w 5822102"/>
                <a:gd name="connsiteY4" fmla="*/ 471014 h 6685267"/>
                <a:gd name="connsiteX5" fmla="*/ 5822102 w 5822102"/>
                <a:gd name="connsiteY5" fmla="*/ 609109 h 6685267"/>
                <a:gd name="connsiteX6" fmla="*/ 5822102 w 5822102"/>
                <a:gd name="connsiteY6" fmla="*/ 760697 h 6685267"/>
                <a:gd name="connsiteX7" fmla="*/ 5707785 w 5822102"/>
                <a:gd name="connsiteY7" fmla="*/ 666601 h 6685267"/>
                <a:gd name="connsiteX8" fmla="*/ 5577306 w 5822102"/>
                <a:gd name="connsiteY8" fmla="*/ 571666 h 6685267"/>
                <a:gd name="connsiteX9" fmla="*/ 5298630 w 5822102"/>
                <a:gd name="connsiteY9" fmla="*/ 407449 h 6685267"/>
                <a:gd name="connsiteX10" fmla="*/ 4690768 w 5822102"/>
                <a:gd name="connsiteY10" fmla="*/ 184979 h 6685267"/>
                <a:gd name="connsiteX11" fmla="*/ 4048577 w 5822102"/>
                <a:gd name="connsiteY11" fmla="*/ 99280 h 6685267"/>
                <a:gd name="connsiteX12" fmla="*/ 3405404 w 5822102"/>
                <a:gd name="connsiteY12" fmla="*/ 131937 h 6685267"/>
                <a:gd name="connsiteX13" fmla="*/ 3089702 w 5822102"/>
                <a:gd name="connsiteY13" fmla="*/ 190190 h 6685267"/>
                <a:gd name="connsiteX14" fmla="*/ 2780132 w 5822102"/>
                <a:gd name="connsiteY14" fmla="*/ 273457 h 6685267"/>
                <a:gd name="connsiteX15" fmla="*/ 2478040 w 5822102"/>
                <a:gd name="connsiteY15" fmla="*/ 379654 h 6685267"/>
                <a:gd name="connsiteX16" fmla="*/ 2184897 w 5822102"/>
                <a:gd name="connsiteY16" fmla="*/ 507972 h 6685267"/>
                <a:gd name="connsiteX17" fmla="*/ 1629141 w 5822102"/>
                <a:gd name="connsiteY17" fmla="*/ 823205 h 6685267"/>
                <a:gd name="connsiteX18" fmla="*/ 1497711 w 5822102"/>
                <a:gd name="connsiteY18" fmla="*/ 914000 h 6685267"/>
                <a:gd name="connsiteX19" fmla="*/ 1433099 w 5822102"/>
                <a:gd name="connsiteY19" fmla="*/ 960903 h 6685267"/>
                <a:gd name="connsiteX20" fmla="*/ 1369346 w 5822102"/>
                <a:gd name="connsiteY20" fmla="*/ 1008963 h 6685267"/>
                <a:gd name="connsiteX21" fmla="*/ 1123406 w 5822102"/>
                <a:gd name="connsiteY21" fmla="*/ 1212905 h 6685267"/>
                <a:gd name="connsiteX22" fmla="*/ 684367 w 5822102"/>
                <a:gd name="connsiteY22" fmla="*/ 1675564 h 6685267"/>
                <a:gd name="connsiteX23" fmla="*/ 497153 w 5822102"/>
                <a:gd name="connsiteY23" fmla="*/ 1933588 h 6685267"/>
                <a:gd name="connsiteX24" fmla="*/ 337770 w 5822102"/>
                <a:gd name="connsiteY24" fmla="*/ 2208983 h 6685267"/>
                <a:gd name="connsiteX25" fmla="*/ 302461 w 5822102"/>
                <a:gd name="connsiteY25" fmla="*/ 2280207 h 6685267"/>
                <a:gd name="connsiteX26" fmla="*/ 285296 w 5822102"/>
                <a:gd name="connsiteY26" fmla="*/ 2316107 h 6685267"/>
                <a:gd name="connsiteX27" fmla="*/ 268991 w 5822102"/>
                <a:gd name="connsiteY27" fmla="*/ 2352355 h 6685267"/>
                <a:gd name="connsiteX28" fmla="*/ 237849 w 5822102"/>
                <a:gd name="connsiteY28" fmla="*/ 2425432 h 6685267"/>
                <a:gd name="connsiteX29" fmla="*/ 208670 w 5822102"/>
                <a:gd name="connsiteY29" fmla="*/ 2499319 h 6685267"/>
                <a:gd name="connsiteX30" fmla="*/ 113775 w 5822102"/>
                <a:gd name="connsiteY30" fmla="*/ 2801929 h 6685267"/>
                <a:gd name="connsiteX31" fmla="*/ 36781 w 5822102"/>
                <a:gd name="connsiteY31" fmla="*/ 3428922 h 6685267"/>
                <a:gd name="connsiteX32" fmla="*/ 69148 w 5822102"/>
                <a:gd name="connsiteY32" fmla="*/ 3741955 h 6685267"/>
                <a:gd name="connsiteX33" fmla="*/ 167966 w 5822102"/>
                <a:gd name="connsiteY33" fmla="*/ 4041323 h 6685267"/>
                <a:gd name="connsiteX34" fmla="*/ 202049 w 5822102"/>
                <a:gd name="connsiteY34" fmla="*/ 4112894 h 6685267"/>
                <a:gd name="connsiteX35" fmla="*/ 239933 w 5822102"/>
                <a:gd name="connsiteY35" fmla="*/ 4182843 h 6685267"/>
                <a:gd name="connsiteX36" fmla="*/ 323916 w 5822102"/>
                <a:gd name="connsiteY36" fmla="*/ 4318456 h 6685267"/>
                <a:gd name="connsiteX37" fmla="*/ 416604 w 5822102"/>
                <a:gd name="connsiteY37" fmla="*/ 4449436 h 6685267"/>
                <a:gd name="connsiteX38" fmla="*/ 515911 w 5822102"/>
                <a:gd name="connsiteY38" fmla="*/ 4576711 h 6685267"/>
                <a:gd name="connsiteX39" fmla="*/ 722619 w 5822102"/>
                <a:gd name="connsiteY39" fmla="*/ 4828482 h 6685267"/>
                <a:gd name="connsiteX40" fmla="*/ 825972 w 5822102"/>
                <a:gd name="connsiteY40" fmla="*/ 4956104 h 6685267"/>
                <a:gd name="connsiteX41" fmla="*/ 926506 w 5822102"/>
                <a:gd name="connsiteY41" fmla="*/ 5085347 h 6685267"/>
                <a:gd name="connsiteX42" fmla="*/ 1027040 w 5822102"/>
                <a:gd name="connsiteY42" fmla="*/ 5210191 h 6685267"/>
                <a:gd name="connsiteX43" fmla="*/ 1132110 w 5822102"/>
                <a:gd name="connsiteY43" fmla="*/ 5330748 h 6685267"/>
                <a:gd name="connsiteX44" fmla="*/ 1354880 w 5822102"/>
                <a:gd name="connsiteY44" fmla="*/ 5558083 h 6685267"/>
                <a:gd name="connsiteX45" fmla="*/ 1855220 w 5822102"/>
                <a:gd name="connsiteY45" fmla="*/ 5937591 h 6685267"/>
                <a:gd name="connsiteX46" fmla="*/ 2131810 w 5822102"/>
                <a:gd name="connsiteY46" fmla="*/ 6080268 h 6685267"/>
                <a:gd name="connsiteX47" fmla="*/ 2423726 w 5822102"/>
                <a:gd name="connsiteY47" fmla="*/ 6188087 h 6685267"/>
                <a:gd name="connsiteX48" fmla="*/ 2727780 w 5822102"/>
                <a:gd name="connsiteY48" fmla="*/ 6262552 h 6685267"/>
                <a:gd name="connsiteX49" fmla="*/ 3041276 w 5822102"/>
                <a:gd name="connsiteY49" fmla="*/ 6304245 h 6685267"/>
                <a:gd name="connsiteX50" fmla="*/ 3360532 w 5822102"/>
                <a:gd name="connsiteY50" fmla="*/ 6317331 h 6685267"/>
                <a:gd name="connsiteX51" fmla="*/ 3439855 w 5822102"/>
                <a:gd name="connsiteY51" fmla="*/ 6316751 h 6685267"/>
                <a:gd name="connsiteX52" fmla="*/ 3478721 w 5822102"/>
                <a:gd name="connsiteY52" fmla="*/ 6315826 h 6685267"/>
                <a:gd name="connsiteX53" fmla="*/ 3517463 w 5822102"/>
                <a:gd name="connsiteY53" fmla="*/ 6313971 h 6685267"/>
                <a:gd name="connsiteX54" fmla="*/ 3671452 w 5822102"/>
                <a:gd name="connsiteY54" fmla="*/ 6301233 h 6685267"/>
                <a:gd name="connsiteX55" fmla="*/ 4265460 w 5822102"/>
                <a:gd name="connsiteY55" fmla="*/ 6149638 h 6685267"/>
                <a:gd name="connsiteX56" fmla="*/ 4546587 w 5822102"/>
                <a:gd name="connsiteY56" fmla="*/ 6018079 h 6685267"/>
                <a:gd name="connsiteX57" fmla="*/ 4818030 w 5822102"/>
                <a:gd name="connsiteY57" fmla="*/ 5858029 h 6685267"/>
                <a:gd name="connsiteX58" fmla="*/ 5081870 w 5822102"/>
                <a:gd name="connsiteY58" fmla="*/ 5676903 h 6685267"/>
                <a:gd name="connsiteX59" fmla="*/ 5212073 w 5822102"/>
                <a:gd name="connsiteY59" fmla="*/ 5581013 h 6685267"/>
                <a:gd name="connsiteX60" fmla="*/ 5343625 w 5822102"/>
                <a:gd name="connsiteY60" fmla="*/ 5481533 h 6685267"/>
                <a:gd name="connsiteX61" fmla="*/ 5610378 w 5822102"/>
                <a:gd name="connsiteY61" fmla="*/ 5284425 h 6685267"/>
                <a:gd name="connsiteX62" fmla="*/ 5822102 w 5822102"/>
                <a:gd name="connsiteY62" fmla="*/ 5126414 h 6685267"/>
                <a:gd name="connsiteX63" fmla="*/ 5822102 w 5822102"/>
                <a:gd name="connsiteY63" fmla="*/ 5556641 h 6685267"/>
                <a:gd name="connsiteX64" fmla="*/ 5576325 w 5822102"/>
                <a:gd name="connsiteY64" fmla="*/ 5749979 h 6685267"/>
                <a:gd name="connsiteX65" fmla="*/ 5447715 w 5822102"/>
                <a:gd name="connsiteY65" fmla="*/ 5852818 h 6685267"/>
                <a:gd name="connsiteX66" fmla="*/ 5315059 w 5822102"/>
                <a:gd name="connsiteY66" fmla="*/ 5956236 h 6685267"/>
                <a:gd name="connsiteX67" fmla="*/ 5038468 w 5822102"/>
                <a:gd name="connsiteY67" fmla="*/ 6155776 h 6685267"/>
                <a:gd name="connsiteX68" fmla="*/ 4741892 w 5822102"/>
                <a:gd name="connsiteY68" fmla="*/ 6338292 h 6685267"/>
                <a:gd name="connsiteX69" fmla="*/ 4420920 w 5822102"/>
                <a:gd name="connsiteY69" fmla="*/ 6492203 h 6685267"/>
                <a:gd name="connsiteX70" fmla="*/ 3717672 w 5822102"/>
                <a:gd name="connsiteY70" fmla="*/ 6670434 h 6685267"/>
                <a:gd name="connsiteX71" fmla="*/ 3535853 w 5822102"/>
                <a:gd name="connsiteY71" fmla="*/ 6683289 h 6685267"/>
                <a:gd name="connsiteX72" fmla="*/ 3490367 w 5822102"/>
                <a:gd name="connsiteY72" fmla="*/ 6684910 h 6685267"/>
                <a:gd name="connsiteX73" fmla="*/ 3445005 w 5822102"/>
                <a:gd name="connsiteY73" fmla="*/ 6685142 h 6685267"/>
                <a:gd name="connsiteX74" fmla="*/ 3355872 w 5822102"/>
                <a:gd name="connsiteY74" fmla="*/ 6684100 h 6685267"/>
                <a:gd name="connsiteX75" fmla="*/ 3179203 w 5822102"/>
                <a:gd name="connsiteY75" fmla="*/ 6677150 h 6685267"/>
                <a:gd name="connsiteX76" fmla="*/ 3002410 w 5822102"/>
                <a:gd name="connsiteY76" fmla="*/ 6661169 h 6685267"/>
                <a:gd name="connsiteX77" fmla="*/ 2650296 w 5822102"/>
                <a:gd name="connsiteY77" fmla="*/ 6604191 h 6685267"/>
                <a:gd name="connsiteX78" fmla="*/ 2306028 w 5822102"/>
                <a:gd name="connsiteY78" fmla="*/ 6505869 h 6685267"/>
                <a:gd name="connsiteX79" fmla="*/ 1978803 w 5822102"/>
                <a:gd name="connsiteY79" fmla="*/ 6363307 h 6685267"/>
                <a:gd name="connsiteX80" fmla="*/ 1678428 w 5822102"/>
                <a:gd name="connsiteY80" fmla="*/ 6177779 h 6685267"/>
                <a:gd name="connsiteX81" fmla="*/ 1175880 w 5822102"/>
                <a:gd name="connsiteY81" fmla="*/ 5710373 h 6685267"/>
                <a:gd name="connsiteX82" fmla="*/ 971502 w 5822102"/>
                <a:gd name="connsiteY82" fmla="*/ 5445399 h 6685267"/>
                <a:gd name="connsiteX83" fmla="*/ 790909 w 5822102"/>
                <a:gd name="connsiteY83" fmla="*/ 5169078 h 6685267"/>
                <a:gd name="connsiteX84" fmla="*/ 706680 w 5822102"/>
                <a:gd name="connsiteY84" fmla="*/ 5031959 h 6685267"/>
                <a:gd name="connsiteX85" fmla="*/ 619143 w 5822102"/>
                <a:gd name="connsiteY85" fmla="*/ 4897157 h 6685267"/>
                <a:gd name="connsiteX86" fmla="*/ 436465 w 5822102"/>
                <a:gd name="connsiteY86" fmla="*/ 4628710 h 6685267"/>
                <a:gd name="connsiteX87" fmla="*/ 347088 w 5822102"/>
                <a:gd name="connsiteY87" fmla="*/ 4492171 h 6685267"/>
                <a:gd name="connsiteX88" fmla="*/ 262001 w 5822102"/>
                <a:gd name="connsiteY88" fmla="*/ 4352619 h 6685267"/>
                <a:gd name="connsiteX89" fmla="*/ 118679 w 5822102"/>
                <a:gd name="connsiteY89" fmla="*/ 4059853 h 6685267"/>
                <a:gd name="connsiteX90" fmla="*/ 28322 w 5822102"/>
                <a:gd name="connsiteY90" fmla="*/ 3749136 h 6685267"/>
                <a:gd name="connsiteX91" fmla="*/ 0 w 5822102"/>
                <a:gd name="connsiteY91" fmla="*/ 3428922 h 6685267"/>
                <a:gd name="connsiteX92" fmla="*/ 253052 w 5822102"/>
                <a:gd name="connsiteY92" fmla="*/ 2174356 h 6685267"/>
                <a:gd name="connsiteX93" fmla="*/ 389141 w 5822102"/>
                <a:gd name="connsiteY93" fmla="*/ 1877652 h 6685267"/>
                <a:gd name="connsiteX94" fmla="*/ 552079 w 5822102"/>
                <a:gd name="connsiteY94" fmla="*/ 1591834 h 6685267"/>
                <a:gd name="connsiteX95" fmla="*/ 954950 w 5822102"/>
                <a:gd name="connsiteY95" fmla="*/ 1061773 h 6685267"/>
                <a:gd name="connsiteX96" fmla="*/ 1192922 w 5822102"/>
                <a:gd name="connsiteY96" fmla="*/ 822626 h 6685267"/>
                <a:gd name="connsiteX97" fmla="*/ 1255939 w 5822102"/>
                <a:gd name="connsiteY97" fmla="*/ 765880 h 6685267"/>
                <a:gd name="connsiteX98" fmla="*/ 1320183 w 5822102"/>
                <a:gd name="connsiteY98" fmla="*/ 710291 h 6685267"/>
                <a:gd name="connsiteX99" fmla="*/ 1452961 w 5822102"/>
                <a:gd name="connsiteY99" fmla="*/ 603514 h 6685267"/>
                <a:gd name="connsiteX100" fmla="*/ 2033360 w 5822102"/>
                <a:gd name="connsiteY100" fmla="*/ 235818 h 6685267"/>
                <a:gd name="connsiteX101" fmla="*/ 2512513 w 5822102"/>
                <a:gd name="connsiteY101" fmla="*/ 30012 h 668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5822102" h="6685267">
                  <a:moveTo>
                    <a:pt x="2605444" y="0"/>
                  </a:moveTo>
                  <a:lnTo>
                    <a:pt x="4757391" y="0"/>
                  </a:lnTo>
                  <a:lnTo>
                    <a:pt x="4913680" y="56274"/>
                  </a:lnTo>
                  <a:cubicBezTo>
                    <a:pt x="5074659" y="119278"/>
                    <a:pt x="5229483" y="195083"/>
                    <a:pt x="5376238" y="282027"/>
                  </a:cubicBezTo>
                  <a:cubicBezTo>
                    <a:pt x="5474014" y="340105"/>
                    <a:pt x="5568080" y="403280"/>
                    <a:pt x="5658024" y="471014"/>
                  </a:cubicBezTo>
                  <a:lnTo>
                    <a:pt x="5822102" y="609109"/>
                  </a:lnTo>
                  <a:lnTo>
                    <a:pt x="5822102" y="760697"/>
                  </a:lnTo>
                  <a:lnTo>
                    <a:pt x="5707785" y="666601"/>
                  </a:lnTo>
                  <a:cubicBezTo>
                    <a:pt x="5665273" y="633682"/>
                    <a:pt x="5621749" y="602008"/>
                    <a:pt x="5577306" y="571666"/>
                  </a:cubicBezTo>
                  <a:cubicBezTo>
                    <a:pt x="5487929" y="511562"/>
                    <a:pt x="5395118" y="456089"/>
                    <a:pt x="5298630" y="407449"/>
                  </a:cubicBezTo>
                  <a:cubicBezTo>
                    <a:pt x="5106266" y="309010"/>
                    <a:pt x="4901153" y="235355"/>
                    <a:pt x="4690768" y="184979"/>
                  </a:cubicBezTo>
                  <a:cubicBezTo>
                    <a:pt x="4480382" y="134486"/>
                    <a:pt x="4264724" y="106807"/>
                    <a:pt x="4048577" y="99280"/>
                  </a:cubicBezTo>
                  <a:cubicBezTo>
                    <a:pt x="3832182" y="90709"/>
                    <a:pt x="3617997" y="102290"/>
                    <a:pt x="3405404" y="131937"/>
                  </a:cubicBezTo>
                  <a:cubicBezTo>
                    <a:pt x="3299353" y="147340"/>
                    <a:pt x="3193915" y="166449"/>
                    <a:pt x="3089702" y="190190"/>
                  </a:cubicBezTo>
                  <a:cubicBezTo>
                    <a:pt x="2985491" y="214278"/>
                    <a:pt x="2882137" y="241725"/>
                    <a:pt x="2780132" y="273457"/>
                  </a:cubicBezTo>
                  <a:cubicBezTo>
                    <a:pt x="2678126" y="305073"/>
                    <a:pt x="2577348" y="340510"/>
                    <a:pt x="2478040" y="379654"/>
                  </a:cubicBezTo>
                  <a:cubicBezTo>
                    <a:pt x="2378854" y="418914"/>
                    <a:pt x="2281017" y="461763"/>
                    <a:pt x="2184897" y="507972"/>
                  </a:cubicBezTo>
                  <a:cubicBezTo>
                    <a:pt x="1992657" y="600271"/>
                    <a:pt x="1806791" y="705542"/>
                    <a:pt x="1629141" y="823205"/>
                  </a:cubicBezTo>
                  <a:cubicBezTo>
                    <a:pt x="1584882" y="852736"/>
                    <a:pt x="1540745" y="882731"/>
                    <a:pt x="1497711" y="914000"/>
                  </a:cubicBezTo>
                  <a:cubicBezTo>
                    <a:pt x="1475888" y="929286"/>
                    <a:pt x="1454555" y="945153"/>
                    <a:pt x="1433099" y="960903"/>
                  </a:cubicBezTo>
                  <a:cubicBezTo>
                    <a:pt x="1411521" y="976537"/>
                    <a:pt x="1390311" y="992634"/>
                    <a:pt x="1369346" y="1008963"/>
                  </a:cubicBezTo>
                  <a:cubicBezTo>
                    <a:pt x="1285119" y="1074165"/>
                    <a:pt x="1202730" y="1141797"/>
                    <a:pt x="1123406" y="1212905"/>
                  </a:cubicBezTo>
                  <a:cubicBezTo>
                    <a:pt x="964391" y="1354656"/>
                    <a:pt x="816900" y="1509261"/>
                    <a:pt x="684367" y="1675564"/>
                  </a:cubicBezTo>
                  <a:cubicBezTo>
                    <a:pt x="618161" y="1758716"/>
                    <a:pt x="555512" y="1844763"/>
                    <a:pt x="497153" y="1933588"/>
                  </a:cubicBezTo>
                  <a:cubicBezTo>
                    <a:pt x="439775" y="2022877"/>
                    <a:pt x="385584" y="2114367"/>
                    <a:pt x="337770" y="2208983"/>
                  </a:cubicBezTo>
                  <a:cubicBezTo>
                    <a:pt x="325388" y="2232493"/>
                    <a:pt x="313862" y="2256349"/>
                    <a:pt x="302461" y="2280207"/>
                  </a:cubicBezTo>
                  <a:lnTo>
                    <a:pt x="285296" y="2316107"/>
                  </a:lnTo>
                  <a:lnTo>
                    <a:pt x="268991" y="2352355"/>
                  </a:lnTo>
                  <a:cubicBezTo>
                    <a:pt x="258324" y="2376560"/>
                    <a:pt x="247535" y="2400764"/>
                    <a:pt x="237849" y="2425432"/>
                  </a:cubicBezTo>
                  <a:cubicBezTo>
                    <a:pt x="228163" y="2450099"/>
                    <a:pt x="217498" y="2474419"/>
                    <a:pt x="208670" y="2499319"/>
                  </a:cubicBezTo>
                  <a:cubicBezTo>
                    <a:pt x="170909" y="2598219"/>
                    <a:pt x="138908" y="2699206"/>
                    <a:pt x="113775" y="2801929"/>
                  </a:cubicBezTo>
                  <a:cubicBezTo>
                    <a:pt x="62773" y="3006911"/>
                    <a:pt x="36659" y="3217917"/>
                    <a:pt x="36781" y="3428922"/>
                  </a:cubicBezTo>
                  <a:cubicBezTo>
                    <a:pt x="37394" y="3534078"/>
                    <a:pt x="47816" y="3639001"/>
                    <a:pt x="69148" y="3741955"/>
                  </a:cubicBezTo>
                  <a:cubicBezTo>
                    <a:pt x="91585" y="3844679"/>
                    <a:pt x="124074" y="3945202"/>
                    <a:pt x="167966" y="4041323"/>
                  </a:cubicBezTo>
                  <a:cubicBezTo>
                    <a:pt x="178387" y="4065528"/>
                    <a:pt x="190525" y="4089153"/>
                    <a:pt x="202049" y="4112894"/>
                  </a:cubicBezTo>
                  <a:cubicBezTo>
                    <a:pt x="214555" y="4136288"/>
                    <a:pt x="226447" y="4159912"/>
                    <a:pt x="239933" y="4182843"/>
                  </a:cubicBezTo>
                  <a:cubicBezTo>
                    <a:pt x="265680" y="4229167"/>
                    <a:pt x="294368" y="4274101"/>
                    <a:pt x="323916" y="4318456"/>
                  </a:cubicBezTo>
                  <a:cubicBezTo>
                    <a:pt x="353341" y="4362927"/>
                    <a:pt x="384849" y="4406240"/>
                    <a:pt x="416604" y="4449436"/>
                  </a:cubicBezTo>
                  <a:cubicBezTo>
                    <a:pt x="448847" y="4492286"/>
                    <a:pt x="482319" y="4534557"/>
                    <a:pt x="515911" y="4576711"/>
                  </a:cubicBezTo>
                  <a:cubicBezTo>
                    <a:pt x="583219" y="4661137"/>
                    <a:pt x="653594" y="4743825"/>
                    <a:pt x="722619" y="4828482"/>
                  </a:cubicBezTo>
                  <a:cubicBezTo>
                    <a:pt x="757315" y="4870637"/>
                    <a:pt x="791889" y="4913138"/>
                    <a:pt x="825972" y="4956104"/>
                  </a:cubicBezTo>
                  <a:cubicBezTo>
                    <a:pt x="859934" y="4998722"/>
                    <a:pt x="893649" y="5044004"/>
                    <a:pt x="926506" y="5085347"/>
                  </a:cubicBezTo>
                  <a:cubicBezTo>
                    <a:pt x="959119" y="5127734"/>
                    <a:pt x="993324" y="5168847"/>
                    <a:pt x="1027040" y="5210191"/>
                  </a:cubicBezTo>
                  <a:cubicBezTo>
                    <a:pt x="1061737" y="5250840"/>
                    <a:pt x="1096188" y="5291488"/>
                    <a:pt x="1132110" y="5330748"/>
                  </a:cubicBezTo>
                  <a:cubicBezTo>
                    <a:pt x="1203465" y="5409731"/>
                    <a:pt x="1277639" y="5485818"/>
                    <a:pt x="1354880" y="5558083"/>
                  </a:cubicBezTo>
                  <a:cubicBezTo>
                    <a:pt x="1509603" y="5702266"/>
                    <a:pt x="1676588" y="5830930"/>
                    <a:pt x="1855220" y="5937591"/>
                  </a:cubicBezTo>
                  <a:cubicBezTo>
                    <a:pt x="1944720" y="5990632"/>
                    <a:pt x="2036549" y="6039272"/>
                    <a:pt x="2131810" y="6080268"/>
                  </a:cubicBezTo>
                  <a:cubicBezTo>
                    <a:pt x="2226460" y="6122423"/>
                    <a:pt x="2324173" y="6157977"/>
                    <a:pt x="2423726" y="6188087"/>
                  </a:cubicBezTo>
                  <a:cubicBezTo>
                    <a:pt x="2523280" y="6218313"/>
                    <a:pt x="2624794" y="6242749"/>
                    <a:pt x="2727780" y="6262552"/>
                  </a:cubicBezTo>
                  <a:cubicBezTo>
                    <a:pt x="2830890" y="6282008"/>
                    <a:pt x="2935714" y="6295326"/>
                    <a:pt x="3041276" y="6304245"/>
                  </a:cubicBezTo>
                  <a:cubicBezTo>
                    <a:pt x="3146836" y="6313277"/>
                    <a:pt x="3253499" y="6317215"/>
                    <a:pt x="3360532" y="6317331"/>
                  </a:cubicBezTo>
                  <a:cubicBezTo>
                    <a:pt x="3387259" y="6317331"/>
                    <a:pt x="3414354" y="6317794"/>
                    <a:pt x="3439855" y="6316751"/>
                  </a:cubicBezTo>
                  <a:lnTo>
                    <a:pt x="3478721" y="6315826"/>
                  </a:lnTo>
                  <a:lnTo>
                    <a:pt x="3517463" y="6313971"/>
                  </a:lnTo>
                  <a:cubicBezTo>
                    <a:pt x="3569078" y="6311772"/>
                    <a:pt x="3620449" y="6306907"/>
                    <a:pt x="3671452" y="6301233"/>
                  </a:cubicBezTo>
                  <a:cubicBezTo>
                    <a:pt x="3875707" y="6277608"/>
                    <a:pt x="4074445" y="6225841"/>
                    <a:pt x="4265460" y="6149638"/>
                  </a:cubicBezTo>
                  <a:cubicBezTo>
                    <a:pt x="4361212" y="6111884"/>
                    <a:pt x="4454636" y="6067065"/>
                    <a:pt x="4546587" y="6018079"/>
                  </a:cubicBezTo>
                  <a:cubicBezTo>
                    <a:pt x="4638662" y="5969322"/>
                    <a:pt x="4729020" y="5915240"/>
                    <a:pt x="4818030" y="5858029"/>
                  </a:cubicBezTo>
                  <a:cubicBezTo>
                    <a:pt x="4907038" y="5800703"/>
                    <a:pt x="4994577" y="5739672"/>
                    <a:pt x="5081870" y="5676903"/>
                  </a:cubicBezTo>
                  <a:cubicBezTo>
                    <a:pt x="5125392" y="5645519"/>
                    <a:pt x="5168794" y="5613324"/>
                    <a:pt x="5212073" y="5581013"/>
                  </a:cubicBezTo>
                  <a:lnTo>
                    <a:pt x="5343625" y="5481533"/>
                  </a:lnTo>
                  <a:cubicBezTo>
                    <a:pt x="5432696" y="5414768"/>
                    <a:pt x="5521951" y="5349452"/>
                    <a:pt x="5610378" y="5284425"/>
                  </a:cubicBezTo>
                  <a:lnTo>
                    <a:pt x="5822102" y="5126414"/>
                  </a:lnTo>
                  <a:lnTo>
                    <a:pt x="5822102" y="5556641"/>
                  </a:lnTo>
                  <a:lnTo>
                    <a:pt x="5576325" y="5749979"/>
                  </a:lnTo>
                  <a:lnTo>
                    <a:pt x="5447715" y="5852818"/>
                  </a:lnTo>
                  <a:cubicBezTo>
                    <a:pt x="5403945" y="5887445"/>
                    <a:pt x="5359932" y="5922073"/>
                    <a:pt x="5315059" y="5956236"/>
                  </a:cubicBezTo>
                  <a:cubicBezTo>
                    <a:pt x="5225682" y="6024680"/>
                    <a:pt x="5133976" y="6091734"/>
                    <a:pt x="5038468" y="6155776"/>
                  </a:cubicBezTo>
                  <a:cubicBezTo>
                    <a:pt x="4943084" y="6219703"/>
                    <a:pt x="4845002" y="6281777"/>
                    <a:pt x="4741892" y="6338292"/>
                  </a:cubicBezTo>
                  <a:cubicBezTo>
                    <a:pt x="4638784" y="6394692"/>
                    <a:pt x="4532120" y="6447038"/>
                    <a:pt x="4420920" y="6492203"/>
                  </a:cubicBezTo>
                  <a:cubicBezTo>
                    <a:pt x="4199255" y="6583693"/>
                    <a:pt x="3959813" y="6644840"/>
                    <a:pt x="3717672" y="6670434"/>
                  </a:cubicBezTo>
                  <a:cubicBezTo>
                    <a:pt x="3657106" y="6676456"/>
                    <a:pt x="3596419" y="6681321"/>
                    <a:pt x="3535853" y="6683289"/>
                  </a:cubicBezTo>
                  <a:lnTo>
                    <a:pt x="3490367" y="6684910"/>
                  </a:lnTo>
                  <a:lnTo>
                    <a:pt x="3445005" y="6685142"/>
                  </a:lnTo>
                  <a:cubicBezTo>
                    <a:pt x="3414354" y="6685605"/>
                    <a:pt x="3385297" y="6684679"/>
                    <a:pt x="3355872" y="6684100"/>
                  </a:cubicBezTo>
                  <a:cubicBezTo>
                    <a:pt x="3297146" y="6683405"/>
                    <a:pt x="3238052" y="6680047"/>
                    <a:pt x="3179203" y="6677150"/>
                  </a:cubicBezTo>
                  <a:cubicBezTo>
                    <a:pt x="3120232" y="6672519"/>
                    <a:pt x="3061259" y="6668233"/>
                    <a:pt x="3002410" y="6661169"/>
                  </a:cubicBezTo>
                  <a:cubicBezTo>
                    <a:pt x="2884589" y="6647851"/>
                    <a:pt x="2766891" y="6629669"/>
                    <a:pt x="2650296" y="6604191"/>
                  </a:cubicBezTo>
                  <a:cubicBezTo>
                    <a:pt x="2533702" y="6578713"/>
                    <a:pt x="2418456" y="6545938"/>
                    <a:pt x="2306028" y="6505869"/>
                  </a:cubicBezTo>
                  <a:cubicBezTo>
                    <a:pt x="2193602" y="6465683"/>
                    <a:pt x="2084118" y="6417738"/>
                    <a:pt x="1978803" y="6363307"/>
                  </a:cubicBezTo>
                  <a:cubicBezTo>
                    <a:pt x="1873855" y="6308066"/>
                    <a:pt x="1773077" y="6246340"/>
                    <a:pt x="1678428" y="6177779"/>
                  </a:cubicBezTo>
                  <a:cubicBezTo>
                    <a:pt x="1488393" y="6041356"/>
                    <a:pt x="1321900" y="5881423"/>
                    <a:pt x="1175880" y="5710373"/>
                  </a:cubicBezTo>
                  <a:cubicBezTo>
                    <a:pt x="1103177" y="5624441"/>
                    <a:pt x="1035501" y="5535732"/>
                    <a:pt x="971502" y="5445399"/>
                  </a:cubicBezTo>
                  <a:cubicBezTo>
                    <a:pt x="907380" y="5355069"/>
                    <a:pt x="847550" y="5262768"/>
                    <a:pt x="790909" y="5169078"/>
                  </a:cubicBezTo>
                  <a:cubicBezTo>
                    <a:pt x="761974" y="5121712"/>
                    <a:pt x="735492" y="5077357"/>
                    <a:pt x="706680" y="5031959"/>
                  </a:cubicBezTo>
                  <a:cubicBezTo>
                    <a:pt x="678114" y="4986910"/>
                    <a:pt x="649058" y="4941860"/>
                    <a:pt x="619143" y="4897157"/>
                  </a:cubicBezTo>
                  <a:lnTo>
                    <a:pt x="436465" y="4628710"/>
                  </a:lnTo>
                  <a:cubicBezTo>
                    <a:pt x="406182" y="4583544"/>
                    <a:pt x="376267" y="4538147"/>
                    <a:pt x="347088" y="4492171"/>
                  </a:cubicBezTo>
                  <a:cubicBezTo>
                    <a:pt x="317908" y="4446194"/>
                    <a:pt x="288974" y="4400102"/>
                    <a:pt x="262001" y="4352619"/>
                  </a:cubicBezTo>
                  <a:cubicBezTo>
                    <a:pt x="207934" y="4258119"/>
                    <a:pt x="158280" y="4160840"/>
                    <a:pt x="118679" y="4059853"/>
                  </a:cubicBezTo>
                  <a:cubicBezTo>
                    <a:pt x="78343" y="3959214"/>
                    <a:pt x="48429" y="3854870"/>
                    <a:pt x="28322" y="3749136"/>
                  </a:cubicBezTo>
                  <a:cubicBezTo>
                    <a:pt x="9073" y="3643402"/>
                    <a:pt x="0" y="3536046"/>
                    <a:pt x="0" y="3428922"/>
                  </a:cubicBezTo>
                  <a:cubicBezTo>
                    <a:pt x="1594" y="3001816"/>
                    <a:pt x="89010" y="2575868"/>
                    <a:pt x="253052" y="2174356"/>
                  </a:cubicBezTo>
                  <a:cubicBezTo>
                    <a:pt x="294246" y="2074066"/>
                    <a:pt x="338873" y="1974700"/>
                    <a:pt x="389141" y="1877652"/>
                  </a:cubicBezTo>
                  <a:cubicBezTo>
                    <a:pt x="438672" y="1780256"/>
                    <a:pt x="493230" y="1684945"/>
                    <a:pt x="552079" y="1591834"/>
                  </a:cubicBezTo>
                  <a:cubicBezTo>
                    <a:pt x="669900" y="1405728"/>
                    <a:pt x="804394" y="1227729"/>
                    <a:pt x="954950" y="1061773"/>
                  </a:cubicBezTo>
                  <a:cubicBezTo>
                    <a:pt x="1030597" y="979085"/>
                    <a:pt x="1109552" y="898829"/>
                    <a:pt x="1192922" y="822626"/>
                  </a:cubicBezTo>
                  <a:cubicBezTo>
                    <a:pt x="1213642" y="803402"/>
                    <a:pt x="1234483" y="784409"/>
                    <a:pt x="1255939" y="765880"/>
                  </a:cubicBezTo>
                  <a:cubicBezTo>
                    <a:pt x="1277273" y="747234"/>
                    <a:pt x="1298237" y="728241"/>
                    <a:pt x="1320183" y="710291"/>
                  </a:cubicBezTo>
                  <a:cubicBezTo>
                    <a:pt x="1363585" y="673811"/>
                    <a:pt x="1408088" y="638489"/>
                    <a:pt x="1452961" y="603514"/>
                  </a:cubicBezTo>
                  <a:cubicBezTo>
                    <a:pt x="1633310" y="464543"/>
                    <a:pt x="1828125" y="341437"/>
                    <a:pt x="2033360" y="235818"/>
                  </a:cubicBezTo>
                  <a:cubicBezTo>
                    <a:pt x="2187242" y="156561"/>
                    <a:pt x="2347554" y="87597"/>
                    <a:pt x="2512513" y="3001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15102EBE-A80F-4CFF-B1DD-941EF9728B5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04998" y="98659"/>
              <a:ext cx="5774333" cy="6315453"/>
            </a:xfrm>
            <a:custGeom>
              <a:avLst/>
              <a:gdLst>
                <a:gd name="connsiteX0" fmla="*/ 3707237 w 5774333"/>
                <a:gd name="connsiteY0" fmla="*/ 1489 h 6315453"/>
                <a:gd name="connsiteX1" fmla="*/ 4037665 w 5774333"/>
                <a:gd name="connsiteY1" fmla="*/ 6121 h 6315453"/>
                <a:gd name="connsiteX2" fmla="*/ 4692239 w 5774333"/>
                <a:gd name="connsiteY2" fmla="*/ 102128 h 6315453"/>
                <a:gd name="connsiteX3" fmla="*/ 5315059 w 5774333"/>
                <a:gd name="connsiteY3" fmla="*/ 324945 h 6315453"/>
                <a:gd name="connsiteX4" fmla="*/ 5738325 w 5774333"/>
                <a:gd name="connsiteY4" fmla="*/ 578286 h 6315453"/>
                <a:gd name="connsiteX5" fmla="*/ 5774333 w 5774333"/>
                <a:gd name="connsiteY5" fmla="*/ 606551 h 6315453"/>
                <a:gd name="connsiteX6" fmla="*/ 5774333 w 5774333"/>
                <a:gd name="connsiteY6" fmla="*/ 975490 h 6315453"/>
                <a:gd name="connsiteX7" fmla="*/ 5676001 w 5774333"/>
                <a:gd name="connsiteY7" fmla="*/ 889749 h 6315453"/>
                <a:gd name="connsiteX8" fmla="*/ 5177132 w 5774333"/>
                <a:gd name="connsiteY8" fmla="*/ 581926 h 6315453"/>
                <a:gd name="connsiteX9" fmla="*/ 4615735 w 5774333"/>
                <a:gd name="connsiteY9" fmla="*/ 388640 h 6315453"/>
                <a:gd name="connsiteX10" fmla="*/ 4020010 w 5774333"/>
                <a:gd name="connsiteY10" fmla="*/ 308500 h 6315453"/>
                <a:gd name="connsiteX11" fmla="*/ 3416315 w 5774333"/>
                <a:gd name="connsiteY11" fmla="*/ 328882 h 6315453"/>
                <a:gd name="connsiteX12" fmla="*/ 2823779 w 5774333"/>
                <a:gd name="connsiteY12" fmla="*/ 446545 h 6315453"/>
                <a:gd name="connsiteX13" fmla="*/ 2256987 w 5774333"/>
                <a:gd name="connsiteY13" fmla="*/ 651296 h 6315453"/>
                <a:gd name="connsiteX14" fmla="*/ 1244169 w 5774333"/>
                <a:gd name="connsiteY14" fmla="*/ 1280374 h 6315453"/>
                <a:gd name="connsiteX15" fmla="*/ 830141 w 5774333"/>
                <a:gd name="connsiteY15" fmla="*/ 1700184 h 6315453"/>
                <a:gd name="connsiteX16" fmla="*/ 502792 w 5774333"/>
                <a:gd name="connsiteY16" fmla="*/ 2182300 h 6315453"/>
                <a:gd name="connsiteX17" fmla="*/ 280637 w 5774333"/>
                <a:gd name="connsiteY17" fmla="*/ 2715256 h 6315453"/>
                <a:gd name="connsiteX18" fmla="*/ 199843 w 5774333"/>
                <a:gd name="connsiteY18" fmla="*/ 3283418 h 6315453"/>
                <a:gd name="connsiteX19" fmla="*/ 233926 w 5774333"/>
                <a:gd name="connsiteY19" fmla="*/ 3561593 h 6315453"/>
                <a:gd name="connsiteX20" fmla="*/ 334582 w 5774333"/>
                <a:gd name="connsiteY20" fmla="*/ 3821816 h 6315453"/>
                <a:gd name="connsiteX21" fmla="*/ 404834 w 5774333"/>
                <a:gd name="connsiteY21" fmla="*/ 3944343 h 6315453"/>
                <a:gd name="connsiteX22" fmla="*/ 485506 w 5774333"/>
                <a:gd name="connsiteY22" fmla="*/ 4062932 h 6315453"/>
                <a:gd name="connsiteX23" fmla="*/ 671861 w 5774333"/>
                <a:gd name="connsiteY23" fmla="*/ 4292120 h 6315453"/>
                <a:gd name="connsiteX24" fmla="*/ 873542 w 5774333"/>
                <a:gd name="connsiteY24" fmla="*/ 4523044 h 6315453"/>
                <a:gd name="connsiteX25" fmla="*/ 973831 w 5774333"/>
                <a:gd name="connsiteY25" fmla="*/ 4643601 h 6315453"/>
                <a:gd name="connsiteX26" fmla="*/ 1022014 w 5774333"/>
                <a:gd name="connsiteY26" fmla="*/ 4702780 h 6315453"/>
                <a:gd name="connsiteX27" fmla="*/ 1069215 w 5774333"/>
                <a:gd name="connsiteY27" fmla="*/ 4759411 h 6315453"/>
                <a:gd name="connsiteX28" fmla="*/ 1474784 w 5774333"/>
                <a:gd name="connsiteY28" fmla="*/ 5177948 h 6315453"/>
                <a:gd name="connsiteX29" fmla="*/ 1690442 w 5774333"/>
                <a:gd name="connsiteY29" fmla="*/ 5366255 h 6315453"/>
                <a:gd name="connsiteX30" fmla="*/ 1916276 w 5774333"/>
                <a:gd name="connsiteY30" fmla="*/ 5539852 h 6315453"/>
                <a:gd name="connsiteX31" fmla="*/ 2420784 w 5774333"/>
                <a:gd name="connsiteY31" fmla="*/ 5814437 h 6315453"/>
                <a:gd name="connsiteX32" fmla="*/ 2703015 w 5774333"/>
                <a:gd name="connsiteY32" fmla="*/ 5892029 h 6315453"/>
                <a:gd name="connsiteX33" fmla="*/ 2775350 w 5774333"/>
                <a:gd name="connsiteY33" fmla="*/ 5905695 h 6315453"/>
                <a:gd name="connsiteX34" fmla="*/ 2848299 w 5774333"/>
                <a:gd name="connsiteY34" fmla="*/ 5917161 h 6315453"/>
                <a:gd name="connsiteX35" fmla="*/ 2995544 w 5774333"/>
                <a:gd name="connsiteY35" fmla="*/ 5933605 h 6315453"/>
                <a:gd name="connsiteX36" fmla="*/ 3069596 w 5774333"/>
                <a:gd name="connsiteY36" fmla="*/ 5938933 h 6315453"/>
                <a:gd name="connsiteX37" fmla="*/ 3143894 w 5774333"/>
                <a:gd name="connsiteY37" fmla="*/ 5942639 h 6315453"/>
                <a:gd name="connsiteX38" fmla="*/ 3218436 w 5774333"/>
                <a:gd name="connsiteY38" fmla="*/ 5944260 h 6315453"/>
                <a:gd name="connsiteX39" fmla="*/ 3293101 w 5774333"/>
                <a:gd name="connsiteY39" fmla="*/ 5943913 h 6315453"/>
                <a:gd name="connsiteX40" fmla="*/ 3330494 w 5774333"/>
                <a:gd name="connsiteY40" fmla="*/ 5943565 h 6315453"/>
                <a:gd name="connsiteX41" fmla="*/ 3366540 w 5774333"/>
                <a:gd name="connsiteY41" fmla="*/ 5942059 h 6315453"/>
                <a:gd name="connsiteX42" fmla="*/ 3402462 w 5774333"/>
                <a:gd name="connsiteY42" fmla="*/ 5940323 h 6315453"/>
                <a:gd name="connsiteX43" fmla="*/ 3438262 w 5774333"/>
                <a:gd name="connsiteY43" fmla="*/ 5937543 h 6315453"/>
                <a:gd name="connsiteX44" fmla="*/ 3580236 w 5774333"/>
                <a:gd name="connsiteY44" fmla="*/ 5920982 h 6315453"/>
                <a:gd name="connsiteX45" fmla="*/ 4121034 w 5774333"/>
                <a:gd name="connsiteY45" fmla="*/ 5753290 h 6315453"/>
                <a:gd name="connsiteX46" fmla="*/ 4620639 w 5774333"/>
                <a:gd name="connsiteY46" fmla="*/ 5459364 h 6315453"/>
                <a:gd name="connsiteX47" fmla="*/ 4741771 w 5774333"/>
                <a:gd name="connsiteY47" fmla="*/ 5372971 h 6315453"/>
                <a:gd name="connsiteX48" fmla="*/ 4862901 w 5774333"/>
                <a:gd name="connsiteY48" fmla="*/ 5283682 h 6315453"/>
                <a:gd name="connsiteX49" fmla="*/ 5108229 w 5774333"/>
                <a:gd name="connsiteY49" fmla="*/ 5098386 h 6315453"/>
                <a:gd name="connsiteX50" fmla="*/ 5612493 w 5774333"/>
                <a:gd name="connsiteY50" fmla="*/ 4739724 h 6315453"/>
                <a:gd name="connsiteX51" fmla="*/ 5774333 w 5774333"/>
                <a:gd name="connsiteY51" fmla="*/ 4623488 h 6315453"/>
                <a:gd name="connsiteX52" fmla="*/ 5774333 w 5774333"/>
                <a:gd name="connsiteY52" fmla="*/ 5232926 h 6315453"/>
                <a:gd name="connsiteX53" fmla="*/ 5676492 w 5774333"/>
                <a:gd name="connsiteY53" fmla="*/ 5306859 h 6315453"/>
                <a:gd name="connsiteX54" fmla="*/ 5426260 w 5774333"/>
                <a:gd name="connsiteY54" fmla="*/ 5486233 h 6315453"/>
                <a:gd name="connsiteX55" fmla="*/ 5300225 w 5774333"/>
                <a:gd name="connsiteY55" fmla="*/ 5576217 h 6315453"/>
                <a:gd name="connsiteX56" fmla="*/ 5170757 w 5774333"/>
                <a:gd name="connsiteY56" fmla="*/ 5666780 h 6315453"/>
                <a:gd name="connsiteX57" fmla="*/ 5038100 w 5774333"/>
                <a:gd name="connsiteY57" fmla="*/ 5756185 h 6315453"/>
                <a:gd name="connsiteX58" fmla="*/ 4901276 w 5774333"/>
                <a:gd name="connsiteY58" fmla="*/ 5843043 h 6315453"/>
                <a:gd name="connsiteX59" fmla="*/ 4614019 w 5774333"/>
                <a:gd name="connsiteY59" fmla="*/ 6006103 h 6315453"/>
                <a:gd name="connsiteX60" fmla="*/ 4305061 w 5774333"/>
                <a:gd name="connsiteY60" fmla="*/ 6144726 h 6315453"/>
                <a:gd name="connsiteX61" fmla="*/ 3632710 w 5774333"/>
                <a:gd name="connsiteY61" fmla="*/ 6304196 h 6315453"/>
                <a:gd name="connsiteX62" fmla="*/ 3459594 w 5774333"/>
                <a:gd name="connsiteY62" fmla="*/ 6314504 h 6315453"/>
                <a:gd name="connsiteX63" fmla="*/ 3416315 w 5774333"/>
                <a:gd name="connsiteY63" fmla="*/ 6315429 h 6315453"/>
                <a:gd name="connsiteX64" fmla="*/ 3373159 w 5774333"/>
                <a:gd name="connsiteY64" fmla="*/ 6315198 h 6315453"/>
                <a:gd name="connsiteX65" fmla="*/ 3330127 w 5774333"/>
                <a:gd name="connsiteY65" fmla="*/ 6314735 h 6315453"/>
                <a:gd name="connsiteX66" fmla="*/ 3288320 w 5774333"/>
                <a:gd name="connsiteY66" fmla="*/ 6313230 h 6315453"/>
                <a:gd name="connsiteX67" fmla="*/ 2954350 w 5774333"/>
                <a:gd name="connsiteY67" fmla="*/ 6288098 h 6315453"/>
                <a:gd name="connsiteX68" fmla="*/ 2622466 w 5774333"/>
                <a:gd name="connsiteY68" fmla="*/ 6232742 h 6315453"/>
                <a:gd name="connsiteX69" fmla="*/ 2296466 w 5774333"/>
                <a:gd name="connsiteY69" fmla="*/ 6146001 h 6315453"/>
                <a:gd name="connsiteX70" fmla="*/ 1672419 w 5774333"/>
                <a:gd name="connsiteY70" fmla="*/ 5885197 h 6315453"/>
                <a:gd name="connsiteX71" fmla="*/ 1146578 w 5774333"/>
                <a:gd name="connsiteY71" fmla="*/ 5479168 h 6315453"/>
                <a:gd name="connsiteX72" fmla="*/ 933372 w 5774333"/>
                <a:gd name="connsiteY72" fmla="*/ 5234810 h 6315453"/>
                <a:gd name="connsiteX73" fmla="*/ 747140 w 5774333"/>
                <a:gd name="connsiteY73" fmla="*/ 4976091 h 6315453"/>
                <a:gd name="connsiteX74" fmla="*/ 703616 w 5774333"/>
                <a:gd name="connsiteY74" fmla="*/ 4910196 h 6315453"/>
                <a:gd name="connsiteX75" fmla="*/ 662053 w 5774333"/>
                <a:gd name="connsiteY75" fmla="*/ 4846269 h 6315453"/>
                <a:gd name="connsiteX76" fmla="*/ 580033 w 5774333"/>
                <a:gd name="connsiteY76" fmla="*/ 4722352 h 6315453"/>
                <a:gd name="connsiteX77" fmla="*/ 410105 w 5774333"/>
                <a:gd name="connsiteY77" fmla="*/ 4469193 h 6315453"/>
                <a:gd name="connsiteX78" fmla="*/ 244224 w 5774333"/>
                <a:gd name="connsiteY78" fmla="*/ 4201556 h 6315453"/>
                <a:gd name="connsiteX79" fmla="*/ 169437 w 5774333"/>
                <a:gd name="connsiteY79" fmla="*/ 4059690 h 6315453"/>
                <a:gd name="connsiteX80" fmla="*/ 105929 w 5774333"/>
                <a:gd name="connsiteY80" fmla="*/ 3911221 h 6315453"/>
                <a:gd name="connsiteX81" fmla="*/ 57256 w 5774333"/>
                <a:gd name="connsiteY81" fmla="*/ 3757195 h 6315453"/>
                <a:gd name="connsiteX82" fmla="*/ 39111 w 5774333"/>
                <a:gd name="connsiteY82" fmla="*/ 3678677 h 6315453"/>
                <a:gd name="connsiteX83" fmla="*/ 31142 w 5774333"/>
                <a:gd name="connsiteY83" fmla="*/ 3639300 h 6315453"/>
                <a:gd name="connsiteX84" fmla="*/ 24521 w 5774333"/>
                <a:gd name="connsiteY84" fmla="*/ 3599809 h 6315453"/>
                <a:gd name="connsiteX85" fmla="*/ 0 w 5774333"/>
                <a:gd name="connsiteY85" fmla="*/ 3283418 h 6315453"/>
                <a:gd name="connsiteX86" fmla="*/ 68045 w 5774333"/>
                <a:gd name="connsiteY86" fmla="*/ 2666963 h 6315453"/>
                <a:gd name="connsiteX87" fmla="*/ 272546 w 5774333"/>
                <a:gd name="connsiteY87" fmla="*/ 2076334 h 6315453"/>
                <a:gd name="connsiteX88" fmla="*/ 1039300 w 5774333"/>
                <a:gd name="connsiteY88" fmla="*/ 1073307 h 6315453"/>
                <a:gd name="connsiteX89" fmla="*/ 1547733 w 5774333"/>
                <a:gd name="connsiteY89" fmla="*/ 680365 h 6315453"/>
                <a:gd name="connsiteX90" fmla="*/ 2115995 w 5774333"/>
                <a:gd name="connsiteY90" fmla="*/ 368373 h 6315453"/>
                <a:gd name="connsiteX91" fmla="*/ 3377451 w 5774333"/>
                <a:gd name="connsiteY91" fmla="*/ 24304 h 6315453"/>
                <a:gd name="connsiteX92" fmla="*/ 3707237 w 5774333"/>
                <a:gd name="connsiteY92" fmla="*/ 1489 h 631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774333" h="6315453">
                  <a:moveTo>
                    <a:pt x="3707237" y="1489"/>
                  </a:moveTo>
                  <a:cubicBezTo>
                    <a:pt x="3817502" y="-1522"/>
                    <a:pt x="3927875" y="41"/>
                    <a:pt x="4037665" y="6121"/>
                  </a:cubicBezTo>
                  <a:cubicBezTo>
                    <a:pt x="4257614" y="18745"/>
                    <a:pt x="4477439" y="49665"/>
                    <a:pt x="4692239" y="102128"/>
                  </a:cubicBezTo>
                  <a:cubicBezTo>
                    <a:pt x="4907039" y="154474"/>
                    <a:pt x="5116811" y="228592"/>
                    <a:pt x="5315059" y="324945"/>
                  </a:cubicBezTo>
                  <a:cubicBezTo>
                    <a:pt x="5463562" y="397211"/>
                    <a:pt x="5606133" y="481527"/>
                    <a:pt x="5738325" y="578286"/>
                  </a:cubicBezTo>
                  <a:lnTo>
                    <a:pt x="5774333" y="606551"/>
                  </a:lnTo>
                  <a:lnTo>
                    <a:pt x="5774333" y="975490"/>
                  </a:lnTo>
                  <a:lnTo>
                    <a:pt x="5676001" y="889749"/>
                  </a:lnTo>
                  <a:cubicBezTo>
                    <a:pt x="5522381" y="769886"/>
                    <a:pt x="5355519" y="665657"/>
                    <a:pt x="5177132" y="581926"/>
                  </a:cubicBezTo>
                  <a:cubicBezTo>
                    <a:pt x="4998867" y="497965"/>
                    <a:pt x="4810183" y="433574"/>
                    <a:pt x="4615735" y="388640"/>
                  </a:cubicBezTo>
                  <a:cubicBezTo>
                    <a:pt x="4421289" y="343591"/>
                    <a:pt x="4221446" y="317649"/>
                    <a:pt x="4020010" y="308500"/>
                  </a:cubicBezTo>
                  <a:cubicBezTo>
                    <a:pt x="3818207" y="298887"/>
                    <a:pt x="3616649" y="305257"/>
                    <a:pt x="3416315" y="328882"/>
                  </a:cubicBezTo>
                  <a:cubicBezTo>
                    <a:pt x="3216106" y="352623"/>
                    <a:pt x="3017736" y="392346"/>
                    <a:pt x="2823779" y="446545"/>
                  </a:cubicBezTo>
                  <a:cubicBezTo>
                    <a:pt x="2629699" y="500513"/>
                    <a:pt x="2440401" y="570345"/>
                    <a:pt x="2256987" y="651296"/>
                  </a:cubicBezTo>
                  <a:cubicBezTo>
                    <a:pt x="1889058" y="811461"/>
                    <a:pt x="1545527" y="1023856"/>
                    <a:pt x="1244169" y="1280374"/>
                  </a:cubicBezTo>
                  <a:cubicBezTo>
                    <a:pt x="1093982" y="1409039"/>
                    <a:pt x="954828" y="1549400"/>
                    <a:pt x="830141" y="1700184"/>
                  </a:cubicBezTo>
                  <a:cubicBezTo>
                    <a:pt x="705209" y="1850736"/>
                    <a:pt x="594989" y="2012176"/>
                    <a:pt x="502792" y="2182300"/>
                  </a:cubicBezTo>
                  <a:cubicBezTo>
                    <a:pt x="410595" y="2352308"/>
                    <a:pt x="333847" y="2530307"/>
                    <a:pt x="280637" y="2715256"/>
                  </a:cubicBezTo>
                  <a:cubicBezTo>
                    <a:pt x="227306" y="2899741"/>
                    <a:pt x="199719" y="3091521"/>
                    <a:pt x="199843" y="3283418"/>
                  </a:cubicBezTo>
                  <a:cubicBezTo>
                    <a:pt x="200946" y="3377687"/>
                    <a:pt x="210754" y="3471261"/>
                    <a:pt x="233926" y="3561593"/>
                  </a:cubicBezTo>
                  <a:cubicBezTo>
                    <a:pt x="256730" y="3652040"/>
                    <a:pt x="292162" y="3738550"/>
                    <a:pt x="334582" y="3821816"/>
                  </a:cubicBezTo>
                  <a:cubicBezTo>
                    <a:pt x="356038" y="3863392"/>
                    <a:pt x="379823" y="3904157"/>
                    <a:pt x="404834" y="3944343"/>
                  </a:cubicBezTo>
                  <a:cubicBezTo>
                    <a:pt x="430212" y="3984413"/>
                    <a:pt x="457308" y="4023905"/>
                    <a:pt x="485506" y="4062932"/>
                  </a:cubicBezTo>
                  <a:cubicBezTo>
                    <a:pt x="542639" y="4140757"/>
                    <a:pt x="606146" y="4216265"/>
                    <a:pt x="671861" y="4292120"/>
                  </a:cubicBezTo>
                  <a:cubicBezTo>
                    <a:pt x="737576" y="4368091"/>
                    <a:pt x="806234" y="4444062"/>
                    <a:pt x="873542" y="4523044"/>
                  </a:cubicBezTo>
                  <a:cubicBezTo>
                    <a:pt x="907258" y="4562419"/>
                    <a:pt x="940606" y="4602721"/>
                    <a:pt x="973831" y="4643601"/>
                  </a:cubicBezTo>
                  <a:lnTo>
                    <a:pt x="1022014" y="4702780"/>
                  </a:lnTo>
                  <a:cubicBezTo>
                    <a:pt x="1037829" y="4721658"/>
                    <a:pt x="1052910" y="4740998"/>
                    <a:pt x="1069215" y="4759411"/>
                  </a:cubicBezTo>
                  <a:cubicBezTo>
                    <a:pt x="1196477" y="4909269"/>
                    <a:pt x="1334527" y="5047199"/>
                    <a:pt x="1474784" y="5177948"/>
                  </a:cubicBezTo>
                  <a:cubicBezTo>
                    <a:pt x="1545281" y="5243033"/>
                    <a:pt x="1617003" y="5305917"/>
                    <a:pt x="1690442" y="5366255"/>
                  </a:cubicBezTo>
                  <a:cubicBezTo>
                    <a:pt x="1763881" y="5426591"/>
                    <a:pt x="1838668" y="5484959"/>
                    <a:pt x="1916276" y="5539852"/>
                  </a:cubicBezTo>
                  <a:cubicBezTo>
                    <a:pt x="2070877" y="5649872"/>
                    <a:pt x="2237617" y="5748194"/>
                    <a:pt x="2420784" y="5814437"/>
                  </a:cubicBezTo>
                  <a:cubicBezTo>
                    <a:pt x="2512124" y="5847559"/>
                    <a:pt x="2606773" y="5872921"/>
                    <a:pt x="2703015" y="5892029"/>
                  </a:cubicBezTo>
                  <a:cubicBezTo>
                    <a:pt x="2727168" y="5896546"/>
                    <a:pt x="2751075" y="5901758"/>
                    <a:pt x="2775350" y="5905695"/>
                  </a:cubicBezTo>
                  <a:lnTo>
                    <a:pt x="2848299" y="5917161"/>
                  </a:lnTo>
                  <a:cubicBezTo>
                    <a:pt x="2897218" y="5923298"/>
                    <a:pt x="2946136" y="5929784"/>
                    <a:pt x="2995544" y="5933605"/>
                  </a:cubicBezTo>
                  <a:cubicBezTo>
                    <a:pt x="3020188" y="5935806"/>
                    <a:pt x="3044831" y="5937891"/>
                    <a:pt x="3069596" y="5938933"/>
                  </a:cubicBezTo>
                  <a:cubicBezTo>
                    <a:pt x="3094362" y="5940090"/>
                    <a:pt x="3119005" y="5941943"/>
                    <a:pt x="3143894" y="5942639"/>
                  </a:cubicBezTo>
                  <a:lnTo>
                    <a:pt x="3218436" y="5944260"/>
                  </a:lnTo>
                  <a:cubicBezTo>
                    <a:pt x="3243201" y="5944838"/>
                    <a:pt x="3268212" y="5944029"/>
                    <a:pt x="3293101" y="5943913"/>
                  </a:cubicBezTo>
                  <a:lnTo>
                    <a:pt x="3330494" y="5943565"/>
                  </a:lnTo>
                  <a:cubicBezTo>
                    <a:pt x="3342632" y="5943218"/>
                    <a:pt x="3354524" y="5942523"/>
                    <a:pt x="3366540" y="5942059"/>
                  </a:cubicBezTo>
                  <a:cubicBezTo>
                    <a:pt x="3378554" y="5941480"/>
                    <a:pt x="3390570" y="5941134"/>
                    <a:pt x="3402462" y="5940323"/>
                  </a:cubicBezTo>
                  <a:lnTo>
                    <a:pt x="3438262" y="5937543"/>
                  </a:lnTo>
                  <a:cubicBezTo>
                    <a:pt x="3485954" y="5933953"/>
                    <a:pt x="3533279" y="5927931"/>
                    <a:pt x="3580236" y="5920982"/>
                  </a:cubicBezTo>
                  <a:cubicBezTo>
                    <a:pt x="3768185" y="5891567"/>
                    <a:pt x="3948901" y="5834010"/>
                    <a:pt x="4121034" y="5753290"/>
                  </a:cubicBezTo>
                  <a:cubicBezTo>
                    <a:pt x="4293782" y="5673497"/>
                    <a:pt x="4458191" y="5571353"/>
                    <a:pt x="4620639" y="5459364"/>
                  </a:cubicBezTo>
                  <a:cubicBezTo>
                    <a:pt x="4661221" y="5431455"/>
                    <a:pt x="4701557" y="5402271"/>
                    <a:pt x="4741771" y="5372971"/>
                  </a:cubicBezTo>
                  <a:cubicBezTo>
                    <a:pt x="4782230" y="5343672"/>
                    <a:pt x="4822566" y="5313908"/>
                    <a:pt x="4862901" y="5283682"/>
                  </a:cubicBezTo>
                  <a:lnTo>
                    <a:pt x="5108229" y="5098386"/>
                  </a:lnTo>
                  <a:cubicBezTo>
                    <a:pt x="5276563" y="4972270"/>
                    <a:pt x="5446489" y="4854838"/>
                    <a:pt x="5612493" y="4739724"/>
                  </a:cubicBezTo>
                  <a:lnTo>
                    <a:pt x="5774333" y="4623488"/>
                  </a:lnTo>
                  <a:lnTo>
                    <a:pt x="5774333" y="5232926"/>
                  </a:lnTo>
                  <a:lnTo>
                    <a:pt x="5676492" y="5306859"/>
                  </a:lnTo>
                  <a:cubicBezTo>
                    <a:pt x="5592693" y="5367905"/>
                    <a:pt x="5508955" y="5427286"/>
                    <a:pt x="5426260" y="5486233"/>
                  </a:cubicBezTo>
                  <a:lnTo>
                    <a:pt x="5300225" y="5576217"/>
                  </a:lnTo>
                  <a:cubicBezTo>
                    <a:pt x="5257559" y="5606443"/>
                    <a:pt x="5214525" y="5636901"/>
                    <a:pt x="5170757" y="5666780"/>
                  </a:cubicBezTo>
                  <a:cubicBezTo>
                    <a:pt x="5127110" y="5696775"/>
                    <a:pt x="5082973" y="5726654"/>
                    <a:pt x="5038100" y="5756185"/>
                  </a:cubicBezTo>
                  <a:cubicBezTo>
                    <a:pt x="4993106" y="5785486"/>
                    <a:pt x="4947743" y="5814553"/>
                    <a:pt x="4901276" y="5843043"/>
                  </a:cubicBezTo>
                  <a:cubicBezTo>
                    <a:pt x="4808835" y="5900136"/>
                    <a:pt x="4713449" y="5955494"/>
                    <a:pt x="4614019" y="6006103"/>
                  </a:cubicBezTo>
                  <a:cubicBezTo>
                    <a:pt x="4514711" y="6056943"/>
                    <a:pt x="4411971" y="6104192"/>
                    <a:pt x="4305061" y="6144726"/>
                  </a:cubicBezTo>
                  <a:cubicBezTo>
                    <a:pt x="4092223" y="6226952"/>
                    <a:pt x="3863569" y="6282424"/>
                    <a:pt x="3632710" y="6304196"/>
                  </a:cubicBezTo>
                  <a:cubicBezTo>
                    <a:pt x="3574964" y="6309408"/>
                    <a:pt x="3517218" y="6313345"/>
                    <a:pt x="3459594" y="6314504"/>
                  </a:cubicBezTo>
                  <a:lnTo>
                    <a:pt x="3416315" y="6315429"/>
                  </a:lnTo>
                  <a:cubicBezTo>
                    <a:pt x="3401971" y="6315546"/>
                    <a:pt x="3387505" y="6315198"/>
                    <a:pt x="3373159" y="6315198"/>
                  </a:cubicBezTo>
                  <a:lnTo>
                    <a:pt x="3330127" y="6314735"/>
                  </a:lnTo>
                  <a:lnTo>
                    <a:pt x="3288320" y="6313230"/>
                  </a:lnTo>
                  <a:cubicBezTo>
                    <a:pt x="3176996" y="6309870"/>
                    <a:pt x="3065428" y="6301533"/>
                    <a:pt x="2954350" y="6288098"/>
                  </a:cubicBezTo>
                  <a:cubicBezTo>
                    <a:pt x="2843150" y="6275360"/>
                    <a:pt x="2732194" y="6257061"/>
                    <a:pt x="2622466" y="6232742"/>
                  </a:cubicBezTo>
                  <a:cubicBezTo>
                    <a:pt x="2512859" y="6208190"/>
                    <a:pt x="2404110" y="6179122"/>
                    <a:pt x="2296466" y="6146001"/>
                  </a:cubicBezTo>
                  <a:cubicBezTo>
                    <a:pt x="2081544" y="6079179"/>
                    <a:pt x="1869073" y="5996027"/>
                    <a:pt x="1672419" y="5885197"/>
                  </a:cubicBezTo>
                  <a:cubicBezTo>
                    <a:pt x="1475643" y="5774599"/>
                    <a:pt x="1299954" y="5634353"/>
                    <a:pt x="1146578" y="5479168"/>
                  </a:cubicBezTo>
                  <a:cubicBezTo>
                    <a:pt x="1069461" y="5401692"/>
                    <a:pt x="999333" y="5319235"/>
                    <a:pt x="933372" y="5234810"/>
                  </a:cubicBezTo>
                  <a:cubicBezTo>
                    <a:pt x="867781" y="5150038"/>
                    <a:pt x="805375" y="5063991"/>
                    <a:pt x="747140" y="4976091"/>
                  </a:cubicBezTo>
                  <a:cubicBezTo>
                    <a:pt x="732182" y="4954319"/>
                    <a:pt x="718082" y="4932199"/>
                    <a:pt x="703616" y="4910196"/>
                  </a:cubicBezTo>
                  <a:lnTo>
                    <a:pt x="662053" y="4846269"/>
                  </a:lnTo>
                  <a:cubicBezTo>
                    <a:pt x="635449" y="4804925"/>
                    <a:pt x="607864" y="4763928"/>
                    <a:pt x="580033" y="4722352"/>
                  </a:cubicBezTo>
                  <a:lnTo>
                    <a:pt x="410105" y="4469193"/>
                  </a:lnTo>
                  <a:cubicBezTo>
                    <a:pt x="353095" y="4382915"/>
                    <a:pt x="296820" y="4294089"/>
                    <a:pt x="244224" y="4201556"/>
                  </a:cubicBezTo>
                  <a:cubicBezTo>
                    <a:pt x="217987" y="4155232"/>
                    <a:pt x="192609" y="4108098"/>
                    <a:pt x="169437" y="4059690"/>
                  </a:cubicBezTo>
                  <a:cubicBezTo>
                    <a:pt x="146388" y="4011165"/>
                    <a:pt x="124932" y="3961715"/>
                    <a:pt x="105929" y="3911221"/>
                  </a:cubicBezTo>
                  <a:cubicBezTo>
                    <a:pt x="87293" y="3860613"/>
                    <a:pt x="70742" y="3809309"/>
                    <a:pt x="57256" y="3757195"/>
                  </a:cubicBezTo>
                  <a:cubicBezTo>
                    <a:pt x="50881" y="3731138"/>
                    <a:pt x="44383" y="3704965"/>
                    <a:pt x="39111" y="3678677"/>
                  </a:cubicBezTo>
                  <a:lnTo>
                    <a:pt x="31142" y="3639300"/>
                  </a:lnTo>
                  <a:lnTo>
                    <a:pt x="24521" y="3599809"/>
                  </a:lnTo>
                  <a:cubicBezTo>
                    <a:pt x="7234" y="3494423"/>
                    <a:pt x="0" y="3388457"/>
                    <a:pt x="0" y="3283418"/>
                  </a:cubicBezTo>
                  <a:cubicBezTo>
                    <a:pt x="491" y="3076698"/>
                    <a:pt x="23418" y="2869978"/>
                    <a:pt x="68045" y="2666963"/>
                  </a:cubicBezTo>
                  <a:cubicBezTo>
                    <a:pt x="112550" y="2464064"/>
                    <a:pt x="180717" y="2265104"/>
                    <a:pt x="272546" y="2076334"/>
                  </a:cubicBezTo>
                  <a:cubicBezTo>
                    <a:pt x="457062" y="1698794"/>
                    <a:pt x="724457" y="1360978"/>
                    <a:pt x="1039300" y="1073307"/>
                  </a:cubicBezTo>
                  <a:cubicBezTo>
                    <a:pt x="1197090" y="929472"/>
                    <a:pt x="1367630" y="798259"/>
                    <a:pt x="1547733" y="680365"/>
                  </a:cubicBezTo>
                  <a:cubicBezTo>
                    <a:pt x="1728081" y="562587"/>
                    <a:pt x="1917870" y="457663"/>
                    <a:pt x="2115995" y="368373"/>
                  </a:cubicBezTo>
                  <a:cubicBezTo>
                    <a:pt x="2512737" y="191070"/>
                    <a:pt x="2939883" y="73870"/>
                    <a:pt x="3377451" y="24304"/>
                  </a:cubicBezTo>
                  <a:cubicBezTo>
                    <a:pt x="3486812" y="12086"/>
                    <a:pt x="3596971" y="4500"/>
                    <a:pt x="3707237" y="148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EC18CE1F-9DF1-47AF-9E66-6CE348AC233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464911 h 6229400"/>
                <a:gd name="connsiteX4" fmla="*/ 5660063 w 5769111"/>
                <a:gd name="connsiteY4" fmla="*/ 1328105 h 6229400"/>
                <a:gd name="connsiteX5" fmla="*/ 4910471 w 5769111"/>
                <a:gd name="connsiteY5" fmla="*/ 781599 h 6229400"/>
                <a:gd name="connsiteX6" fmla="*/ 3882695 w 5769111"/>
                <a:gd name="connsiteY6" fmla="*/ 579048 h 6229400"/>
                <a:gd name="connsiteX7" fmla="*/ 2683153 w 5769111"/>
                <a:gd name="connsiteY7" fmla="*/ 797003 h 6229400"/>
                <a:gd name="connsiteX8" fmla="*/ 1617493 w 5769111"/>
                <a:gd name="connsiteY8" fmla="*/ 1395738 h 6229400"/>
                <a:gd name="connsiteX9" fmla="*/ 880408 w 5769111"/>
                <a:gd name="connsiteY9" fmla="*/ 2259099 h 6229400"/>
                <a:gd name="connsiteX10" fmla="*/ 613135 w 5769111"/>
                <a:gd name="connsiteY10" fmla="*/ 3263863 h 6229400"/>
                <a:gd name="connsiteX11" fmla="*/ 1055484 w 5769111"/>
                <a:gd name="connsiteY11" fmla="*/ 4196825 h 6229400"/>
                <a:gd name="connsiteX12" fmla="*/ 1278376 w 5769111"/>
                <a:gd name="connsiteY12" fmla="*/ 4492950 h 6229400"/>
                <a:gd name="connsiteX13" fmla="*/ 3369851 w 5769111"/>
                <a:gd name="connsiteY13" fmla="*/ 5650468 h 6229400"/>
                <a:gd name="connsiteX14" fmla="*/ 4957551 w 5769111"/>
                <a:gd name="connsiteY14" fmla="*/ 4938355 h 6229400"/>
                <a:gd name="connsiteX15" fmla="*/ 5150773 w 5769111"/>
                <a:gd name="connsiteY15" fmla="*/ 4796950 h 6229400"/>
                <a:gd name="connsiteX16" fmla="*/ 5747247 w 5769111"/>
                <a:gd name="connsiteY16" fmla="*/ 4338176 h 6229400"/>
                <a:gd name="connsiteX17" fmla="*/ 5769111 w 5769111"/>
                <a:gd name="connsiteY17" fmla="*/ 4318497 h 6229400"/>
                <a:gd name="connsiteX18" fmla="*/ 5769111 w 5769111"/>
                <a:gd name="connsiteY18" fmla="*/ 5074612 h 6229400"/>
                <a:gd name="connsiteX19" fmla="*/ 5636252 w 5769111"/>
                <a:gd name="connsiteY19" fmla="*/ 5174208 h 6229400"/>
                <a:gd name="connsiteX20" fmla="*/ 5334922 w 5769111"/>
                <a:gd name="connsiteY20" fmla="*/ 5394528 h 6229400"/>
                <a:gd name="connsiteX21" fmla="*/ 3369727 w 5769111"/>
                <a:gd name="connsiteY21" fmla="*/ 6229400 h 6229400"/>
                <a:gd name="connsiteX22" fmla="*/ 771046 w 5769111"/>
                <a:gd name="connsiteY22" fmla="*/ 4817913 h 6229400"/>
                <a:gd name="connsiteX23" fmla="*/ 0 w 5769111"/>
                <a:gd name="connsiteY23" fmla="*/ 3263748 h 6229400"/>
                <a:gd name="connsiteX24" fmla="*/ 3882695 w 5769111"/>
                <a:gd name="connsiteY24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464911"/>
                  </a:lnTo>
                  <a:lnTo>
                    <a:pt x="5660063" y="1328105"/>
                  </a:lnTo>
                  <a:cubicBezTo>
                    <a:pt x="5449800" y="1091506"/>
                    <a:pt x="5197607" y="907600"/>
                    <a:pt x="4910471" y="781599"/>
                  </a:cubicBezTo>
                  <a:cubicBezTo>
                    <a:pt x="4604088" y="647260"/>
                    <a:pt x="4258349" y="579048"/>
                    <a:pt x="3882695" y="579048"/>
                  </a:cubicBezTo>
                  <a:cubicBezTo>
                    <a:pt x="3484238" y="579048"/>
                    <a:pt x="3080631" y="652240"/>
                    <a:pt x="2683153" y="797003"/>
                  </a:cubicBezTo>
                  <a:cubicBezTo>
                    <a:pt x="2296098" y="937595"/>
                    <a:pt x="1927678" y="1144662"/>
                    <a:pt x="1617493" y="1395738"/>
                  </a:cubicBezTo>
                  <a:cubicBezTo>
                    <a:pt x="1301915" y="1651098"/>
                    <a:pt x="1053890" y="1941665"/>
                    <a:pt x="880408" y="2259099"/>
                  </a:cubicBezTo>
                  <a:cubicBezTo>
                    <a:pt x="703125" y="2583597"/>
                    <a:pt x="613135" y="2921645"/>
                    <a:pt x="613135" y="3263863"/>
                  </a:cubicBezTo>
                  <a:cubicBezTo>
                    <a:pt x="613135" y="3608512"/>
                    <a:pt x="756702" y="3809789"/>
                    <a:pt x="1055484" y="4196825"/>
                  </a:cubicBezTo>
                  <a:cubicBezTo>
                    <a:pt x="1127574" y="4290167"/>
                    <a:pt x="1202116" y="4386753"/>
                    <a:pt x="1278376" y="4492950"/>
                  </a:cubicBezTo>
                  <a:cubicBezTo>
                    <a:pt x="1861105" y="5304313"/>
                    <a:pt x="2486623" y="5650468"/>
                    <a:pt x="3369851" y="5650468"/>
                  </a:cubicBezTo>
                  <a:cubicBezTo>
                    <a:pt x="3949515" y="5650468"/>
                    <a:pt x="4374822" y="5368471"/>
                    <a:pt x="4957551" y="4938355"/>
                  </a:cubicBezTo>
                  <a:cubicBezTo>
                    <a:pt x="5022653" y="4890293"/>
                    <a:pt x="5087755" y="4842811"/>
                    <a:pt x="5150773" y="4796950"/>
                  </a:cubicBezTo>
                  <a:cubicBezTo>
                    <a:pt x="5364254" y="4641404"/>
                    <a:pt x="5570313" y="4491241"/>
                    <a:pt x="5747247" y="4338176"/>
                  </a:cubicBezTo>
                  <a:lnTo>
                    <a:pt x="5769111" y="4318497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5BD26A8C-8D1D-41E6-A71E-FE9AC75F3F8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675390 h 6229400"/>
                <a:gd name="connsiteX4" fmla="*/ 5711488 w 5769111"/>
                <a:gd name="connsiteY4" fmla="*/ 1585205 h 6229400"/>
                <a:gd name="connsiteX5" fmla="*/ 5566027 w 5769111"/>
                <a:gd name="connsiteY5" fmla="*/ 1402571 h 6229400"/>
                <a:gd name="connsiteX6" fmla="*/ 4858734 w 5769111"/>
                <a:gd name="connsiteY6" fmla="*/ 886639 h 6229400"/>
                <a:gd name="connsiteX7" fmla="*/ 3882695 w 5769111"/>
                <a:gd name="connsiteY7" fmla="*/ 694858 h 6229400"/>
                <a:gd name="connsiteX8" fmla="*/ 2727046 w 5769111"/>
                <a:gd name="connsiteY8" fmla="*/ 905053 h 6229400"/>
                <a:gd name="connsiteX9" fmla="*/ 1697186 w 5769111"/>
                <a:gd name="connsiteY9" fmla="*/ 1483638 h 6229400"/>
                <a:gd name="connsiteX10" fmla="*/ 989279 w 5769111"/>
                <a:gd name="connsiteY10" fmla="*/ 2312139 h 6229400"/>
                <a:gd name="connsiteX11" fmla="*/ 735615 w 5769111"/>
                <a:gd name="connsiteY11" fmla="*/ 3263863 h 6229400"/>
                <a:gd name="connsiteX12" fmla="*/ 1154424 w 5769111"/>
                <a:gd name="connsiteY12" fmla="*/ 4128614 h 6229400"/>
                <a:gd name="connsiteX13" fmla="*/ 1379768 w 5769111"/>
                <a:gd name="connsiteY13" fmla="*/ 4427981 h 6229400"/>
                <a:gd name="connsiteX14" fmla="*/ 2239456 w 5769111"/>
                <a:gd name="connsiteY14" fmla="*/ 5256947 h 6229400"/>
                <a:gd name="connsiteX15" fmla="*/ 3369727 w 5769111"/>
                <a:gd name="connsiteY15" fmla="*/ 5534658 h 6229400"/>
                <a:gd name="connsiteX16" fmla="*/ 4096760 w 5769111"/>
                <a:gd name="connsiteY16" fmla="*/ 5357817 h 6229400"/>
                <a:gd name="connsiteX17" fmla="*/ 4881905 w 5769111"/>
                <a:gd name="connsiteY17" fmla="*/ 4847212 h 6229400"/>
                <a:gd name="connsiteX18" fmla="*/ 5075739 w 5769111"/>
                <a:gd name="connsiteY18" fmla="*/ 4705346 h 6229400"/>
                <a:gd name="connsiteX19" fmla="*/ 5759930 w 5769111"/>
                <a:gd name="connsiteY19" fmla="*/ 4166809 h 6229400"/>
                <a:gd name="connsiteX20" fmla="*/ 5769111 w 5769111"/>
                <a:gd name="connsiteY20" fmla="*/ 4157764 h 6229400"/>
                <a:gd name="connsiteX21" fmla="*/ 5769111 w 5769111"/>
                <a:gd name="connsiteY21" fmla="*/ 5074612 h 6229400"/>
                <a:gd name="connsiteX22" fmla="*/ 5636252 w 5769111"/>
                <a:gd name="connsiteY22" fmla="*/ 5174208 h 6229400"/>
                <a:gd name="connsiteX23" fmla="*/ 5334922 w 5769111"/>
                <a:gd name="connsiteY23" fmla="*/ 5394528 h 6229400"/>
                <a:gd name="connsiteX24" fmla="*/ 3369727 w 5769111"/>
                <a:gd name="connsiteY24" fmla="*/ 6229400 h 6229400"/>
                <a:gd name="connsiteX25" fmla="*/ 771046 w 5769111"/>
                <a:gd name="connsiteY25" fmla="*/ 4817913 h 6229400"/>
                <a:gd name="connsiteX26" fmla="*/ 0 w 5769111"/>
                <a:gd name="connsiteY26" fmla="*/ 3263748 h 6229400"/>
                <a:gd name="connsiteX27" fmla="*/ 3882695 w 5769111"/>
                <a:gd name="connsiteY27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675390"/>
                  </a:lnTo>
                  <a:lnTo>
                    <a:pt x="5711488" y="1585205"/>
                  </a:lnTo>
                  <a:cubicBezTo>
                    <a:pt x="5665942" y="1521390"/>
                    <a:pt x="5617428" y="1460432"/>
                    <a:pt x="5566027" y="1402571"/>
                  </a:cubicBezTo>
                  <a:cubicBezTo>
                    <a:pt x="5367411" y="1179058"/>
                    <a:pt x="5129563" y="1005460"/>
                    <a:pt x="4858734" y="886639"/>
                  </a:cubicBezTo>
                  <a:cubicBezTo>
                    <a:pt x="4568779" y="759363"/>
                    <a:pt x="4240327" y="694858"/>
                    <a:pt x="3882695" y="694858"/>
                  </a:cubicBezTo>
                  <a:cubicBezTo>
                    <a:pt x="3504835" y="694858"/>
                    <a:pt x="3105151" y="767471"/>
                    <a:pt x="2727046" y="905053"/>
                  </a:cubicBezTo>
                  <a:cubicBezTo>
                    <a:pt x="2352985" y="1041013"/>
                    <a:pt x="1996826" y="1241132"/>
                    <a:pt x="1697186" y="1483638"/>
                  </a:cubicBezTo>
                  <a:cubicBezTo>
                    <a:pt x="1397913" y="1725796"/>
                    <a:pt x="1153199" y="2012308"/>
                    <a:pt x="989279" y="2312139"/>
                  </a:cubicBezTo>
                  <a:cubicBezTo>
                    <a:pt x="820946" y="2620077"/>
                    <a:pt x="735615" y="2940290"/>
                    <a:pt x="735615" y="3263863"/>
                  </a:cubicBezTo>
                  <a:cubicBezTo>
                    <a:pt x="735615" y="3573074"/>
                    <a:pt x="863980" y="3752464"/>
                    <a:pt x="1154424" y="4128614"/>
                  </a:cubicBezTo>
                  <a:cubicBezTo>
                    <a:pt x="1227127" y="4222767"/>
                    <a:pt x="1302282" y="4320162"/>
                    <a:pt x="1379768" y="4427981"/>
                  </a:cubicBezTo>
                  <a:cubicBezTo>
                    <a:pt x="1653784" y="4809458"/>
                    <a:pt x="1934912" y="5080685"/>
                    <a:pt x="2239456" y="5256947"/>
                  </a:cubicBezTo>
                  <a:cubicBezTo>
                    <a:pt x="2562268" y="5443863"/>
                    <a:pt x="2932037" y="5534658"/>
                    <a:pt x="3369727" y="5534658"/>
                  </a:cubicBezTo>
                  <a:cubicBezTo>
                    <a:pt x="3618120" y="5534658"/>
                    <a:pt x="3849103" y="5478491"/>
                    <a:pt x="4096760" y="5357817"/>
                  </a:cubicBezTo>
                  <a:cubicBezTo>
                    <a:pt x="4351037" y="5233901"/>
                    <a:pt x="4602740" y="5053238"/>
                    <a:pt x="4881905" y="4847212"/>
                  </a:cubicBezTo>
                  <a:cubicBezTo>
                    <a:pt x="4947375" y="4798920"/>
                    <a:pt x="5012599" y="4751322"/>
                    <a:pt x="5075739" y="4705346"/>
                  </a:cubicBezTo>
                  <a:cubicBezTo>
                    <a:pt x="5327320" y="4521990"/>
                    <a:pt x="5568418" y="4346256"/>
                    <a:pt x="5759930" y="4166809"/>
                  </a:cubicBezTo>
                  <a:lnTo>
                    <a:pt x="5769111" y="4157764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0" name="Graphic 99" descr="Colar">
            <a:extLst>
              <a:ext uri="{FF2B5EF4-FFF2-40B4-BE49-F238E27FC236}">
                <a16:creationId xmlns:a16="http://schemas.microsoft.com/office/drawing/2014/main" id="{419D9ACE-6426-C89C-9B09-9D544A0184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21726" y="1629089"/>
            <a:ext cx="3620021" cy="3620021"/>
          </a:xfrm>
          <a:prstGeom prst="rect">
            <a:avLst/>
          </a:prstGeom>
        </p:spPr>
      </p:pic>
      <p:pic>
        <p:nvPicPr>
          <p:cNvPr id="2" name="Imagem 1" descr="Logotipo&#10;&#10;Descrição gerada automaticamente com confiança média">
            <a:extLst>
              <a:ext uri="{FF2B5EF4-FFF2-40B4-BE49-F238E27FC236}">
                <a16:creationId xmlns:a16="http://schemas.microsoft.com/office/drawing/2014/main" id="{98BA6327-CA45-C3F6-36D2-CDA00B7371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-3585838" y="2573534"/>
            <a:ext cx="6849861" cy="1712466"/>
          </a:xfrm>
          <a:prstGeom prst="rect">
            <a:avLst/>
          </a:prstGeom>
        </p:spPr>
      </p:pic>
      <p:pic>
        <p:nvPicPr>
          <p:cNvPr id="3" name="Imagem 2" descr="Tela de computador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48DBFC73-CB5D-2914-1B49-C0E4E91154E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7590" t="33100" b="31091"/>
          <a:stretch/>
        </p:blipFill>
        <p:spPr>
          <a:xfrm>
            <a:off x="695326" y="6192808"/>
            <a:ext cx="4755026" cy="682079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60B58C13-C2EB-0052-418D-2BDD2CEE0168}"/>
              </a:ext>
            </a:extLst>
          </p:cNvPr>
          <p:cNvSpPr txBox="1">
            <a:spLocks/>
          </p:cNvSpPr>
          <p:nvPr/>
        </p:nvSpPr>
        <p:spPr>
          <a:xfrm>
            <a:off x="8546997" y="-124122"/>
            <a:ext cx="3645003" cy="98793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SzPts val="3600"/>
            </a:pPr>
            <a:r>
              <a:rPr lang="pt-BR" sz="1100" b="1" kern="1200" dirty="0">
                <a:solidFill>
                  <a:schemeClr val="bg2"/>
                </a:solidFill>
                <a:latin typeface="+mj-lt"/>
                <a:ea typeface="+mj-ea"/>
                <a:cs typeface="+mj-cs"/>
                <a:sym typeface="Arial Black"/>
              </a:rPr>
              <a:t>ENCONTRO NACIONAL DE INTEGRAÇÃO </a:t>
            </a:r>
          </a:p>
          <a:p>
            <a:pPr>
              <a:spcBef>
                <a:spcPct val="0"/>
              </a:spcBef>
              <a:buClr>
                <a:srgbClr val="000000"/>
              </a:buClr>
              <a:buSzPts val="3600"/>
            </a:pPr>
            <a:r>
              <a:rPr lang="pt-BR" sz="1100" b="1" kern="1200" dirty="0">
                <a:solidFill>
                  <a:schemeClr val="bg2"/>
                </a:solidFill>
                <a:latin typeface="+mj-lt"/>
                <a:ea typeface="+mj-ea"/>
                <a:cs typeface="+mj-cs"/>
                <a:sym typeface="Arial Black"/>
              </a:rPr>
              <a:t>DO FUNDO NACIONAL DE ASSISTÊNCIA SOCIAL </a:t>
            </a:r>
          </a:p>
          <a:p>
            <a:pPr>
              <a:spcBef>
                <a:spcPct val="0"/>
              </a:spcBef>
              <a:buClr>
                <a:srgbClr val="000000"/>
              </a:buClr>
              <a:buSzPts val="3600"/>
            </a:pPr>
            <a:r>
              <a:rPr lang="pt-BR" sz="1100" b="1" kern="1200" dirty="0">
                <a:solidFill>
                  <a:schemeClr val="bg2"/>
                </a:solidFill>
                <a:latin typeface="+mj-lt"/>
                <a:ea typeface="+mj-ea"/>
                <a:cs typeface="+mj-cs"/>
                <a:sym typeface="Arial Black"/>
              </a:rPr>
              <a:t>E FUNDOS ESTADUAIS DE ASSISTÊNCIA SOCIAL</a:t>
            </a:r>
            <a:endParaRPr lang="en-US" sz="1100" b="1" kern="1200" dirty="0">
              <a:solidFill>
                <a:schemeClr val="bg2"/>
              </a:solidFill>
              <a:latin typeface="+mj-lt"/>
              <a:ea typeface="+mj-ea"/>
              <a:cs typeface="+mj-cs"/>
              <a:sym typeface="Arial"/>
            </a:endParaRPr>
          </a:p>
        </p:txBody>
      </p:sp>
      <p:pic>
        <p:nvPicPr>
          <p:cNvPr id="5" name="Imagem 4" descr="Forma&#10;&#10;Descrição gerada automaticamente com confiança média">
            <a:extLst>
              <a:ext uri="{FF2B5EF4-FFF2-40B4-BE49-F238E27FC236}">
                <a16:creationId xmlns:a16="http://schemas.microsoft.com/office/drawing/2014/main" id="{149F1FA2-3259-7C2E-4931-9C8CD8FB60A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9317" t="6391" r="70121" b="6628"/>
          <a:stretch/>
        </p:blipFill>
        <p:spPr>
          <a:xfrm>
            <a:off x="7878022" y="60833"/>
            <a:ext cx="827110" cy="874741"/>
          </a:xfrm>
          <a:prstGeom prst="rect">
            <a:avLst/>
          </a:prstGeom>
        </p:spPr>
      </p:pic>
      <p:sp>
        <p:nvSpPr>
          <p:cNvPr id="16" name="Google Shape;96;g1e4e2d5238d_0_0"/>
          <p:cNvSpPr txBox="1"/>
          <p:nvPr/>
        </p:nvSpPr>
        <p:spPr>
          <a:xfrm>
            <a:off x="767409" y="2249795"/>
            <a:ext cx="5553266" cy="3227626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Autofit/>
          </a:bodyPr>
          <a:lstStyle/>
          <a:p>
            <a:pPr marL="342900" marR="0" lvl="0" indent="-342900"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§"/>
            </a:pPr>
            <a:r>
              <a:rPr lang="pt-BR" sz="2000" kern="1200" dirty="0" smtClean="0">
                <a:solidFill>
                  <a:schemeClr val="bg2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Inexistência e a não exigência de equipe de referência para os órgãos gestores de assistência social, impactando e fragilizando a gestão dos fundos de assistência social;</a:t>
            </a:r>
          </a:p>
          <a:p>
            <a:pPr marL="342900" marR="0" lvl="0" indent="-342900"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§"/>
            </a:pPr>
            <a:endParaRPr lang="pt-BR" sz="2000" kern="1200" dirty="0">
              <a:solidFill>
                <a:schemeClr val="bg2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  <a:p>
            <a:pPr marL="342900" marR="0" lvl="0" indent="-342900"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§"/>
            </a:pPr>
            <a:r>
              <a:rPr lang="pt-BR" sz="2000" kern="1200" dirty="0" smtClean="0">
                <a:solidFill>
                  <a:schemeClr val="bg2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Recursos do </a:t>
            </a:r>
            <a:r>
              <a:rPr lang="pt-BR" sz="2000" kern="1200" dirty="0" err="1" smtClean="0">
                <a:solidFill>
                  <a:schemeClr val="bg2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cofinanciamento</a:t>
            </a:r>
            <a:r>
              <a:rPr lang="pt-BR" sz="2000" kern="1200" dirty="0" smtClean="0">
                <a:solidFill>
                  <a:schemeClr val="bg2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 FEAS/MS  podem ser reprogramados por até dois anos;</a:t>
            </a:r>
          </a:p>
          <a:p>
            <a:pPr marL="342900" marR="0" lvl="0" indent="-342900"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§"/>
            </a:pPr>
            <a:endParaRPr lang="pt-BR" sz="2000" kern="1200" dirty="0">
              <a:solidFill>
                <a:schemeClr val="bg2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  <a:p>
            <a:pPr marL="342900" marR="0" lvl="0" indent="-342900"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§"/>
            </a:pPr>
            <a:r>
              <a:rPr lang="pt-BR" sz="2000" kern="1200" dirty="0" smtClean="0">
                <a:solidFill>
                  <a:schemeClr val="bg2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Ausência de regulamentação nacional para atendimentos regionalizados no SUAS;</a:t>
            </a:r>
          </a:p>
          <a:p>
            <a:pPr marL="342900" marR="0" lvl="0" indent="-342900"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§"/>
            </a:pPr>
            <a:endParaRPr lang="pt-BR" sz="2000" kern="1200" dirty="0">
              <a:solidFill>
                <a:schemeClr val="bg2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  <a:p>
            <a:pPr marL="342900" marR="0" lvl="0" indent="-342900"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§"/>
            </a:pPr>
            <a:r>
              <a:rPr lang="pt-BR" sz="2000" kern="1200" dirty="0" smtClean="0">
                <a:solidFill>
                  <a:schemeClr val="bg2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Municípios de pequeno porte impactados por grandes obras (população flutuante).</a:t>
            </a:r>
          </a:p>
          <a:p>
            <a:pPr marL="342900" marR="0" lvl="0" indent="-342900"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§"/>
            </a:pPr>
            <a:endParaRPr lang="pt-BR" sz="2000" b="0" i="0" u="none" strike="noStrike" kern="1200" cap="none" dirty="0">
              <a:solidFill>
                <a:schemeClr val="bg2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4267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" name="Rectangle 104">
            <a:extLst>
              <a:ext uri="{FF2B5EF4-FFF2-40B4-BE49-F238E27FC236}">
                <a16:creationId xmlns:a16="http://schemas.microsoft.com/office/drawing/2014/main" id="{1E020063-2385-44AC-BD67-258E1F0B9FC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7E014A0B-5338-4077-AFE9-A90D04D4492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Google Shape;95;g1e4e2d5238d_0_0"/>
          <p:cNvSpPr txBox="1"/>
          <p:nvPr/>
        </p:nvSpPr>
        <p:spPr>
          <a:xfrm>
            <a:off x="1612165" y="543798"/>
            <a:ext cx="9829800" cy="1325880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ts val="3600"/>
            </a:pPr>
            <a:r>
              <a:rPr lang="en-US" sz="3600" b="0" i="0" u="none" strike="noStrike" kern="1200" cap="none" dirty="0" err="1">
                <a:solidFill>
                  <a:schemeClr val="bg2"/>
                </a:solidFill>
                <a:latin typeface="+mj-lt"/>
                <a:ea typeface="+mj-ea"/>
                <a:cs typeface="+mj-cs"/>
                <a:sym typeface="Arial Black"/>
              </a:rPr>
              <a:t>Potencialidades</a:t>
            </a:r>
            <a:endParaRPr lang="en-US" sz="3600" b="0" i="0" u="none" strike="noStrike" kern="1200" cap="none" dirty="0">
              <a:solidFill>
                <a:schemeClr val="bg2"/>
              </a:solidFill>
              <a:latin typeface="+mj-lt"/>
              <a:ea typeface="+mj-ea"/>
              <a:cs typeface="+mj-cs"/>
              <a:sym typeface="Arial"/>
            </a:endParaRP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78127680-150F-4A90-9950-F663925781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-1"/>
            <a:ext cx="3362070" cy="2522849"/>
            <a:chOff x="-305" y="-1"/>
            <a:chExt cx="3832880" cy="2876136"/>
          </a:xfrm>
        </p:grpSpPr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5088F97A-8362-4967-B664-D748B846EC5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30F9DEDE-4318-412A-81C5-C8C90F68976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09E97DE9-7844-4707-8928-1CD88ADB722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EC58954E-44A5-4A0D-97A9-8A2BB43D683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6" name="Google Shape;96;g1e4e2d5238d_0_0"/>
          <p:cNvSpPr txBox="1"/>
          <p:nvPr/>
        </p:nvSpPr>
        <p:spPr>
          <a:xfrm>
            <a:off x="484850" y="2565874"/>
            <a:ext cx="5553266" cy="3227626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Autofit/>
          </a:bodyPr>
          <a:lstStyle/>
          <a:p>
            <a:pPr marL="342900" marR="0" lvl="0" indent="-342900"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§"/>
            </a:pPr>
            <a:r>
              <a:rPr lang="pt-BR" sz="2000" kern="1200" dirty="0" smtClean="0">
                <a:solidFill>
                  <a:schemeClr val="bg2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Os recursos do </a:t>
            </a:r>
            <a:r>
              <a:rPr lang="pt-BR" sz="2000" kern="1200" dirty="0" err="1" smtClean="0">
                <a:solidFill>
                  <a:schemeClr val="bg2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Cofinanciamento</a:t>
            </a:r>
            <a:r>
              <a:rPr lang="pt-BR" sz="2000" kern="1200" dirty="0" smtClean="0">
                <a:solidFill>
                  <a:schemeClr val="bg2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 FEAS/MS podem ser investidos em despesas de custeio, capital e RH (até 60%);</a:t>
            </a:r>
          </a:p>
          <a:p>
            <a:pPr marL="342900" marR="0" lvl="0" indent="-342900"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§"/>
            </a:pPr>
            <a:endParaRPr lang="pt-BR" sz="2000" kern="1200" dirty="0" smtClean="0">
              <a:solidFill>
                <a:schemeClr val="bg2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  <a:p>
            <a:pPr marL="342900" marR="0" lvl="0" indent="-342900"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§"/>
            </a:pPr>
            <a:r>
              <a:rPr lang="pt-BR" sz="2000" kern="1200" dirty="0" smtClean="0">
                <a:solidFill>
                  <a:schemeClr val="bg2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Regularidade </a:t>
            </a:r>
            <a:r>
              <a:rPr lang="pt-BR" sz="2000" kern="1200" dirty="0" smtClean="0">
                <a:solidFill>
                  <a:schemeClr val="bg2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no repasse de recursos;</a:t>
            </a:r>
          </a:p>
          <a:p>
            <a:pPr marL="342900" marR="0" lvl="0" indent="-342900"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§"/>
            </a:pPr>
            <a:endParaRPr lang="pt-BR" sz="2000" kern="1200" dirty="0">
              <a:solidFill>
                <a:schemeClr val="bg2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  <a:p>
            <a:pPr marL="342900" marR="0" lvl="0" indent="-342900"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§"/>
            </a:pPr>
            <a:r>
              <a:rPr lang="pt-BR" sz="2000" kern="1200" dirty="0" smtClean="0">
                <a:solidFill>
                  <a:schemeClr val="bg2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Expansão de serviços regionalizados;</a:t>
            </a:r>
          </a:p>
          <a:p>
            <a:pPr marL="342900" marR="0" lvl="0" indent="-342900"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§"/>
            </a:pPr>
            <a:endParaRPr lang="pt-BR" sz="2000" kern="1200" dirty="0">
              <a:solidFill>
                <a:schemeClr val="bg2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  <a:p>
            <a:pPr marL="342900" marR="0" lvl="0" indent="-342900"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§"/>
            </a:pPr>
            <a:r>
              <a:rPr lang="pt-BR" sz="2000" kern="1200" dirty="0" smtClean="0">
                <a:solidFill>
                  <a:schemeClr val="bg2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Sistema de Informação que proporciona maior controle e operacionalização do processo de </a:t>
            </a:r>
            <a:r>
              <a:rPr lang="pt-BR" sz="2000" kern="1200" dirty="0" err="1" smtClean="0">
                <a:solidFill>
                  <a:schemeClr val="bg2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cofinanciamento</a:t>
            </a:r>
            <a:r>
              <a:rPr lang="pt-BR" sz="2000" kern="1200" dirty="0" smtClean="0">
                <a:solidFill>
                  <a:schemeClr val="bg2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.</a:t>
            </a:r>
          </a:p>
          <a:p>
            <a:pPr marL="342900" marR="0" lvl="0" indent="-342900"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§"/>
            </a:pPr>
            <a:endParaRPr lang="pt-BR" sz="2000" b="0" i="0" u="none" strike="noStrike" kern="1200" cap="none" dirty="0">
              <a:solidFill>
                <a:schemeClr val="bg2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  <a:sym typeface="Arial"/>
            </a:endParaRPr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466920E5-8640-4C24-A775-8647637094A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10185732" y="4852038"/>
            <a:ext cx="2151670" cy="1860256"/>
            <a:chOff x="-305" y="-4155"/>
            <a:chExt cx="2514948" cy="2174333"/>
          </a:xfrm>
        </p:grpSpPr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2CBA3142-5A82-43CE-87A2-EB14B17A511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AEF5A1C7-9938-4A33-A5A4-2B05353B311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262A936D-E9F6-4A68-82C2-1D1CC777226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C68A9229-BBBE-4934-9700-BA72A1BB03A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0" name="Graphic 99" descr="Colar">
            <a:extLst>
              <a:ext uri="{FF2B5EF4-FFF2-40B4-BE49-F238E27FC236}">
                <a16:creationId xmlns:a16="http://schemas.microsoft.com/office/drawing/2014/main" id="{419D9ACE-6426-C89C-9B09-9D544A0184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98058" y="2837712"/>
            <a:ext cx="3217333" cy="3217333"/>
          </a:xfrm>
          <a:prstGeom prst="rect">
            <a:avLst/>
          </a:prstGeom>
        </p:spPr>
      </p:pic>
      <p:pic>
        <p:nvPicPr>
          <p:cNvPr id="2" name="Imagem 1" descr="Logotipo&#10;&#10;Descrição gerada automaticamente com confiança média">
            <a:extLst>
              <a:ext uri="{FF2B5EF4-FFF2-40B4-BE49-F238E27FC236}">
                <a16:creationId xmlns:a16="http://schemas.microsoft.com/office/drawing/2014/main" id="{F22E2776-7A4A-3257-839F-518D0993F3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7909480" y="2572680"/>
            <a:ext cx="6849861" cy="1712466"/>
          </a:xfrm>
          <a:prstGeom prst="rect">
            <a:avLst/>
          </a:prstGeom>
        </p:spPr>
      </p:pic>
      <p:pic>
        <p:nvPicPr>
          <p:cNvPr id="3" name="Imagem 2" descr="Tela de computador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D0F7205A-C817-A607-FE0C-7E2DE815173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7590" t="33100" b="31091"/>
          <a:stretch/>
        </p:blipFill>
        <p:spPr>
          <a:xfrm>
            <a:off x="6819766" y="6171765"/>
            <a:ext cx="4755026" cy="682079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F52565E3-B4A3-816D-4AAD-D21B6D4D3A4B}"/>
              </a:ext>
            </a:extLst>
          </p:cNvPr>
          <p:cNvSpPr txBox="1">
            <a:spLocks/>
          </p:cNvSpPr>
          <p:nvPr/>
        </p:nvSpPr>
        <p:spPr>
          <a:xfrm>
            <a:off x="7949602" y="-194286"/>
            <a:ext cx="3645003" cy="98793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SzPts val="3600"/>
            </a:pPr>
            <a:r>
              <a:rPr lang="pt-BR" sz="1100" b="1" kern="1200" dirty="0">
                <a:solidFill>
                  <a:schemeClr val="bg2"/>
                </a:solidFill>
                <a:latin typeface="+mj-lt"/>
                <a:ea typeface="+mj-ea"/>
                <a:cs typeface="+mj-cs"/>
                <a:sym typeface="Arial Black"/>
              </a:rPr>
              <a:t>ENCONTRO NACIONAL DE INTEGRAÇÃO DO </a:t>
            </a:r>
          </a:p>
          <a:p>
            <a:pPr>
              <a:spcBef>
                <a:spcPct val="0"/>
              </a:spcBef>
              <a:buClr>
                <a:srgbClr val="000000"/>
              </a:buClr>
              <a:buSzPts val="3600"/>
            </a:pPr>
            <a:r>
              <a:rPr lang="pt-BR" sz="1100" b="1" kern="1200" dirty="0">
                <a:solidFill>
                  <a:schemeClr val="bg2"/>
                </a:solidFill>
                <a:latin typeface="+mj-lt"/>
                <a:ea typeface="+mj-ea"/>
                <a:cs typeface="+mj-cs"/>
                <a:sym typeface="Arial Black"/>
              </a:rPr>
              <a:t>FUNDO NACIONAL DE ASSISTÊNCIA SOCIAL E </a:t>
            </a:r>
          </a:p>
          <a:p>
            <a:pPr>
              <a:spcBef>
                <a:spcPct val="0"/>
              </a:spcBef>
              <a:buClr>
                <a:srgbClr val="000000"/>
              </a:buClr>
              <a:buSzPts val="3600"/>
            </a:pPr>
            <a:r>
              <a:rPr lang="pt-BR" sz="1100" b="1" kern="1200" dirty="0">
                <a:solidFill>
                  <a:schemeClr val="bg2"/>
                </a:solidFill>
                <a:latin typeface="+mj-lt"/>
                <a:ea typeface="+mj-ea"/>
                <a:cs typeface="+mj-cs"/>
                <a:sym typeface="Arial Black"/>
              </a:rPr>
              <a:t>FUNDOS ESTADUAIS DE ASSISTÊNCIA SOCIAL</a:t>
            </a:r>
            <a:endParaRPr lang="en-US" sz="1100" b="1" kern="1200" dirty="0">
              <a:solidFill>
                <a:schemeClr val="bg2"/>
              </a:solidFill>
              <a:latin typeface="+mj-lt"/>
              <a:ea typeface="+mj-ea"/>
              <a:cs typeface="+mj-cs"/>
              <a:sym typeface="Arial"/>
            </a:endParaRPr>
          </a:p>
        </p:txBody>
      </p:sp>
      <p:pic>
        <p:nvPicPr>
          <p:cNvPr id="5" name="Imagem 4" descr="Forma&#10;&#10;Descrição gerada automaticamente com confiança média">
            <a:extLst>
              <a:ext uri="{FF2B5EF4-FFF2-40B4-BE49-F238E27FC236}">
                <a16:creationId xmlns:a16="http://schemas.microsoft.com/office/drawing/2014/main" id="{2DAE74E1-679B-4147-6039-9983CE2DD6F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9317" t="6391" r="70121" b="6628"/>
          <a:stretch/>
        </p:blipFill>
        <p:spPr>
          <a:xfrm>
            <a:off x="7280627" y="-9331"/>
            <a:ext cx="827110" cy="87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02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e4e2d5238d_0_0"/>
          <p:cNvSpPr txBox="1"/>
          <p:nvPr/>
        </p:nvSpPr>
        <p:spPr>
          <a:xfrm>
            <a:off x="804671" y="649046"/>
            <a:ext cx="4977976" cy="1454051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marR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ts val="3600"/>
            </a:pPr>
            <a:r>
              <a:rPr lang="en-US" sz="3600" b="0" i="0" u="none" strike="noStrike" kern="1200" cap="none" dirty="0" err="1">
                <a:solidFill>
                  <a:schemeClr val="bg2"/>
                </a:solidFill>
                <a:latin typeface="+mj-lt"/>
                <a:ea typeface="+mj-ea"/>
                <a:cs typeface="+mj-cs"/>
                <a:sym typeface="Arial Black"/>
              </a:rPr>
              <a:t>Resultados</a:t>
            </a:r>
            <a:r>
              <a:rPr lang="en-US" sz="3600" b="0" i="0" u="none" strike="noStrike" kern="1200" cap="none" dirty="0">
                <a:solidFill>
                  <a:schemeClr val="bg2"/>
                </a:solidFill>
                <a:latin typeface="+mj-lt"/>
                <a:ea typeface="+mj-ea"/>
                <a:cs typeface="+mj-cs"/>
                <a:sym typeface="Arial Black"/>
              </a:rPr>
              <a:t> </a:t>
            </a:r>
            <a:r>
              <a:rPr lang="en-US" sz="3600" b="0" i="0" u="none" strike="noStrike" kern="1200" cap="none" dirty="0" err="1">
                <a:solidFill>
                  <a:schemeClr val="bg2"/>
                </a:solidFill>
                <a:latin typeface="+mj-lt"/>
                <a:ea typeface="+mj-ea"/>
                <a:cs typeface="+mj-cs"/>
                <a:sym typeface="Arial Black"/>
              </a:rPr>
              <a:t>Colhidos</a:t>
            </a:r>
            <a:endParaRPr lang="en-US" sz="3600" b="0" i="0" u="none" strike="noStrike" kern="1200" cap="none" dirty="0">
              <a:solidFill>
                <a:schemeClr val="bg2"/>
              </a:solidFill>
              <a:latin typeface="+mj-lt"/>
              <a:ea typeface="+mj-ea"/>
              <a:cs typeface="+mj-cs"/>
              <a:sym typeface="Arial"/>
            </a:endParaRPr>
          </a:p>
        </p:txBody>
      </p:sp>
      <p:pic>
        <p:nvPicPr>
          <p:cNvPr id="100" name="Graphic 99" descr="Colar">
            <a:extLst>
              <a:ext uri="{FF2B5EF4-FFF2-40B4-BE49-F238E27FC236}">
                <a16:creationId xmlns:a16="http://schemas.microsoft.com/office/drawing/2014/main" id="{419D9ACE-6426-C89C-9B09-9D544A0184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21726" y="1629089"/>
            <a:ext cx="3620021" cy="3620021"/>
          </a:xfrm>
          <a:prstGeom prst="rect">
            <a:avLst/>
          </a:prstGeom>
        </p:spPr>
      </p:pic>
      <p:pic>
        <p:nvPicPr>
          <p:cNvPr id="2" name="Imagem 1" descr="Logotipo&#10;&#10;Descrição gerada automaticamente com confiança média">
            <a:extLst>
              <a:ext uri="{FF2B5EF4-FFF2-40B4-BE49-F238E27FC236}">
                <a16:creationId xmlns:a16="http://schemas.microsoft.com/office/drawing/2014/main" id="{98BA6327-CA45-C3F6-36D2-CDA00B7371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-3585838" y="2573534"/>
            <a:ext cx="6849861" cy="1712466"/>
          </a:xfrm>
          <a:prstGeom prst="rect">
            <a:avLst/>
          </a:prstGeom>
        </p:spPr>
      </p:pic>
      <p:pic>
        <p:nvPicPr>
          <p:cNvPr id="3" name="Imagem 2" descr="Tela de computador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48DBFC73-CB5D-2914-1B49-C0E4E91154E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7590" t="33100" b="31091"/>
          <a:stretch/>
        </p:blipFill>
        <p:spPr>
          <a:xfrm>
            <a:off x="695326" y="6192808"/>
            <a:ext cx="4755026" cy="682079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217BCFC-1E7E-9D8F-ADED-46E841FCF4AD}"/>
              </a:ext>
            </a:extLst>
          </p:cNvPr>
          <p:cNvSpPr txBox="1">
            <a:spLocks/>
          </p:cNvSpPr>
          <p:nvPr/>
        </p:nvSpPr>
        <p:spPr>
          <a:xfrm>
            <a:off x="8601315" y="-194283"/>
            <a:ext cx="3645003" cy="98793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SzPts val="3600"/>
            </a:pPr>
            <a:r>
              <a:rPr lang="pt-BR" sz="1100" b="1" kern="1200" dirty="0">
                <a:solidFill>
                  <a:schemeClr val="bg2"/>
                </a:solidFill>
                <a:latin typeface="+mj-lt"/>
                <a:ea typeface="+mj-ea"/>
                <a:cs typeface="+mj-cs"/>
                <a:sym typeface="Arial Black"/>
              </a:rPr>
              <a:t>ENCONTRO NACIONAL DE INTEGRAÇÃO </a:t>
            </a:r>
          </a:p>
          <a:p>
            <a:pPr>
              <a:spcBef>
                <a:spcPct val="0"/>
              </a:spcBef>
              <a:buClr>
                <a:srgbClr val="000000"/>
              </a:buClr>
              <a:buSzPts val="3600"/>
            </a:pPr>
            <a:r>
              <a:rPr lang="pt-BR" sz="1100" b="1" kern="1200" dirty="0">
                <a:solidFill>
                  <a:schemeClr val="bg2"/>
                </a:solidFill>
                <a:latin typeface="+mj-lt"/>
                <a:ea typeface="+mj-ea"/>
                <a:cs typeface="+mj-cs"/>
                <a:sym typeface="Arial Black"/>
              </a:rPr>
              <a:t>DO FUNDO NACIONAL DE ASSISTÊNCIA SOCIAL </a:t>
            </a:r>
          </a:p>
          <a:p>
            <a:pPr>
              <a:spcBef>
                <a:spcPct val="0"/>
              </a:spcBef>
              <a:buClr>
                <a:srgbClr val="000000"/>
              </a:buClr>
              <a:buSzPts val="3600"/>
            </a:pPr>
            <a:r>
              <a:rPr lang="pt-BR" sz="1100" b="1" kern="1200" dirty="0">
                <a:solidFill>
                  <a:schemeClr val="bg2"/>
                </a:solidFill>
                <a:latin typeface="+mj-lt"/>
                <a:ea typeface="+mj-ea"/>
                <a:cs typeface="+mj-cs"/>
                <a:sym typeface="Arial Black"/>
              </a:rPr>
              <a:t>E FUNDOS ESTADUAIS DE ASSISTÊNCIA SOCIAL</a:t>
            </a:r>
            <a:endParaRPr lang="en-US" sz="1100" b="1" kern="1200" dirty="0">
              <a:solidFill>
                <a:schemeClr val="bg2"/>
              </a:solidFill>
              <a:latin typeface="+mj-lt"/>
              <a:ea typeface="+mj-ea"/>
              <a:cs typeface="+mj-cs"/>
              <a:sym typeface="Arial"/>
            </a:endParaRPr>
          </a:p>
        </p:txBody>
      </p:sp>
      <p:pic>
        <p:nvPicPr>
          <p:cNvPr id="5" name="Imagem 4" descr="Forma&#10;&#10;Descrição gerada automaticamente com confiança média">
            <a:extLst>
              <a:ext uri="{FF2B5EF4-FFF2-40B4-BE49-F238E27FC236}">
                <a16:creationId xmlns:a16="http://schemas.microsoft.com/office/drawing/2014/main" id="{8979A6DE-146A-8645-8D69-8AB87408989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9317" t="6391" r="70121" b="6628"/>
          <a:stretch/>
        </p:blipFill>
        <p:spPr>
          <a:xfrm>
            <a:off x="7914234" y="-27434"/>
            <a:ext cx="827110" cy="874741"/>
          </a:xfrm>
          <a:prstGeom prst="rect">
            <a:avLst/>
          </a:prstGeom>
        </p:spPr>
      </p:pic>
      <p:sp>
        <p:nvSpPr>
          <p:cNvPr id="9" name="Google Shape;96;g1e4e2d5238d_0_0"/>
          <p:cNvSpPr txBox="1"/>
          <p:nvPr/>
        </p:nvSpPr>
        <p:spPr>
          <a:xfrm>
            <a:off x="804671" y="2110640"/>
            <a:ext cx="5553266" cy="3227626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Autofit/>
          </a:bodyPr>
          <a:lstStyle/>
          <a:p>
            <a:pPr marL="342900" marR="0" lvl="0" indent="-342900"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§"/>
            </a:pPr>
            <a:r>
              <a:rPr lang="pt-BR" sz="2000" kern="1200" dirty="0" smtClean="0">
                <a:solidFill>
                  <a:schemeClr val="bg2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Garantia do repasse regular fundo a fundo resultando no atendimento das famílias e indivíduos em situação de vulnerabilidade ou risco social pela rede </a:t>
            </a:r>
            <a:r>
              <a:rPr lang="pt-BR" sz="2000" kern="1200" dirty="0" err="1" smtClean="0">
                <a:solidFill>
                  <a:schemeClr val="bg2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socioassistencial</a:t>
            </a:r>
            <a:r>
              <a:rPr lang="pt-BR" sz="2000" kern="1200" dirty="0" smtClean="0">
                <a:solidFill>
                  <a:schemeClr val="bg2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;</a:t>
            </a:r>
          </a:p>
          <a:p>
            <a:pPr marL="342900" marR="0" lvl="0" indent="-342900"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§"/>
            </a:pPr>
            <a:endParaRPr lang="pt-BR" sz="2000" kern="1200" dirty="0">
              <a:solidFill>
                <a:schemeClr val="bg2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  <a:p>
            <a:pPr marL="342900" marR="0" lvl="0" indent="-342900"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§"/>
            </a:pPr>
            <a:r>
              <a:rPr lang="pt-BR" sz="2000" kern="1200" dirty="0" smtClean="0">
                <a:solidFill>
                  <a:schemeClr val="bg2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Ampliação da rede </a:t>
            </a:r>
            <a:r>
              <a:rPr lang="pt-BR" sz="2000" kern="1200" dirty="0" err="1" smtClean="0">
                <a:solidFill>
                  <a:schemeClr val="bg2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socioassistencial</a:t>
            </a:r>
            <a:r>
              <a:rPr lang="pt-BR" sz="2000" kern="1200" dirty="0" smtClean="0">
                <a:solidFill>
                  <a:schemeClr val="bg2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;</a:t>
            </a:r>
            <a:endParaRPr lang="pt-BR" sz="2000" kern="1200" dirty="0" smtClean="0">
              <a:solidFill>
                <a:schemeClr val="bg2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  <a:p>
            <a:pPr marL="342900" marR="0" lvl="0" indent="-342900"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§"/>
            </a:pPr>
            <a:endParaRPr lang="pt-BR" sz="2000" kern="1200" dirty="0">
              <a:solidFill>
                <a:schemeClr val="bg2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  <a:p>
            <a:pPr marL="342900" marR="0" lvl="0" indent="-342900"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§"/>
            </a:pPr>
            <a:r>
              <a:rPr lang="pt-BR" sz="2000" kern="1200" dirty="0" smtClean="0">
                <a:solidFill>
                  <a:schemeClr val="bg2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Participação da sociedade civil, por meio dos CMAS, na decisão da partilha dos recursos em cada município.</a:t>
            </a:r>
          </a:p>
          <a:p>
            <a:pPr marL="342900" marR="0" lvl="0" indent="-342900"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§"/>
            </a:pPr>
            <a:endParaRPr lang="pt-BR" sz="2000" b="0" i="0" u="none" strike="noStrike" kern="1200" cap="none" dirty="0">
              <a:solidFill>
                <a:schemeClr val="bg2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8862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" name="Rectangle 104">
            <a:extLst>
              <a:ext uri="{FF2B5EF4-FFF2-40B4-BE49-F238E27FC236}">
                <a16:creationId xmlns:a16="http://schemas.microsoft.com/office/drawing/2014/main" id="{1E020063-2385-44AC-BD67-258E1F0B9FC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7E014A0B-5338-4077-AFE9-A90D04D4492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Google Shape;95;g1e4e2d5238d_0_0"/>
          <p:cNvSpPr txBox="1"/>
          <p:nvPr/>
        </p:nvSpPr>
        <p:spPr>
          <a:xfrm>
            <a:off x="1005201" y="1261423"/>
            <a:ext cx="9829800" cy="1325880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ts val="3600"/>
            </a:pPr>
            <a:r>
              <a:rPr lang="en-US" sz="5400" b="0" i="0" u="none" strike="noStrike" kern="1200" cap="none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Arial Black"/>
              </a:rPr>
              <a:t>OBRIGADA</a:t>
            </a:r>
            <a:endParaRPr lang="en-US" sz="5400" b="0" i="0" u="none" strike="noStrike" kern="1200" cap="none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  <a:sym typeface="Arial"/>
            </a:endParaRP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78127680-150F-4A90-9950-F663925781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-1"/>
            <a:ext cx="3362070" cy="2522849"/>
            <a:chOff x="-305" y="-1"/>
            <a:chExt cx="3832880" cy="2876136"/>
          </a:xfrm>
        </p:grpSpPr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5088F97A-8362-4967-B664-D748B846EC5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30F9DEDE-4318-412A-81C5-C8C90F68976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09E97DE9-7844-4707-8928-1CD88ADB722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EC58954E-44A5-4A0D-97A9-8A2BB43D683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6" name="Google Shape;96;g1e4e2d5238d_0_0"/>
          <p:cNvSpPr txBox="1"/>
          <p:nvPr/>
        </p:nvSpPr>
        <p:spPr>
          <a:xfrm>
            <a:off x="542581" y="3104375"/>
            <a:ext cx="5553266" cy="3227626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Autofit/>
          </a:bodyPr>
          <a:lstStyle/>
          <a:p>
            <a:pPr marR="0" lvl="0"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400"/>
            </a:pPr>
            <a:r>
              <a:rPr lang="pt-BR" sz="2000" kern="1200" dirty="0" smtClean="0">
                <a:solidFill>
                  <a:schemeClr val="bg2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SECRETARIA DE ESTADO DE ASSISTÊNCIA SOCIAL E DOS DIREITOS HUMANOS</a:t>
            </a:r>
          </a:p>
          <a:p>
            <a:pPr marR="0" lvl="0"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400"/>
            </a:pPr>
            <a:endParaRPr lang="pt-BR" sz="2000" kern="1200" dirty="0">
              <a:solidFill>
                <a:schemeClr val="bg2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  <a:p>
            <a:pPr marR="0" lvl="0"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400"/>
            </a:pPr>
            <a:r>
              <a:rPr lang="pt-BR" sz="2200" b="1" kern="1200" cap="small" dirty="0" smtClean="0">
                <a:solidFill>
                  <a:schemeClr val="bg2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Taciana Afonso Silvestrini Arantes</a:t>
            </a:r>
          </a:p>
          <a:p>
            <a:pPr marR="0" lvl="0"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400"/>
            </a:pPr>
            <a:r>
              <a:rPr lang="pt-BR" sz="2000" kern="1200" dirty="0" smtClean="0">
                <a:solidFill>
                  <a:schemeClr val="bg2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Secretária Executiva de Assistência Social</a:t>
            </a:r>
          </a:p>
          <a:p>
            <a:pPr marR="0" lvl="0"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400"/>
            </a:pPr>
            <a:r>
              <a:rPr lang="pt-BR" sz="2000" kern="1200" dirty="0" smtClean="0">
                <a:solidFill>
                  <a:schemeClr val="bg2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(67)3318-4122</a:t>
            </a:r>
          </a:p>
          <a:p>
            <a:pPr marR="0" lvl="0"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400"/>
            </a:pPr>
            <a:r>
              <a:rPr lang="pt-BR" sz="2000" kern="1200" dirty="0" smtClean="0">
                <a:solidFill>
                  <a:schemeClr val="bg2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seas@sead.ms.gov.br</a:t>
            </a:r>
            <a:endParaRPr lang="pt-BR" sz="2000" b="0" i="0" u="none" strike="noStrike" kern="1200" cap="none" dirty="0">
              <a:solidFill>
                <a:schemeClr val="bg2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  <a:sym typeface="Arial"/>
            </a:endParaRPr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466920E5-8640-4C24-A775-8647637094A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10185732" y="4852038"/>
            <a:ext cx="2151670" cy="1860256"/>
            <a:chOff x="-305" y="-4155"/>
            <a:chExt cx="2514948" cy="2174333"/>
          </a:xfrm>
        </p:grpSpPr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2CBA3142-5A82-43CE-87A2-EB14B17A511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AEF5A1C7-9938-4A33-A5A4-2B05353B311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262A936D-E9F6-4A68-82C2-1D1CC777226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C68A9229-BBBE-4934-9700-BA72A1BB03A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0" name="Graphic 99" descr="Colar">
            <a:extLst>
              <a:ext uri="{FF2B5EF4-FFF2-40B4-BE49-F238E27FC236}">
                <a16:creationId xmlns:a16="http://schemas.microsoft.com/office/drawing/2014/main" id="{419D9ACE-6426-C89C-9B09-9D544A0184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98058" y="2837712"/>
            <a:ext cx="3217333" cy="3217333"/>
          </a:xfrm>
          <a:prstGeom prst="rect">
            <a:avLst/>
          </a:prstGeom>
        </p:spPr>
      </p:pic>
      <p:pic>
        <p:nvPicPr>
          <p:cNvPr id="2" name="Imagem 1" descr="Logotipo&#10;&#10;Descrição gerada automaticamente com confiança média">
            <a:extLst>
              <a:ext uri="{FF2B5EF4-FFF2-40B4-BE49-F238E27FC236}">
                <a16:creationId xmlns:a16="http://schemas.microsoft.com/office/drawing/2014/main" id="{F22E2776-7A4A-3257-839F-518D0993F3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7909480" y="2572680"/>
            <a:ext cx="6849861" cy="1712466"/>
          </a:xfrm>
          <a:prstGeom prst="rect">
            <a:avLst/>
          </a:prstGeom>
        </p:spPr>
      </p:pic>
      <p:pic>
        <p:nvPicPr>
          <p:cNvPr id="3" name="Imagem 2" descr="Tela de computador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D0F7205A-C817-A607-FE0C-7E2DE815173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7590" t="33100" b="31091"/>
          <a:stretch/>
        </p:blipFill>
        <p:spPr>
          <a:xfrm>
            <a:off x="6819766" y="6171765"/>
            <a:ext cx="4755026" cy="682079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F52565E3-B4A3-816D-4AAD-D21B6D4D3A4B}"/>
              </a:ext>
            </a:extLst>
          </p:cNvPr>
          <p:cNvSpPr txBox="1">
            <a:spLocks/>
          </p:cNvSpPr>
          <p:nvPr/>
        </p:nvSpPr>
        <p:spPr>
          <a:xfrm>
            <a:off x="7949602" y="-194286"/>
            <a:ext cx="3645003" cy="98793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SzPts val="3600"/>
            </a:pPr>
            <a:r>
              <a:rPr lang="pt-BR" sz="1100" b="1" kern="1200" dirty="0">
                <a:solidFill>
                  <a:schemeClr val="bg2"/>
                </a:solidFill>
                <a:latin typeface="+mj-lt"/>
                <a:ea typeface="+mj-ea"/>
                <a:cs typeface="+mj-cs"/>
                <a:sym typeface="Arial Black"/>
              </a:rPr>
              <a:t>ENCONTRO NACIONAL DE INTEGRAÇÃO DO </a:t>
            </a:r>
          </a:p>
          <a:p>
            <a:pPr>
              <a:spcBef>
                <a:spcPct val="0"/>
              </a:spcBef>
              <a:buClr>
                <a:srgbClr val="000000"/>
              </a:buClr>
              <a:buSzPts val="3600"/>
            </a:pPr>
            <a:r>
              <a:rPr lang="pt-BR" sz="1100" b="1" kern="1200" dirty="0">
                <a:solidFill>
                  <a:schemeClr val="bg2"/>
                </a:solidFill>
                <a:latin typeface="+mj-lt"/>
                <a:ea typeface="+mj-ea"/>
                <a:cs typeface="+mj-cs"/>
                <a:sym typeface="Arial Black"/>
              </a:rPr>
              <a:t>FUNDO NACIONAL DE ASSISTÊNCIA SOCIAL E </a:t>
            </a:r>
          </a:p>
          <a:p>
            <a:pPr>
              <a:spcBef>
                <a:spcPct val="0"/>
              </a:spcBef>
              <a:buClr>
                <a:srgbClr val="000000"/>
              </a:buClr>
              <a:buSzPts val="3600"/>
            </a:pPr>
            <a:r>
              <a:rPr lang="pt-BR" sz="1100" b="1" kern="1200" dirty="0">
                <a:solidFill>
                  <a:schemeClr val="bg2"/>
                </a:solidFill>
                <a:latin typeface="+mj-lt"/>
                <a:ea typeface="+mj-ea"/>
                <a:cs typeface="+mj-cs"/>
                <a:sym typeface="Arial Black"/>
              </a:rPr>
              <a:t>FUNDOS ESTADUAIS DE ASSISTÊNCIA SOCIAL</a:t>
            </a:r>
            <a:endParaRPr lang="en-US" sz="1100" b="1" kern="1200" dirty="0">
              <a:solidFill>
                <a:schemeClr val="bg2"/>
              </a:solidFill>
              <a:latin typeface="+mj-lt"/>
              <a:ea typeface="+mj-ea"/>
              <a:cs typeface="+mj-cs"/>
              <a:sym typeface="Arial"/>
            </a:endParaRPr>
          </a:p>
        </p:txBody>
      </p:sp>
      <p:pic>
        <p:nvPicPr>
          <p:cNvPr id="5" name="Imagem 4" descr="Forma&#10;&#10;Descrição gerada automaticamente com confiança média">
            <a:extLst>
              <a:ext uri="{FF2B5EF4-FFF2-40B4-BE49-F238E27FC236}">
                <a16:creationId xmlns:a16="http://schemas.microsoft.com/office/drawing/2014/main" id="{2DAE74E1-679B-4147-6039-9983CE2DD6F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9317" t="6391" r="70121" b="6628"/>
          <a:stretch/>
        </p:blipFill>
        <p:spPr>
          <a:xfrm>
            <a:off x="7280627" y="-9331"/>
            <a:ext cx="827110" cy="87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3545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004B61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458</Words>
  <Application>Microsoft Office PowerPoint</Application>
  <PresentationFormat>Widescreen</PresentationFormat>
  <Paragraphs>83</Paragraphs>
  <Slides>8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4" baseType="lpstr">
      <vt:lpstr>Wingdings</vt:lpstr>
      <vt:lpstr>Calibri</vt:lpstr>
      <vt:lpstr>Meiryo UI</vt:lpstr>
      <vt:lpstr>Arial Black</vt:lpstr>
      <vt:lpstr>Arial</vt:lpstr>
      <vt:lpstr>Tema do Office</vt:lpstr>
      <vt:lpstr>COFINANCIAMENTO DO FUNDO ESTADUAL DE ASSISTÊNCIA SOCIAL  MATO GROSSO DO SUL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DO TRABALHO TEMA • NOME SOBRENOME</dc:title>
  <dc:creator>Judite Cardoso de Medeiros Guerra</dc:creator>
  <cp:lastModifiedBy>Taciana Afonso Silvestrini</cp:lastModifiedBy>
  <cp:revision>11</cp:revision>
  <dcterms:created xsi:type="dcterms:W3CDTF">2012-07-30T23:50:35Z</dcterms:created>
  <dcterms:modified xsi:type="dcterms:W3CDTF">2023-09-11T13:12:13Z</dcterms:modified>
</cp:coreProperties>
</file>