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metadata" ContentType="application/binary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jYgGDa4/IEisv+qVVtnhUoNhZy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6F7B6-6082-4B1A-B72D-D8108E92BBCA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pt-BR"/>
        </a:p>
      </dgm:t>
    </dgm:pt>
    <dgm:pt modelId="{E450D998-640F-4570-8E83-C183D6D60F3F}">
      <dgm:prSet phldrT="[Texto]"/>
      <dgm:spPr/>
      <dgm:t>
        <a:bodyPr/>
        <a:lstStyle/>
        <a:p>
          <a:r>
            <a:rPr lang="pt-BR" dirty="0" smtClean="0"/>
            <a:t>Prestações de contas represadas e processos arcaicos.</a:t>
          </a:r>
          <a:endParaRPr lang="pt-BR" dirty="0"/>
        </a:p>
      </dgm:t>
    </dgm:pt>
    <dgm:pt modelId="{CD1AE040-E6A0-475E-A32D-E51EEE30923E}" type="parTrans" cxnId="{A29F2A32-1259-49AE-9D33-99540BE2B7CD}">
      <dgm:prSet/>
      <dgm:spPr/>
      <dgm:t>
        <a:bodyPr/>
        <a:lstStyle/>
        <a:p>
          <a:endParaRPr lang="pt-BR"/>
        </a:p>
      </dgm:t>
    </dgm:pt>
    <dgm:pt modelId="{CE13C261-58B4-4AB0-B6BF-4D9308F77EC6}" type="sibTrans" cxnId="{A29F2A32-1259-49AE-9D33-99540BE2B7CD}">
      <dgm:prSet/>
      <dgm:spPr/>
      <dgm:t>
        <a:bodyPr/>
        <a:lstStyle/>
        <a:p>
          <a:endParaRPr lang="pt-BR"/>
        </a:p>
      </dgm:t>
    </dgm:pt>
    <dgm:pt modelId="{5FE904E2-8108-4838-8333-246C086C7654}">
      <dgm:prSet phldrT="[Texto]"/>
      <dgm:spPr/>
      <dgm:t>
        <a:bodyPr/>
        <a:lstStyle/>
        <a:p>
          <a:r>
            <a:rPr lang="pt-BR" dirty="0" smtClean="0"/>
            <a:t>Decreto de Regulamentação desatualizado</a:t>
          </a:r>
          <a:endParaRPr lang="pt-BR" dirty="0"/>
        </a:p>
      </dgm:t>
    </dgm:pt>
    <dgm:pt modelId="{C4FCEDC1-22AE-49C9-9AD1-FAC4BFDAD87E}" type="parTrans" cxnId="{F79A46F1-F9AD-458E-A320-035B0F235390}">
      <dgm:prSet/>
      <dgm:spPr/>
      <dgm:t>
        <a:bodyPr/>
        <a:lstStyle/>
        <a:p>
          <a:endParaRPr lang="pt-BR"/>
        </a:p>
      </dgm:t>
    </dgm:pt>
    <dgm:pt modelId="{A22FB5C5-52C1-4737-A912-9D8A06997757}" type="sibTrans" cxnId="{F79A46F1-F9AD-458E-A320-035B0F235390}">
      <dgm:prSet/>
      <dgm:spPr/>
      <dgm:t>
        <a:bodyPr/>
        <a:lstStyle/>
        <a:p>
          <a:endParaRPr lang="pt-BR"/>
        </a:p>
      </dgm:t>
    </dgm:pt>
    <dgm:pt modelId="{1003FDFA-BFC5-4626-B823-DFEB51BEEDD6}">
      <dgm:prSet phldrT="[Texto]"/>
      <dgm:spPr/>
      <dgm:t>
        <a:bodyPr/>
        <a:lstStyle/>
        <a:p>
          <a:r>
            <a:rPr lang="pt-BR" dirty="0" smtClean="0"/>
            <a:t>Inexistência de um sistema para o </a:t>
          </a:r>
          <a:r>
            <a:rPr lang="pt-BR" dirty="0" err="1" smtClean="0"/>
            <a:t>cofinanciamento</a:t>
          </a:r>
          <a:endParaRPr lang="pt-BR" dirty="0"/>
        </a:p>
      </dgm:t>
    </dgm:pt>
    <dgm:pt modelId="{1568BA3C-A45C-4233-83E3-F0A3C5A39988}" type="parTrans" cxnId="{91319550-08E0-4755-AE8B-A2EB04A7C8FE}">
      <dgm:prSet/>
      <dgm:spPr/>
      <dgm:t>
        <a:bodyPr/>
        <a:lstStyle/>
        <a:p>
          <a:endParaRPr lang="pt-BR"/>
        </a:p>
      </dgm:t>
    </dgm:pt>
    <dgm:pt modelId="{824DCB14-AE8C-4EE9-9DC7-C9B1E36A580B}" type="sibTrans" cxnId="{91319550-08E0-4755-AE8B-A2EB04A7C8FE}">
      <dgm:prSet/>
      <dgm:spPr/>
      <dgm:t>
        <a:bodyPr/>
        <a:lstStyle/>
        <a:p>
          <a:endParaRPr lang="pt-BR"/>
        </a:p>
      </dgm:t>
    </dgm:pt>
    <dgm:pt modelId="{F8207641-0777-4D58-B87C-62163AF8C9D6}" type="pres">
      <dgm:prSet presAssocID="{2596F7B6-6082-4B1A-B72D-D8108E92BBC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4814E16A-F788-431E-913F-FD2F95973406}" type="pres">
      <dgm:prSet presAssocID="{E450D998-640F-4570-8E83-C183D6D60F3F}" presName="Accent1" presStyleCnt="0"/>
      <dgm:spPr/>
    </dgm:pt>
    <dgm:pt modelId="{5CD461E0-3562-4AA8-9343-EE6FB403369E}" type="pres">
      <dgm:prSet presAssocID="{E450D998-640F-4570-8E83-C183D6D60F3F}" presName="Accent" presStyleLbl="node1" presStyleIdx="0" presStyleCnt="3"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endParaRPr lang="pt-BR"/>
        </a:p>
      </dgm:t>
    </dgm:pt>
    <dgm:pt modelId="{B8646B84-C2B4-4CF2-A444-6E81A9798B26}" type="pres">
      <dgm:prSet presAssocID="{E450D998-640F-4570-8E83-C183D6D60F3F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4FD423-C28D-49D9-9D9B-989926758513}" type="pres">
      <dgm:prSet presAssocID="{5FE904E2-8108-4838-8333-246C086C7654}" presName="Accent2" presStyleCnt="0"/>
      <dgm:spPr/>
    </dgm:pt>
    <dgm:pt modelId="{8DB2A830-2BF4-4D99-991F-76834FB2AD03}" type="pres">
      <dgm:prSet presAssocID="{5FE904E2-8108-4838-8333-246C086C7654}" presName="Accent" presStyleLbl="node1" presStyleIdx="1" presStyleCnt="3" custLinFactNeighborX="-4845" custLinFactNeighborY="1433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pt-BR"/>
        </a:p>
      </dgm:t>
    </dgm:pt>
    <dgm:pt modelId="{15262ABE-F165-45F8-996A-D7E3E55FAF79}" type="pres">
      <dgm:prSet presAssocID="{5FE904E2-8108-4838-8333-246C086C765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F5D1B8-E4B7-4205-BD49-E5278DDA654F}" type="pres">
      <dgm:prSet presAssocID="{1003FDFA-BFC5-4626-B823-DFEB51BEEDD6}" presName="Accent3" presStyleCnt="0"/>
      <dgm:spPr/>
    </dgm:pt>
    <dgm:pt modelId="{436C8B37-5F42-4DAE-9793-B7C48D53729E}" type="pres">
      <dgm:prSet presAssocID="{1003FDFA-BFC5-4626-B823-DFEB51BEEDD6}" presName="Accent" presStyleLbl="node1" presStyleIdx="2" presStyleCnt="3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pt-BR"/>
        </a:p>
      </dgm:t>
    </dgm:pt>
    <dgm:pt modelId="{AA2B37CB-D37E-42B8-9D11-8993F793A204}" type="pres">
      <dgm:prSet presAssocID="{1003FDFA-BFC5-4626-B823-DFEB51BEEDD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90768A8-8B1C-4767-BF97-C12A0F6EA5D7}" type="presOf" srcId="{2596F7B6-6082-4B1A-B72D-D8108E92BBCA}" destId="{F8207641-0777-4D58-B87C-62163AF8C9D6}" srcOrd="0" destOrd="0" presId="urn:microsoft.com/office/officeart/2009/layout/CircleArrowProcess"/>
    <dgm:cxn modelId="{A29F2A32-1259-49AE-9D33-99540BE2B7CD}" srcId="{2596F7B6-6082-4B1A-B72D-D8108E92BBCA}" destId="{E450D998-640F-4570-8E83-C183D6D60F3F}" srcOrd="0" destOrd="0" parTransId="{CD1AE040-E6A0-475E-A32D-E51EEE30923E}" sibTransId="{CE13C261-58B4-4AB0-B6BF-4D9308F77EC6}"/>
    <dgm:cxn modelId="{4D38D742-68F5-4D41-B71B-4212D6475F8A}" type="presOf" srcId="{E450D998-640F-4570-8E83-C183D6D60F3F}" destId="{B8646B84-C2B4-4CF2-A444-6E81A9798B26}" srcOrd="0" destOrd="0" presId="urn:microsoft.com/office/officeart/2009/layout/CircleArrowProcess"/>
    <dgm:cxn modelId="{474C0D4F-2757-4979-972F-935DC63F8F65}" type="presOf" srcId="{1003FDFA-BFC5-4626-B823-DFEB51BEEDD6}" destId="{AA2B37CB-D37E-42B8-9D11-8993F793A204}" srcOrd="0" destOrd="0" presId="urn:microsoft.com/office/officeart/2009/layout/CircleArrowProcess"/>
    <dgm:cxn modelId="{91319550-08E0-4755-AE8B-A2EB04A7C8FE}" srcId="{2596F7B6-6082-4B1A-B72D-D8108E92BBCA}" destId="{1003FDFA-BFC5-4626-B823-DFEB51BEEDD6}" srcOrd="2" destOrd="0" parTransId="{1568BA3C-A45C-4233-83E3-F0A3C5A39988}" sibTransId="{824DCB14-AE8C-4EE9-9DC7-C9B1E36A580B}"/>
    <dgm:cxn modelId="{0FE5040E-C2A6-4DD8-A834-7366695BF5D0}" type="presOf" srcId="{5FE904E2-8108-4838-8333-246C086C7654}" destId="{15262ABE-F165-45F8-996A-D7E3E55FAF79}" srcOrd="0" destOrd="0" presId="urn:microsoft.com/office/officeart/2009/layout/CircleArrowProcess"/>
    <dgm:cxn modelId="{F79A46F1-F9AD-458E-A320-035B0F235390}" srcId="{2596F7B6-6082-4B1A-B72D-D8108E92BBCA}" destId="{5FE904E2-8108-4838-8333-246C086C7654}" srcOrd="1" destOrd="0" parTransId="{C4FCEDC1-22AE-49C9-9AD1-FAC4BFDAD87E}" sibTransId="{A22FB5C5-52C1-4737-A912-9D8A06997757}"/>
    <dgm:cxn modelId="{5C664E43-A6BD-4F03-B0DC-760060929E45}" type="presParOf" srcId="{F8207641-0777-4D58-B87C-62163AF8C9D6}" destId="{4814E16A-F788-431E-913F-FD2F95973406}" srcOrd="0" destOrd="0" presId="urn:microsoft.com/office/officeart/2009/layout/CircleArrowProcess"/>
    <dgm:cxn modelId="{14AC7865-B43F-49E2-B2E3-6EC4C1246B6F}" type="presParOf" srcId="{4814E16A-F788-431E-913F-FD2F95973406}" destId="{5CD461E0-3562-4AA8-9343-EE6FB403369E}" srcOrd="0" destOrd="0" presId="urn:microsoft.com/office/officeart/2009/layout/CircleArrowProcess"/>
    <dgm:cxn modelId="{0787D6D5-3E0B-4397-A2E0-9F854FDBC0DB}" type="presParOf" srcId="{F8207641-0777-4D58-B87C-62163AF8C9D6}" destId="{B8646B84-C2B4-4CF2-A444-6E81A9798B26}" srcOrd="1" destOrd="0" presId="urn:microsoft.com/office/officeart/2009/layout/CircleArrowProcess"/>
    <dgm:cxn modelId="{8C539925-C824-47E9-92CC-7659D5BD2872}" type="presParOf" srcId="{F8207641-0777-4D58-B87C-62163AF8C9D6}" destId="{0D4FD423-C28D-49D9-9D9B-989926758513}" srcOrd="2" destOrd="0" presId="urn:microsoft.com/office/officeart/2009/layout/CircleArrowProcess"/>
    <dgm:cxn modelId="{761F0D97-96E4-4019-B0FA-88CC84F07B35}" type="presParOf" srcId="{0D4FD423-C28D-49D9-9D9B-989926758513}" destId="{8DB2A830-2BF4-4D99-991F-76834FB2AD03}" srcOrd="0" destOrd="0" presId="urn:microsoft.com/office/officeart/2009/layout/CircleArrowProcess"/>
    <dgm:cxn modelId="{991359FC-8000-4AF9-9286-2F898006A76D}" type="presParOf" srcId="{F8207641-0777-4D58-B87C-62163AF8C9D6}" destId="{15262ABE-F165-45F8-996A-D7E3E55FAF79}" srcOrd="3" destOrd="0" presId="urn:microsoft.com/office/officeart/2009/layout/CircleArrowProcess"/>
    <dgm:cxn modelId="{5259B85B-DF70-4DB4-9947-7F39DF0AA3A3}" type="presParOf" srcId="{F8207641-0777-4D58-B87C-62163AF8C9D6}" destId="{FAF5D1B8-E4B7-4205-BD49-E5278DDA654F}" srcOrd="4" destOrd="0" presId="urn:microsoft.com/office/officeart/2009/layout/CircleArrowProcess"/>
    <dgm:cxn modelId="{5D3E3F48-55AD-49ED-BD06-94564852BA5D}" type="presParOf" srcId="{FAF5D1B8-E4B7-4205-BD49-E5278DDA654F}" destId="{436C8B37-5F42-4DAE-9793-B7C48D53729E}" srcOrd="0" destOrd="0" presId="urn:microsoft.com/office/officeart/2009/layout/CircleArrowProcess"/>
    <dgm:cxn modelId="{D52D88EB-1B64-4088-B72B-484A9B152EBD}" type="presParOf" srcId="{F8207641-0777-4D58-B87C-62163AF8C9D6}" destId="{AA2B37CB-D37E-42B8-9D11-8993F793A204}" srcOrd="5" destOrd="0" presId="urn:microsoft.com/office/officeart/2009/layout/CircleArrowProcess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474345-BB1C-4AAD-8145-CC841B742EF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2540F89-FB84-42AC-89D1-F4C47E135D44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b="1" dirty="0" smtClean="0">
              <a:cs typeface="Arial" panose="020B0604020202020204" pitchFamily="34" charset="0"/>
            </a:rPr>
            <a:t>O Apoio técnico em gestão financeira e orçamentária é vinculado a Gestão do SUAS bem como a Gestora do FEAS</a:t>
          </a:r>
          <a:endParaRPr lang="pt-BR" sz="1400" b="1" dirty="0"/>
        </a:p>
      </dgm:t>
    </dgm:pt>
    <dgm:pt modelId="{10EA1396-2718-43B6-BA52-AEB3C794BFEA}" type="parTrans" cxnId="{93947E87-1A36-41DD-AEDC-1E79DDBAD25B}">
      <dgm:prSet/>
      <dgm:spPr/>
      <dgm:t>
        <a:bodyPr/>
        <a:lstStyle/>
        <a:p>
          <a:endParaRPr lang="pt-BR"/>
        </a:p>
      </dgm:t>
    </dgm:pt>
    <dgm:pt modelId="{B9D2FCCD-218E-4DFC-9CB8-A79A9E4D372D}" type="sibTrans" cxnId="{93947E87-1A36-41DD-AEDC-1E79DDBAD25B}">
      <dgm:prSet/>
      <dgm:spPr/>
      <dgm:t>
        <a:bodyPr/>
        <a:lstStyle/>
        <a:p>
          <a:endParaRPr lang="pt-BR"/>
        </a:p>
      </dgm:t>
    </dgm:pt>
    <dgm:pt modelId="{B87A473A-7CA3-4C07-97BF-A13A8159C148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b="1" dirty="0" smtClean="0"/>
            <a:t>COFINANCIAMENTO ESTADUAL – Regulamentado na modalidade fundo a fundo , ainda efetivado como convênio no sistema de pagamento do Estado</a:t>
          </a:r>
          <a:endParaRPr lang="pt-BR" sz="1400" b="1" dirty="0"/>
        </a:p>
      </dgm:t>
    </dgm:pt>
    <dgm:pt modelId="{3E50A3C3-2C85-43B9-82EB-FBEB7417E816}" type="parTrans" cxnId="{2E8D916E-0334-4492-B1A6-82DAF5D9C039}">
      <dgm:prSet/>
      <dgm:spPr/>
      <dgm:t>
        <a:bodyPr/>
        <a:lstStyle/>
        <a:p>
          <a:endParaRPr lang="pt-BR"/>
        </a:p>
      </dgm:t>
    </dgm:pt>
    <dgm:pt modelId="{002BA831-FD7D-4EE1-82E8-0EDDF58CDE77}" type="sibTrans" cxnId="{2E8D916E-0334-4492-B1A6-82DAF5D9C039}">
      <dgm:prSet/>
      <dgm:spPr/>
      <dgm:t>
        <a:bodyPr/>
        <a:lstStyle/>
        <a:p>
          <a:endParaRPr lang="pt-BR"/>
        </a:p>
      </dgm:t>
    </dgm:pt>
    <dgm:pt modelId="{A55CB2EF-3921-4794-911E-965ED58D8D78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600" b="1" dirty="0" smtClean="0">
              <a:cs typeface="Arial" panose="020B0604020202020204" pitchFamily="34" charset="0"/>
            </a:rPr>
            <a:t>Prestação de contas, jurídico e Financeiro subordinados ao Diretor administrativo </a:t>
          </a:r>
          <a:endParaRPr lang="pt-BR" sz="1600" b="1" dirty="0"/>
        </a:p>
      </dgm:t>
    </dgm:pt>
    <dgm:pt modelId="{E6E30FE2-D3BD-46F7-B4C4-53AE7F2932EB}" type="parTrans" cxnId="{F07E920F-AF36-4159-9905-0E57B3F01F17}">
      <dgm:prSet/>
      <dgm:spPr/>
      <dgm:t>
        <a:bodyPr/>
        <a:lstStyle/>
        <a:p>
          <a:endParaRPr lang="pt-BR"/>
        </a:p>
      </dgm:t>
    </dgm:pt>
    <dgm:pt modelId="{44F5F8FC-77C4-4BD6-818A-094D5B479666}" type="sibTrans" cxnId="{F07E920F-AF36-4159-9905-0E57B3F01F17}">
      <dgm:prSet/>
      <dgm:spPr/>
      <dgm:t>
        <a:bodyPr/>
        <a:lstStyle/>
        <a:p>
          <a:endParaRPr lang="pt-BR"/>
        </a:p>
      </dgm:t>
    </dgm:pt>
    <dgm:pt modelId="{7A1BEB57-DFCB-4C13-9EBA-03B2135FA18C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1400" b="1" dirty="0" smtClean="0">
              <a:cs typeface="Arial" panose="020B0604020202020204" pitchFamily="34" charset="0"/>
            </a:rPr>
            <a:t>As atribuições e competências da gestão financeira e orçamentária estão diluídas nos departamentos que compõe a secretaria e atendem as demandas das outras políticas.</a:t>
          </a:r>
        </a:p>
      </dgm:t>
    </dgm:pt>
    <dgm:pt modelId="{8AE012A0-928D-4BB4-B0B7-91A36198168A}" type="sibTrans" cxnId="{966442E1-DD13-4391-8F9B-2ECD21D78293}">
      <dgm:prSet/>
      <dgm:spPr/>
      <dgm:t>
        <a:bodyPr/>
        <a:lstStyle/>
        <a:p>
          <a:endParaRPr lang="pt-BR"/>
        </a:p>
      </dgm:t>
    </dgm:pt>
    <dgm:pt modelId="{CCE24175-0434-4BD0-8E28-9B84E7FDD5A4}" type="parTrans" cxnId="{966442E1-DD13-4391-8F9B-2ECD21D78293}">
      <dgm:prSet/>
      <dgm:spPr/>
      <dgm:t>
        <a:bodyPr/>
        <a:lstStyle/>
        <a:p>
          <a:endParaRPr lang="pt-BR"/>
        </a:p>
      </dgm:t>
    </dgm:pt>
    <dgm:pt modelId="{756497C4-A3B8-44AE-84A5-DE4BADA5EF0D}" type="pres">
      <dgm:prSet presAssocID="{8A474345-BB1C-4AAD-8145-CC841B742EF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777ED755-8A26-423A-B084-78CB938A7ACB}" type="pres">
      <dgm:prSet presAssocID="{8A474345-BB1C-4AAD-8145-CC841B742EF2}" presName="Name1" presStyleCnt="0"/>
      <dgm:spPr/>
    </dgm:pt>
    <dgm:pt modelId="{86851C0E-FB6E-4CE1-9828-F5CE6865788C}" type="pres">
      <dgm:prSet presAssocID="{8A474345-BB1C-4AAD-8145-CC841B742EF2}" presName="cycle" presStyleCnt="0"/>
      <dgm:spPr/>
    </dgm:pt>
    <dgm:pt modelId="{574DADA2-3629-4E33-A954-9FEA16DFFDCA}" type="pres">
      <dgm:prSet presAssocID="{8A474345-BB1C-4AAD-8145-CC841B742EF2}" presName="srcNode" presStyleLbl="node1" presStyleIdx="0" presStyleCnt="4"/>
      <dgm:spPr/>
    </dgm:pt>
    <dgm:pt modelId="{C4F3BC7F-9584-4D48-A6AD-185D1AB16222}" type="pres">
      <dgm:prSet presAssocID="{8A474345-BB1C-4AAD-8145-CC841B742EF2}" presName="conn" presStyleLbl="parChTrans1D2" presStyleIdx="0" presStyleCnt="1"/>
      <dgm:spPr/>
      <dgm:t>
        <a:bodyPr/>
        <a:lstStyle/>
        <a:p>
          <a:endParaRPr lang="pt-BR"/>
        </a:p>
      </dgm:t>
    </dgm:pt>
    <dgm:pt modelId="{544823DB-9A66-44C2-8343-F954079CCA8C}" type="pres">
      <dgm:prSet presAssocID="{8A474345-BB1C-4AAD-8145-CC841B742EF2}" presName="extraNode" presStyleLbl="node1" presStyleIdx="0" presStyleCnt="4"/>
      <dgm:spPr/>
    </dgm:pt>
    <dgm:pt modelId="{EBE2F48D-A679-4E45-90FC-33B9DF056C4D}" type="pres">
      <dgm:prSet presAssocID="{8A474345-BB1C-4AAD-8145-CC841B742EF2}" presName="dstNode" presStyleLbl="node1" presStyleIdx="0" presStyleCnt="4"/>
      <dgm:spPr/>
    </dgm:pt>
    <dgm:pt modelId="{958458FE-8BFD-40E1-B1EC-EF8A445795A0}" type="pres">
      <dgm:prSet presAssocID="{7A1BEB57-DFCB-4C13-9EBA-03B2135FA18C}" presName="text_1" presStyleLbl="node1" presStyleIdx="0" presStyleCnt="4" custScaleY="1298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E3E168-DAC1-4271-9E01-C7CE85DB6A89}" type="pres">
      <dgm:prSet presAssocID="{7A1BEB57-DFCB-4C13-9EBA-03B2135FA18C}" presName="accent_1" presStyleCnt="0"/>
      <dgm:spPr/>
    </dgm:pt>
    <dgm:pt modelId="{832D9E64-24A1-468D-A00E-DF0A7C211A44}" type="pres">
      <dgm:prSet presAssocID="{7A1BEB57-DFCB-4C13-9EBA-03B2135FA18C}" presName="accentRepeatNode" presStyleLbl="solidFgAcc1" presStyleIdx="0" presStyleCnt="4" custLinFactNeighborX="1454" custLinFactNeighborY="798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8056A4CA-59AD-4AD6-9D56-D6AB864A59FE}" type="pres">
      <dgm:prSet presAssocID="{F2540F89-FB84-42AC-89D1-F4C47E135D4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592C5C-FE6E-4ED5-8B36-B44DB7582C6E}" type="pres">
      <dgm:prSet presAssocID="{F2540F89-FB84-42AC-89D1-F4C47E135D44}" presName="accent_2" presStyleCnt="0"/>
      <dgm:spPr/>
    </dgm:pt>
    <dgm:pt modelId="{3F3F3EF3-D884-4D4B-9AE5-E9B8D6751DAA}" type="pres">
      <dgm:prSet presAssocID="{F2540F89-FB84-42AC-89D1-F4C47E135D44}" presName="accentRepeatNode" presStyleLbl="solidFgAcc1" presStyleIdx="1" presStyleCnt="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7AC3EAD2-0AEB-493F-A880-889EB4817DFE}" type="pres">
      <dgm:prSet presAssocID="{B87A473A-7CA3-4C07-97BF-A13A8159C14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D2501F-EFC6-4A51-8E4E-391F5E80F62D}" type="pres">
      <dgm:prSet presAssocID="{B87A473A-7CA3-4C07-97BF-A13A8159C148}" presName="accent_3" presStyleCnt="0"/>
      <dgm:spPr/>
    </dgm:pt>
    <dgm:pt modelId="{9B8DB138-74CD-45D4-A718-2C416DD05A22}" type="pres">
      <dgm:prSet presAssocID="{B87A473A-7CA3-4C07-97BF-A13A8159C148}" presName="accentRepeatNode" presStyleLbl="solidFgAcc1" presStyleIdx="2" presStyleCnt="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EF8724F1-4C4D-4253-B809-ABC94E98C493}" type="pres">
      <dgm:prSet presAssocID="{A55CB2EF-3921-4794-911E-965ED58D8D7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A4E907-F00E-46A9-B876-94D756D88BC0}" type="pres">
      <dgm:prSet presAssocID="{A55CB2EF-3921-4794-911E-965ED58D8D78}" presName="accent_4" presStyleCnt="0"/>
      <dgm:spPr/>
    </dgm:pt>
    <dgm:pt modelId="{559B0EE1-2E9D-4842-8434-E0368ED11127}" type="pres">
      <dgm:prSet presAssocID="{A55CB2EF-3921-4794-911E-965ED58D8D78}" presName="accentRepeatNode" presStyleLbl="solidFgAcc1" presStyleIdx="3" presStyleCnt="4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</dgm:ptLst>
  <dgm:cxnLst>
    <dgm:cxn modelId="{966442E1-DD13-4391-8F9B-2ECD21D78293}" srcId="{8A474345-BB1C-4AAD-8145-CC841B742EF2}" destId="{7A1BEB57-DFCB-4C13-9EBA-03B2135FA18C}" srcOrd="0" destOrd="0" parTransId="{CCE24175-0434-4BD0-8E28-9B84E7FDD5A4}" sibTransId="{8AE012A0-928D-4BB4-B0B7-91A36198168A}"/>
    <dgm:cxn modelId="{9BDA6815-B492-4D37-922E-E6AF2E1873E8}" type="presOf" srcId="{A55CB2EF-3921-4794-911E-965ED58D8D78}" destId="{EF8724F1-4C4D-4253-B809-ABC94E98C493}" srcOrd="0" destOrd="0" presId="urn:microsoft.com/office/officeart/2008/layout/VerticalCurvedList"/>
    <dgm:cxn modelId="{23D633A6-D485-4602-97AD-C5166D1B6323}" type="presOf" srcId="{F2540F89-FB84-42AC-89D1-F4C47E135D44}" destId="{8056A4CA-59AD-4AD6-9D56-D6AB864A59FE}" srcOrd="0" destOrd="0" presId="urn:microsoft.com/office/officeart/2008/layout/VerticalCurvedList"/>
    <dgm:cxn modelId="{122C6201-913F-483F-86B5-184B91835AD8}" type="presOf" srcId="{8A474345-BB1C-4AAD-8145-CC841B742EF2}" destId="{756497C4-A3B8-44AE-84A5-DE4BADA5EF0D}" srcOrd="0" destOrd="0" presId="urn:microsoft.com/office/officeart/2008/layout/VerticalCurvedList"/>
    <dgm:cxn modelId="{93947E87-1A36-41DD-AEDC-1E79DDBAD25B}" srcId="{8A474345-BB1C-4AAD-8145-CC841B742EF2}" destId="{F2540F89-FB84-42AC-89D1-F4C47E135D44}" srcOrd="1" destOrd="0" parTransId="{10EA1396-2718-43B6-BA52-AEB3C794BFEA}" sibTransId="{B9D2FCCD-218E-4DFC-9CB8-A79A9E4D372D}"/>
    <dgm:cxn modelId="{2106E4B1-42AD-465F-83E8-7C328348B8D7}" type="presOf" srcId="{B87A473A-7CA3-4C07-97BF-A13A8159C148}" destId="{7AC3EAD2-0AEB-493F-A880-889EB4817DFE}" srcOrd="0" destOrd="0" presId="urn:microsoft.com/office/officeart/2008/layout/VerticalCurvedList"/>
    <dgm:cxn modelId="{B97F6481-D95F-431F-840B-A2BA02DA5C24}" type="presOf" srcId="{8AE012A0-928D-4BB4-B0B7-91A36198168A}" destId="{C4F3BC7F-9584-4D48-A6AD-185D1AB16222}" srcOrd="0" destOrd="0" presId="urn:microsoft.com/office/officeart/2008/layout/VerticalCurvedList"/>
    <dgm:cxn modelId="{DA1BA541-255F-4E78-A892-516509185FBC}" type="presOf" srcId="{7A1BEB57-DFCB-4C13-9EBA-03B2135FA18C}" destId="{958458FE-8BFD-40E1-B1EC-EF8A445795A0}" srcOrd="0" destOrd="0" presId="urn:microsoft.com/office/officeart/2008/layout/VerticalCurvedList"/>
    <dgm:cxn modelId="{2E8D916E-0334-4492-B1A6-82DAF5D9C039}" srcId="{8A474345-BB1C-4AAD-8145-CC841B742EF2}" destId="{B87A473A-7CA3-4C07-97BF-A13A8159C148}" srcOrd="2" destOrd="0" parTransId="{3E50A3C3-2C85-43B9-82EB-FBEB7417E816}" sibTransId="{002BA831-FD7D-4EE1-82E8-0EDDF58CDE77}"/>
    <dgm:cxn modelId="{F07E920F-AF36-4159-9905-0E57B3F01F17}" srcId="{8A474345-BB1C-4AAD-8145-CC841B742EF2}" destId="{A55CB2EF-3921-4794-911E-965ED58D8D78}" srcOrd="3" destOrd="0" parTransId="{E6E30FE2-D3BD-46F7-B4C4-53AE7F2932EB}" sibTransId="{44F5F8FC-77C4-4BD6-818A-094D5B479666}"/>
    <dgm:cxn modelId="{FDC86377-56BE-45E9-A227-0C398C98B226}" type="presParOf" srcId="{756497C4-A3B8-44AE-84A5-DE4BADA5EF0D}" destId="{777ED755-8A26-423A-B084-78CB938A7ACB}" srcOrd="0" destOrd="0" presId="urn:microsoft.com/office/officeart/2008/layout/VerticalCurvedList"/>
    <dgm:cxn modelId="{A0EA2B09-D2B4-45AA-A387-6A17745D349D}" type="presParOf" srcId="{777ED755-8A26-423A-B084-78CB938A7ACB}" destId="{86851C0E-FB6E-4CE1-9828-F5CE6865788C}" srcOrd="0" destOrd="0" presId="urn:microsoft.com/office/officeart/2008/layout/VerticalCurvedList"/>
    <dgm:cxn modelId="{AC0FF6CD-7E06-4741-96AB-596B487EF08F}" type="presParOf" srcId="{86851C0E-FB6E-4CE1-9828-F5CE6865788C}" destId="{574DADA2-3629-4E33-A954-9FEA16DFFDCA}" srcOrd="0" destOrd="0" presId="urn:microsoft.com/office/officeart/2008/layout/VerticalCurvedList"/>
    <dgm:cxn modelId="{2806021E-DE99-47B5-B1D4-7686C893A99F}" type="presParOf" srcId="{86851C0E-FB6E-4CE1-9828-F5CE6865788C}" destId="{C4F3BC7F-9584-4D48-A6AD-185D1AB16222}" srcOrd="1" destOrd="0" presId="urn:microsoft.com/office/officeart/2008/layout/VerticalCurvedList"/>
    <dgm:cxn modelId="{9779B86E-C0C6-4AEA-9E3A-62521798D26B}" type="presParOf" srcId="{86851C0E-FB6E-4CE1-9828-F5CE6865788C}" destId="{544823DB-9A66-44C2-8343-F954079CCA8C}" srcOrd="2" destOrd="0" presId="urn:microsoft.com/office/officeart/2008/layout/VerticalCurvedList"/>
    <dgm:cxn modelId="{AAA6FF4C-1AF2-4949-8D8C-D5A571D21108}" type="presParOf" srcId="{86851C0E-FB6E-4CE1-9828-F5CE6865788C}" destId="{EBE2F48D-A679-4E45-90FC-33B9DF056C4D}" srcOrd="3" destOrd="0" presId="urn:microsoft.com/office/officeart/2008/layout/VerticalCurvedList"/>
    <dgm:cxn modelId="{64D0CD31-4E67-435C-929A-C8FD354C705B}" type="presParOf" srcId="{777ED755-8A26-423A-B084-78CB938A7ACB}" destId="{958458FE-8BFD-40E1-B1EC-EF8A445795A0}" srcOrd="1" destOrd="0" presId="urn:microsoft.com/office/officeart/2008/layout/VerticalCurvedList"/>
    <dgm:cxn modelId="{3C94F203-D375-4279-AB5A-5F699AA4C629}" type="presParOf" srcId="{777ED755-8A26-423A-B084-78CB938A7ACB}" destId="{34E3E168-DAC1-4271-9E01-C7CE85DB6A89}" srcOrd="2" destOrd="0" presId="urn:microsoft.com/office/officeart/2008/layout/VerticalCurvedList"/>
    <dgm:cxn modelId="{A9D20D4E-E340-41B7-AF20-D462A9FF0B93}" type="presParOf" srcId="{34E3E168-DAC1-4271-9E01-C7CE85DB6A89}" destId="{832D9E64-24A1-468D-A00E-DF0A7C211A44}" srcOrd="0" destOrd="0" presId="urn:microsoft.com/office/officeart/2008/layout/VerticalCurvedList"/>
    <dgm:cxn modelId="{3EDB4E1C-34F4-4E61-965A-57CF9D3E4123}" type="presParOf" srcId="{777ED755-8A26-423A-B084-78CB938A7ACB}" destId="{8056A4CA-59AD-4AD6-9D56-D6AB864A59FE}" srcOrd="3" destOrd="0" presId="urn:microsoft.com/office/officeart/2008/layout/VerticalCurvedList"/>
    <dgm:cxn modelId="{357DC453-250F-4BEF-B1DE-1BEB405E266E}" type="presParOf" srcId="{777ED755-8A26-423A-B084-78CB938A7ACB}" destId="{DF592C5C-FE6E-4ED5-8B36-B44DB7582C6E}" srcOrd="4" destOrd="0" presId="urn:microsoft.com/office/officeart/2008/layout/VerticalCurvedList"/>
    <dgm:cxn modelId="{1AE8C6C8-D38F-41BB-B48C-29F141CA2D74}" type="presParOf" srcId="{DF592C5C-FE6E-4ED5-8B36-B44DB7582C6E}" destId="{3F3F3EF3-D884-4D4B-9AE5-E9B8D6751DAA}" srcOrd="0" destOrd="0" presId="urn:microsoft.com/office/officeart/2008/layout/VerticalCurvedList"/>
    <dgm:cxn modelId="{13974F7E-E71B-4069-8C0B-1A48A766085D}" type="presParOf" srcId="{777ED755-8A26-423A-B084-78CB938A7ACB}" destId="{7AC3EAD2-0AEB-493F-A880-889EB4817DFE}" srcOrd="5" destOrd="0" presId="urn:microsoft.com/office/officeart/2008/layout/VerticalCurvedList"/>
    <dgm:cxn modelId="{B69440C6-FC84-4EF8-9358-3506C54A6E59}" type="presParOf" srcId="{777ED755-8A26-423A-B084-78CB938A7ACB}" destId="{C7D2501F-EFC6-4A51-8E4E-391F5E80F62D}" srcOrd="6" destOrd="0" presId="urn:microsoft.com/office/officeart/2008/layout/VerticalCurvedList"/>
    <dgm:cxn modelId="{77288570-D116-4D57-952D-80D077F61374}" type="presParOf" srcId="{C7D2501F-EFC6-4A51-8E4E-391F5E80F62D}" destId="{9B8DB138-74CD-45D4-A718-2C416DD05A22}" srcOrd="0" destOrd="0" presId="urn:microsoft.com/office/officeart/2008/layout/VerticalCurvedList"/>
    <dgm:cxn modelId="{377B136F-5C47-41BE-AF0E-5F65D7AD955D}" type="presParOf" srcId="{777ED755-8A26-423A-B084-78CB938A7ACB}" destId="{EF8724F1-4C4D-4253-B809-ABC94E98C493}" srcOrd="7" destOrd="0" presId="urn:microsoft.com/office/officeart/2008/layout/VerticalCurvedList"/>
    <dgm:cxn modelId="{D0D5FBE1-0DF0-4219-B56D-F3255B4A065D}" type="presParOf" srcId="{777ED755-8A26-423A-B084-78CB938A7ACB}" destId="{B4A4E907-F00E-46A9-B876-94D756D88BC0}" srcOrd="8" destOrd="0" presId="urn:microsoft.com/office/officeart/2008/layout/VerticalCurvedList"/>
    <dgm:cxn modelId="{2F71F01F-C765-44CA-A4DB-2FBCD1D2083B}" type="presParOf" srcId="{B4A4E907-F00E-46A9-B876-94D756D88BC0}" destId="{559B0EE1-2E9D-4842-8434-E0368ED11127}" srcOrd="0" destOrd="0" presId="urn:microsoft.com/office/officeart/2008/layout/VerticalCurvedList"/>
  </dgm:cxnLst>
  <dgm:bg>
    <a:solidFill>
      <a:schemeClr val="accent6">
        <a:lumMod val="20000"/>
        <a:lumOff val="80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EAB39E-6401-4A08-9A96-3200EE69EF9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A87DD92-22EC-46C4-B706-0CCAF8B9DE8C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I – Análise das prestações de contas acumuladas na Secretaria desde 2015. Incorporação das atividades relativas a prestação de contas do </a:t>
          </a:r>
          <a:r>
            <a:rPr lang="pt-BR" sz="1000" dirty="0" err="1" smtClean="0"/>
            <a:t>cofinanciamento</a:t>
          </a:r>
          <a:r>
            <a:rPr lang="pt-BR" sz="1000" dirty="0" smtClean="0"/>
            <a:t> estadual a Divisão subordinada a Diretoria Administrativa;</a:t>
          </a:r>
          <a:endParaRPr lang="pt-BR" sz="1000" dirty="0"/>
        </a:p>
      </dgm:t>
    </dgm:pt>
    <dgm:pt modelId="{58E9BE95-7CD5-4099-B2B8-53BD68E2C83A}" type="parTrans" cxnId="{A1845902-B9BA-4CCC-A460-3B67458D97B4}">
      <dgm:prSet/>
      <dgm:spPr/>
      <dgm:t>
        <a:bodyPr/>
        <a:lstStyle/>
        <a:p>
          <a:endParaRPr lang="pt-BR" sz="1000"/>
        </a:p>
      </dgm:t>
    </dgm:pt>
    <dgm:pt modelId="{B24E37A0-2D12-445D-B62A-4AA289B400CE}" type="sibTrans" cxnId="{A1845902-B9BA-4CCC-A460-3B67458D97B4}">
      <dgm:prSet/>
      <dgm:spPr/>
      <dgm:t>
        <a:bodyPr/>
        <a:lstStyle/>
        <a:p>
          <a:endParaRPr lang="pt-BR" sz="1000"/>
        </a:p>
      </dgm:t>
    </dgm:pt>
    <dgm:pt modelId="{1DC3634C-8DAB-4902-8C39-5D77D79B1902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II – Publicação do Decreto Estadual 56.520 em 24 de maio de 2024 regulamentando o </a:t>
          </a:r>
          <a:r>
            <a:rPr lang="pt-BR" sz="1000" dirty="0" err="1" smtClean="0"/>
            <a:t>cofinanciamento</a:t>
          </a:r>
          <a:r>
            <a:rPr lang="pt-BR" sz="1000" dirty="0" smtClean="0"/>
            <a:t> de acordo com as normativas do SUAS e na modalidade de Blocos;</a:t>
          </a:r>
          <a:endParaRPr lang="pt-BR" sz="1000" dirty="0"/>
        </a:p>
      </dgm:t>
    </dgm:pt>
    <dgm:pt modelId="{F7F5BBD7-7769-41EF-94EA-B396A39FEB65}" type="parTrans" cxnId="{0BBFE06B-AF79-424F-9C0B-5874405D89C5}">
      <dgm:prSet/>
      <dgm:spPr/>
      <dgm:t>
        <a:bodyPr/>
        <a:lstStyle/>
        <a:p>
          <a:endParaRPr lang="pt-BR" sz="1000"/>
        </a:p>
      </dgm:t>
    </dgm:pt>
    <dgm:pt modelId="{25DC61F9-786D-4941-AD1C-AEB701BF5661}" type="sibTrans" cxnId="{0BBFE06B-AF79-424F-9C0B-5874405D89C5}">
      <dgm:prSet/>
      <dgm:spPr/>
      <dgm:t>
        <a:bodyPr/>
        <a:lstStyle/>
        <a:p>
          <a:endParaRPr lang="pt-BR" sz="1000"/>
        </a:p>
      </dgm:t>
    </dgm:pt>
    <dgm:pt modelId="{9A882C5B-98C9-4406-B698-4385B7C93CEE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III – Em 2022 o estado passou a </a:t>
          </a:r>
          <a:r>
            <a:rPr lang="pt-BR" sz="1000" dirty="0" err="1" smtClean="0"/>
            <a:t>cofinanciar</a:t>
          </a:r>
          <a:r>
            <a:rPr lang="pt-BR" sz="1000" dirty="0" smtClean="0"/>
            <a:t> Benefícios Eventuais e 2023 teve expansão no </a:t>
          </a:r>
          <a:r>
            <a:rPr lang="pt-BR" sz="1000" dirty="0" err="1" smtClean="0"/>
            <a:t>cofinanciamento</a:t>
          </a:r>
          <a:r>
            <a:rPr lang="pt-BR" sz="1000" dirty="0" smtClean="0"/>
            <a:t> para serviços de Média e Alta complexidade. Passando de 22 serviços para 154 da média complexidade e 381 na alta complexidade;</a:t>
          </a:r>
          <a:endParaRPr lang="pt-BR" sz="1000" dirty="0"/>
        </a:p>
      </dgm:t>
    </dgm:pt>
    <dgm:pt modelId="{3861B24E-C8F4-4F21-8488-7D56045F368F}" type="parTrans" cxnId="{323F8D93-4725-47E7-9BA3-9F6EED4C823C}">
      <dgm:prSet/>
      <dgm:spPr/>
      <dgm:t>
        <a:bodyPr/>
        <a:lstStyle/>
        <a:p>
          <a:endParaRPr lang="pt-BR" sz="1000"/>
        </a:p>
      </dgm:t>
    </dgm:pt>
    <dgm:pt modelId="{8BF9CE5C-659B-4DF0-ACC6-ED66673F9350}" type="sibTrans" cxnId="{323F8D93-4725-47E7-9BA3-9F6EED4C823C}">
      <dgm:prSet/>
      <dgm:spPr/>
      <dgm:t>
        <a:bodyPr/>
        <a:lstStyle/>
        <a:p>
          <a:endParaRPr lang="pt-BR" sz="1000"/>
        </a:p>
      </dgm:t>
    </dgm:pt>
    <dgm:pt modelId="{30A902CB-16DE-4A0D-B388-3CDC4196C2CF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IV – Implementação do SEGDAS - Sistema Estadual de Gestão Digital de Assistência Social – Sistema utilizado para preenchimento dos planos de ação e para prestação de contas.  </a:t>
          </a:r>
          <a:endParaRPr lang="pt-BR" sz="1000" dirty="0"/>
        </a:p>
      </dgm:t>
    </dgm:pt>
    <dgm:pt modelId="{0DBBD473-3F9B-40F6-BD59-765CEEB634F7}" type="parTrans" cxnId="{7E8DB7AB-DC10-4BC9-83BA-7886091000E0}">
      <dgm:prSet/>
      <dgm:spPr/>
      <dgm:t>
        <a:bodyPr/>
        <a:lstStyle/>
        <a:p>
          <a:endParaRPr lang="pt-BR" sz="1000"/>
        </a:p>
      </dgm:t>
    </dgm:pt>
    <dgm:pt modelId="{393D4EE4-EFFB-4604-BEAF-B276EB20B594}" type="sibTrans" cxnId="{7E8DB7AB-DC10-4BC9-83BA-7886091000E0}">
      <dgm:prSet/>
      <dgm:spPr/>
      <dgm:t>
        <a:bodyPr/>
        <a:lstStyle/>
        <a:p>
          <a:endParaRPr lang="pt-BR" sz="1000"/>
        </a:p>
      </dgm:t>
    </dgm:pt>
    <dgm:pt modelId="{8267B142-A024-468A-9A8D-83CBD4449972}" type="pres">
      <dgm:prSet presAssocID="{2FEAB39E-6401-4A08-9A96-3200EE69EF9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7B59B39B-A504-4A93-9075-E5566728AF5C}" type="pres">
      <dgm:prSet presAssocID="{2FEAB39E-6401-4A08-9A96-3200EE69EF91}" presName="pyramid" presStyleLbl="node1" presStyleIdx="0" presStyleCnt="1" custLinFactNeighborX="-44876" custLinFactNeighborY="-827"/>
      <dgm:spPr>
        <a:solidFill>
          <a:schemeClr val="accent6">
            <a:lumMod val="50000"/>
          </a:schemeClr>
        </a:solidFill>
      </dgm:spPr>
    </dgm:pt>
    <dgm:pt modelId="{53FF528A-1DF2-48FE-A943-406C053E1C14}" type="pres">
      <dgm:prSet presAssocID="{2FEAB39E-6401-4A08-9A96-3200EE69EF91}" presName="theList" presStyleCnt="0"/>
      <dgm:spPr/>
    </dgm:pt>
    <dgm:pt modelId="{21906E62-F543-4269-8897-F3B6D899841E}" type="pres">
      <dgm:prSet presAssocID="{5A87DD92-22EC-46C4-B706-0CCAF8B9DE8C}" presName="aNode" presStyleLbl="fgAcc1" presStyleIdx="0" presStyleCnt="4" custScaleX="222188" custLinFactY="7373" custLinFactNeighborX="26485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8AA7DE-C54B-4A3F-A5CF-43D114F9D0C1}" type="pres">
      <dgm:prSet presAssocID="{5A87DD92-22EC-46C4-B706-0CCAF8B9DE8C}" presName="aSpace" presStyleCnt="0"/>
      <dgm:spPr/>
    </dgm:pt>
    <dgm:pt modelId="{FC304619-D3D9-433F-849E-A388C43D8148}" type="pres">
      <dgm:prSet presAssocID="{1DC3634C-8DAB-4902-8C39-5D77D79B1902}" presName="aNode" presStyleLbl="fgAcc1" presStyleIdx="1" presStyleCnt="4" custScaleX="222188" custLinFactY="16143" custLinFactNeighborX="26485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967AF7-DF36-4F3F-8CFA-F33F90F90E1D}" type="pres">
      <dgm:prSet presAssocID="{1DC3634C-8DAB-4902-8C39-5D77D79B1902}" presName="aSpace" presStyleCnt="0"/>
      <dgm:spPr/>
    </dgm:pt>
    <dgm:pt modelId="{592BD868-766B-45B5-B3BB-BE609FC22E6F}" type="pres">
      <dgm:prSet presAssocID="{9A882C5B-98C9-4406-B698-4385B7C93CEE}" presName="aNode" presStyleLbl="fgAcc1" presStyleIdx="2" presStyleCnt="4" custScaleX="224872" custLinFactY="24913" custLinFactNeighborX="27827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1C489D-FF3D-427B-874D-5C498290185C}" type="pres">
      <dgm:prSet presAssocID="{9A882C5B-98C9-4406-B698-4385B7C93CEE}" presName="aSpace" presStyleCnt="0"/>
      <dgm:spPr/>
    </dgm:pt>
    <dgm:pt modelId="{3D482042-12DF-461A-98D5-B3BE22492C8A}" type="pres">
      <dgm:prSet presAssocID="{30A902CB-16DE-4A0D-B388-3CDC4196C2CF}" presName="aNode" presStyleLbl="fgAcc1" presStyleIdx="3" presStyleCnt="4" custScaleX="224872" custLinFactY="23577" custLinFactNeighborX="27827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D2114D-C2B8-4D6F-99ED-D0F390B5098A}" type="pres">
      <dgm:prSet presAssocID="{30A902CB-16DE-4A0D-B388-3CDC4196C2CF}" presName="aSpace" presStyleCnt="0"/>
      <dgm:spPr/>
    </dgm:pt>
  </dgm:ptLst>
  <dgm:cxnLst>
    <dgm:cxn modelId="{310397F7-E692-4DF4-9100-D6573F1BAA06}" type="presOf" srcId="{1DC3634C-8DAB-4902-8C39-5D77D79B1902}" destId="{FC304619-D3D9-433F-849E-A388C43D8148}" srcOrd="0" destOrd="0" presId="urn:microsoft.com/office/officeart/2005/8/layout/pyramid2"/>
    <dgm:cxn modelId="{323F8D93-4725-47E7-9BA3-9F6EED4C823C}" srcId="{2FEAB39E-6401-4A08-9A96-3200EE69EF91}" destId="{9A882C5B-98C9-4406-B698-4385B7C93CEE}" srcOrd="2" destOrd="0" parTransId="{3861B24E-C8F4-4F21-8488-7D56045F368F}" sibTransId="{8BF9CE5C-659B-4DF0-ACC6-ED66673F9350}"/>
    <dgm:cxn modelId="{AB741FA1-7EAD-4F67-97C5-7AA0F722C8E3}" type="presOf" srcId="{30A902CB-16DE-4A0D-B388-3CDC4196C2CF}" destId="{3D482042-12DF-461A-98D5-B3BE22492C8A}" srcOrd="0" destOrd="0" presId="urn:microsoft.com/office/officeart/2005/8/layout/pyramid2"/>
    <dgm:cxn modelId="{5EB63587-386E-4CF0-93BD-7A504FCC3800}" type="presOf" srcId="{9A882C5B-98C9-4406-B698-4385B7C93CEE}" destId="{592BD868-766B-45B5-B3BB-BE609FC22E6F}" srcOrd="0" destOrd="0" presId="urn:microsoft.com/office/officeart/2005/8/layout/pyramid2"/>
    <dgm:cxn modelId="{A1845902-B9BA-4CCC-A460-3B67458D97B4}" srcId="{2FEAB39E-6401-4A08-9A96-3200EE69EF91}" destId="{5A87DD92-22EC-46C4-B706-0CCAF8B9DE8C}" srcOrd="0" destOrd="0" parTransId="{58E9BE95-7CD5-4099-B2B8-53BD68E2C83A}" sibTransId="{B24E37A0-2D12-445D-B62A-4AA289B400CE}"/>
    <dgm:cxn modelId="{7E8DB7AB-DC10-4BC9-83BA-7886091000E0}" srcId="{2FEAB39E-6401-4A08-9A96-3200EE69EF91}" destId="{30A902CB-16DE-4A0D-B388-3CDC4196C2CF}" srcOrd="3" destOrd="0" parTransId="{0DBBD473-3F9B-40F6-BD59-765CEEB634F7}" sibTransId="{393D4EE4-EFFB-4604-BEAF-B276EB20B594}"/>
    <dgm:cxn modelId="{0BBFE06B-AF79-424F-9C0B-5874405D89C5}" srcId="{2FEAB39E-6401-4A08-9A96-3200EE69EF91}" destId="{1DC3634C-8DAB-4902-8C39-5D77D79B1902}" srcOrd="1" destOrd="0" parTransId="{F7F5BBD7-7769-41EF-94EA-B396A39FEB65}" sibTransId="{25DC61F9-786D-4941-AD1C-AEB701BF5661}"/>
    <dgm:cxn modelId="{9235307A-BE25-4429-8ABB-821C529C6DF3}" type="presOf" srcId="{2FEAB39E-6401-4A08-9A96-3200EE69EF91}" destId="{8267B142-A024-468A-9A8D-83CBD4449972}" srcOrd="0" destOrd="0" presId="urn:microsoft.com/office/officeart/2005/8/layout/pyramid2"/>
    <dgm:cxn modelId="{8CB1A0F0-7AA6-4622-BF05-8C41D274857B}" type="presOf" srcId="{5A87DD92-22EC-46C4-B706-0CCAF8B9DE8C}" destId="{21906E62-F543-4269-8897-F3B6D899841E}" srcOrd="0" destOrd="0" presId="urn:microsoft.com/office/officeart/2005/8/layout/pyramid2"/>
    <dgm:cxn modelId="{CEB7B5DE-413B-4684-BC0A-ACA73174247A}" type="presParOf" srcId="{8267B142-A024-468A-9A8D-83CBD4449972}" destId="{7B59B39B-A504-4A93-9075-E5566728AF5C}" srcOrd="0" destOrd="0" presId="urn:microsoft.com/office/officeart/2005/8/layout/pyramid2"/>
    <dgm:cxn modelId="{8E5B7DFE-865D-424C-95AF-7BE1EE6AA884}" type="presParOf" srcId="{8267B142-A024-468A-9A8D-83CBD4449972}" destId="{53FF528A-1DF2-48FE-A943-406C053E1C14}" srcOrd="1" destOrd="0" presId="urn:microsoft.com/office/officeart/2005/8/layout/pyramid2"/>
    <dgm:cxn modelId="{19A3A357-452D-4D3C-8B7F-AA96728D31C2}" type="presParOf" srcId="{53FF528A-1DF2-48FE-A943-406C053E1C14}" destId="{21906E62-F543-4269-8897-F3B6D899841E}" srcOrd="0" destOrd="0" presId="urn:microsoft.com/office/officeart/2005/8/layout/pyramid2"/>
    <dgm:cxn modelId="{F9B9167B-7AD1-4F17-BD62-7C3271EBFF20}" type="presParOf" srcId="{53FF528A-1DF2-48FE-A943-406C053E1C14}" destId="{518AA7DE-C54B-4A3F-A5CF-43D114F9D0C1}" srcOrd="1" destOrd="0" presId="urn:microsoft.com/office/officeart/2005/8/layout/pyramid2"/>
    <dgm:cxn modelId="{90B67311-999A-426B-8DA1-7D1E8D9A8ECB}" type="presParOf" srcId="{53FF528A-1DF2-48FE-A943-406C053E1C14}" destId="{FC304619-D3D9-433F-849E-A388C43D8148}" srcOrd="2" destOrd="0" presId="urn:microsoft.com/office/officeart/2005/8/layout/pyramid2"/>
    <dgm:cxn modelId="{BE22FCE8-5621-4B21-9A5E-7FC76EF3A2E0}" type="presParOf" srcId="{53FF528A-1DF2-48FE-A943-406C053E1C14}" destId="{60967AF7-DF36-4F3F-8CFA-F33F90F90E1D}" srcOrd="3" destOrd="0" presId="urn:microsoft.com/office/officeart/2005/8/layout/pyramid2"/>
    <dgm:cxn modelId="{F7DECFE1-2928-4C5B-B03A-1778EF17F0AD}" type="presParOf" srcId="{53FF528A-1DF2-48FE-A943-406C053E1C14}" destId="{592BD868-766B-45B5-B3BB-BE609FC22E6F}" srcOrd="4" destOrd="0" presId="urn:microsoft.com/office/officeart/2005/8/layout/pyramid2"/>
    <dgm:cxn modelId="{DF0DE56C-1353-402F-BF89-BBEC0357A30D}" type="presParOf" srcId="{53FF528A-1DF2-48FE-A943-406C053E1C14}" destId="{CE1C489D-FF3D-427B-874D-5C498290185C}" srcOrd="5" destOrd="0" presId="urn:microsoft.com/office/officeart/2005/8/layout/pyramid2"/>
    <dgm:cxn modelId="{FB18749F-94B2-46C7-8829-3B2871382247}" type="presParOf" srcId="{53FF528A-1DF2-48FE-A943-406C053E1C14}" destId="{3D482042-12DF-461A-98D5-B3BE22492C8A}" srcOrd="6" destOrd="0" presId="urn:microsoft.com/office/officeart/2005/8/layout/pyramid2"/>
    <dgm:cxn modelId="{1487298F-F3F4-45AF-B102-44B3B8B90722}" type="presParOf" srcId="{53FF528A-1DF2-48FE-A943-406C053E1C14}" destId="{2AD2114D-C2B8-4D6F-99ED-D0F390B5098A}" srcOrd="7" destOrd="0" presId="urn:microsoft.com/office/officeart/2005/8/layout/pyramid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474345-BB1C-4AAD-8145-CC841B742EF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A1BEB57-DFCB-4C13-9EBA-03B2135FA18C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/>
            <a:t>Cumprimento dos requisitos do Artigo 30 da LOAS e estar em dia com as prestações de contas dos anos anteriores;</a:t>
          </a:r>
          <a:endParaRPr lang="pt-BR" dirty="0"/>
        </a:p>
      </dgm:t>
    </dgm:pt>
    <dgm:pt modelId="{CCE24175-0434-4BD0-8E28-9B84E7FDD5A4}" type="parTrans" cxnId="{966442E1-DD13-4391-8F9B-2ECD21D78293}">
      <dgm:prSet/>
      <dgm:spPr/>
      <dgm:t>
        <a:bodyPr/>
        <a:lstStyle/>
        <a:p>
          <a:endParaRPr lang="pt-BR"/>
        </a:p>
      </dgm:t>
    </dgm:pt>
    <dgm:pt modelId="{8AE012A0-928D-4BB4-B0B7-91A36198168A}" type="sibTrans" cxnId="{966442E1-DD13-4391-8F9B-2ECD21D78293}">
      <dgm:prSet/>
      <dgm:spPr/>
      <dgm:t>
        <a:bodyPr/>
        <a:lstStyle/>
        <a:p>
          <a:endParaRPr lang="pt-BR"/>
        </a:p>
      </dgm:t>
    </dgm:pt>
    <dgm:pt modelId="{F2540F89-FB84-42AC-89D1-F4C47E135D44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b="1" dirty="0" smtClean="0">
              <a:cs typeface="Arial" panose="020B0604020202020204" pitchFamily="34" charset="0"/>
            </a:rPr>
            <a:t>Envio dos Planos de Ação, </a:t>
          </a:r>
          <a:r>
            <a:rPr lang="pt-BR" b="0" dirty="0" smtClean="0">
              <a:cs typeface="Arial" panose="020B0604020202020204" pitchFamily="34" charset="0"/>
            </a:rPr>
            <a:t>conforme o</a:t>
          </a:r>
          <a:r>
            <a:rPr lang="pt-BR" b="1" dirty="0" smtClean="0">
              <a:cs typeface="Arial" panose="020B0604020202020204" pitchFamily="34" charset="0"/>
            </a:rPr>
            <a:t> </a:t>
          </a:r>
          <a:r>
            <a:rPr lang="pt-BR" b="0" i="0" dirty="0" smtClean="0"/>
            <a:t>estabelecido no §2º do art. 10º do Decreto n° 56.520 de 24 de maio de 2022. </a:t>
          </a:r>
          <a:endParaRPr lang="pt-BR" b="0" dirty="0"/>
        </a:p>
      </dgm:t>
    </dgm:pt>
    <dgm:pt modelId="{10EA1396-2718-43B6-BA52-AEB3C794BFEA}" type="parTrans" cxnId="{93947E87-1A36-41DD-AEDC-1E79DDBAD25B}">
      <dgm:prSet/>
      <dgm:spPr/>
      <dgm:t>
        <a:bodyPr/>
        <a:lstStyle/>
        <a:p>
          <a:endParaRPr lang="pt-BR"/>
        </a:p>
      </dgm:t>
    </dgm:pt>
    <dgm:pt modelId="{B9D2FCCD-218E-4DFC-9CB8-A79A9E4D372D}" type="sibTrans" cxnId="{93947E87-1A36-41DD-AEDC-1E79DDBAD25B}">
      <dgm:prSet/>
      <dgm:spPr/>
      <dgm:t>
        <a:bodyPr/>
        <a:lstStyle/>
        <a:p>
          <a:endParaRPr lang="pt-BR"/>
        </a:p>
      </dgm:t>
    </dgm:pt>
    <dgm:pt modelId="{B87A473A-7CA3-4C07-97BF-A13A8159C148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/>
            <a:t>Aprovação no CMAS</a:t>
          </a:r>
          <a:endParaRPr lang="pt-BR" dirty="0"/>
        </a:p>
      </dgm:t>
    </dgm:pt>
    <dgm:pt modelId="{3E50A3C3-2C85-43B9-82EB-FBEB7417E816}" type="parTrans" cxnId="{2E8D916E-0334-4492-B1A6-82DAF5D9C039}">
      <dgm:prSet/>
      <dgm:spPr/>
      <dgm:t>
        <a:bodyPr/>
        <a:lstStyle/>
        <a:p>
          <a:endParaRPr lang="pt-BR"/>
        </a:p>
      </dgm:t>
    </dgm:pt>
    <dgm:pt modelId="{002BA831-FD7D-4EE1-82E8-0EDDF58CDE77}" type="sibTrans" cxnId="{2E8D916E-0334-4492-B1A6-82DAF5D9C039}">
      <dgm:prSet/>
      <dgm:spPr/>
      <dgm:t>
        <a:bodyPr/>
        <a:lstStyle/>
        <a:p>
          <a:endParaRPr lang="pt-BR"/>
        </a:p>
      </dgm:t>
    </dgm:pt>
    <dgm:pt modelId="{A55CB2EF-3921-4794-911E-965ED58D8D78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>
              <a:cs typeface="Arial" panose="020B0604020202020204" pitchFamily="34" charset="0"/>
            </a:rPr>
            <a:t>Envio da Resolução do CMAS aprovando</a:t>
          </a:r>
          <a:endParaRPr lang="pt-BR" dirty="0"/>
        </a:p>
      </dgm:t>
    </dgm:pt>
    <dgm:pt modelId="{E6E30FE2-D3BD-46F7-B4C4-53AE7F2932EB}" type="parTrans" cxnId="{F07E920F-AF36-4159-9905-0E57B3F01F17}">
      <dgm:prSet/>
      <dgm:spPr/>
      <dgm:t>
        <a:bodyPr/>
        <a:lstStyle/>
        <a:p>
          <a:endParaRPr lang="pt-BR"/>
        </a:p>
      </dgm:t>
    </dgm:pt>
    <dgm:pt modelId="{44F5F8FC-77C4-4BD6-818A-094D5B479666}" type="sibTrans" cxnId="{F07E920F-AF36-4159-9905-0E57B3F01F17}">
      <dgm:prSet/>
      <dgm:spPr/>
      <dgm:t>
        <a:bodyPr/>
        <a:lstStyle/>
        <a:p>
          <a:endParaRPr lang="pt-BR"/>
        </a:p>
      </dgm:t>
    </dgm:pt>
    <dgm:pt modelId="{5BC4DBEA-928C-4136-A8A9-6F6C3F562625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>
              <a:cs typeface="Arial" panose="020B0604020202020204" pitchFamily="34" charset="0"/>
            </a:rPr>
            <a:t>Envio da Regulamentação para concessão de Benefícios Eventuais, com critérios definidos pelo CMAS – Lei de Regulamentação do SUAS ou Normativa Municipal. </a:t>
          </a:r>
          <a:endParaRPr lang="pt-BR" dirty="0"/>
        </a:p>
      </dgm:t>
    </dgm:pt>
    <dgm:pt modelId="{0D0BE640-ABE7-4842-8A7F-07A0EAE1BD20}" type="parTrans" cxnId="{4C872903-B07A-4EA2-B8DB-A27EB46C1F7F}">
      <dgm:prSet/>
      <dgm:spPr/>
      <dgm:t>
        <a:bodyPr/>
        <a:lstStyle/>
        <a:p>
          <a:endParaRPr lang="pt-BR"/>
        </a:p>
      </dgm:t>
    </dgm:pt>
    <dgm:pt modelId="{FEF49DD5-8031-4B7C-BCBC-FAE484E8DE3D}" type="sibTrans" cxnId="{4C872903-B07A-4EA2-B8DB-A27EB46C1F7F}">
      <dgm:prSet/>
      <dgm:spPr/>
      <dgm:t>
        <a:bodyPr/>
        <a:lstStyle/>
        <a:p>
          <a:endParaRPr lang="pt-BR"/>
        </a:p>
      </dgm:t>
    </dgm:pt>
    <dgm:pt modelId="{756497C4-A3B8-44AE-84A5-DE4BADA5EF0D}" type="pres">
      <dgm:prSet presAssocID="{8A474345-BB1C-4AAD-8145-CC841B742EF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777ED755-8A26-423A-B084-78CB938A7ACB}" type="pres">
      <dgm:prSet presAssocID="{8A474345-BB1C-4AAD-8145-CC841B742EF2}" presName="Name1" presStyleCnt="0"/>
      <dgm:spPr/>
    </dgm:pt>
    <dgm:pt modelId="{86851C0E-FB6E-4CE1-9828-F5CE6865788C}" type="pres">
      <dgm:prSet presAssocID="{8A474345-BB1C-4AAD-8145-CC841B742EF2}" presName="cycle" presStyleCnt="0"/>
      <dgm:spPr/>
    </dgm:pt>
    <dgm:pt modelId="{574DADA2-3629-4E33-A954-9FEA16DFFDCA}" type="pres">
      <dgm:prSet presAssocID="{8A474345-BB1C-4AAD-8145-CC841B742EF2}" presName="srcNode" presStyleLbl="node1" presStyleIdx="0" presStyleCnt="5"/>
      <dgm:spPr/>
    </dgm:pt>
    <dgm:pt modelId="{C4F3BC7F-9584-4D48-A6AD-185D1AB16222}" type="pres">
      <dgm:prSet presAssocID="{8A474345-BB1C-4AAD-8145-CC841B742EF2}" presName="conn" presStyleLbl="parChTrans1D2" presStyleIdx="0" presStyleCnt="1"/>
      <dgm:spPr/>
      <dgm:t>
        <a:bodyPr/>
        <a:lstStyle/>
        <a:p>
          <a:endParaRPr lang="pt-BR"/>
        </a:p>
      </dgm:t>
    </dgm:pt>
    <dgm:pt modelId="{544823DB-9A66-44C2-8343-F954079CCA8C}" type="pres">
      <dgm:prSet presAssocID="{8A474345-BB1C-4AAD-8145-CC841B742EF2}" presName="extraNode" presStyleLbl="node1" presStyleIdx="0" presStyleCnt="5"/>
      <dgm:spPr/>
    </dgm:pt>
    <dgm:pt modelId="{EBE2F48D-A679-4E45-90FC-33B9DF056C4D}" type="pres">
      <dgm:prSet presAssocID="{8A474345-BB1C-4AAD-8145-CC841B742EF2}" presName="dstNode" presStyleLbl="node1" presStyleIdx="0" presStyleCnt="5"/>
      <dgm:spPr/>
    </dgm:pt>
    <dgm:pt modelId="{958458FE-8BFD-40E1-B1EC-EF8A445795A0}" type="pres">
      <dgm:prSet presAssocID="{7A1BEB57-DFCB-4C13-9EBA-03B2135FA18C}" presName="text_1" presStyleLbl="node1" presStyleIdx="0" presStyleCnt="5" custScaleX="97725" custLinFactNeighborX="1221" custLinFactNeighborY="2155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E3E168-DAC1-4271-9E01-C7CE85DB6A89}" type="pres">
      <dgm:prSet presAssocID="{7A1BEB57-DFCB-4C13-9EBA-03B2135FA18C}" presName="accent_1" presStyleCnt="0"/>
      <dgm:spPr/>
    </dgm:pt>
    <dgm:pt modelId="{832D9E64-24A1-468D-A00E-DF0A7C211A44}" type="pres">
      <dgm:prSet presAssocID="{7A1BEB57-DFCB-4C13-9EBA-03B2135FA18C}" presName="accentRepeatNode" presStyleLbl="solidFgAcc1" presStyleIdx="0" presStyleCnt="5" custScaleX="90796" custScaleY="69694" custLinFactNeighborX="8079" custLinFactNeighborY="12087"/>
      <dgm:spPr>
        <a:solidFill>
          <a:schemeClr val="accent6"/>
        </a:solidFill>
      </dgm:spPr>
      <dgm:t>
        <a:bodyPr/>
        <a:lstStyle/>
        <a:p>
          <a:endParaRPr lang="pt-BR"/>
        </a:p>
      </dgm:t>
    </dgm:pt>
    <dgm:pt modelId="{8056A4CA-59AD-4AD6-9D56-D6AB864A59FE}" type="pres">
      <dgm:prSet presAssocID="{F2540F89-FB84-42AC-89D1-F4C47E135D44}" presName="text_2" presStyleLbl="node1" presStyleIdx="1" presStyleCnt="5" custScaleX="100000" custScaleY="110147" custLinFactNeighborX="-8" custLinFactNeighborY="211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592C5C-FE6E-4ED5-8B36-B44DB7582C6E}" type="pres">
      <dgm:prSet presAssocID="{F2540F89-FB84-42AC-89D1-F4C47E135D44}" presName="accent_2" presStyleCnt="0"/>
      <dgm:spPr/>
    </dgm:pt>
    <dgm:pt modelId="{3F3F3EF3-D884-4D4B-9AE5-E9B8D6751DAA}" type="pres">
      <dgm:prSet presAssocID="{F2540F89-FB84-42AC-89D1-F4C47E135D44}" presName="accentRepeatNode" presStyleLbl="solidFgAcc1" presStyleIdx="1" presStyleCnt="5" custScaleX="87886" custScaleY="70805" custLinFactNeighborX="-19180" custLinFactNeighborY="18769"/>
      <dgm:spPr>
        <a:solidFill>
          <a:schemeClr val="accent6"/>
        </a:solidFill>
      </dgm:spPr>
      <dgm:t>
        <a:bodyPr/>
        <a:lstStyle/>
        <a:p>
          <a:endParaRPr lang="pt-BR"/>
        </a:p>
      </dgm:t>
    </dgm:pt>
    <dgm:pt modelId="{7AC3EAD2-0AEB-493F-A880-889EB4817DFE}" type="pres">
      <dgm:prSet presAssocID="{B87A473A-7CA3-4C07-97BF-A13A8159C148}" presName="text_3" presStyleLbl="node1" presStyleIdx="2" presStyleCnt="5" custLinFactNeighborX="329" custLinFactNeighborY="1059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D2501F-EFC6-4A51-8E4E-391F5E80F62D}" type="pres">
      <dgm:prSet presAssocID="{B87A473A-7CA3-4C07-97BF-A13A8159C148}" presName="accent_3" presStyleCnt="0"/>
      <dgm:spPr/>
    </dgm:pt>
    <dgm:pt modelId="{9B8DB138-74CD-45D4-A718-2C416DD05A22}" type="pres">
      <dgm:prSet presAssocID="{B87A473A-7CA3-4C07-97BF-A13A8159C148}" presName="accentRepeatNode" presStyleLbl="solidFgAcc1" presStyleIdx="2" presStyleCnt="5" custScaleX="87887" custScaleY="70806" custLinFactNeighborX="-5252" custLinFactNeighborY="3882"/>
      <dgm:spPr>
        <a:solidFill>
          <a:schemeClr val="accent6"/>
        </a:solidFill>
      </dgm:spPr>
      <dgm:t>
        <a:bodyPr/>
        <a:lstStyle/>
        <a:p>
          <a:endParaRPr lang="pt-BR"/>
        </a:p>
      </dgm:t>
    </dgm:pt>
    <dgm:pt modelId="{EF8724F1-4C4D-4253-B809-ABC94E98C493}" type="pres">
      <dgm:prSet presAssocID="{A55CB2EF-3921-4794-911E-965ED58D8D78}" presName="text_4" presStyleLbl="node1" presStyleIdx="3" presStyleCnt="5" custScaleX="98053" custScaleY="92157" custLinFactNeighborX="1053" custLinFactNeighborY="-119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A4E907-F00E-46A9-B876-94D756D88BC0}" type="pres">
      <dgm:prSet presAssocID="{A55CB2EF-3921-4794-911E-965ED58D8D78}" presName="accent_4" presStyleCnt="0"/>
      <dgm:spPr/>
    </dgm:pt>
    <dgm:pt modelId="{559B0EE1-2E9D-4842-8434-E0368ED11127}" type="pres">
      <dgm:prSet presAssocID="{A55CB2EF-3921-4794-911E-965ED58D8D78}" presName="accentRepeatNode" presStyleLbl="solidFgAcc1" presStyleIdx="3" presStyleCnt="5" custScaleX="87886" custScaleY="70807" custLinFactNeighborX="-8673" custLinFactNeighborY="-11006"/>
      <dgm:spPr>
        <a:solidFill>
          <a:schemeClr val="accent6"/>
        </a:solidFill>
      </dgm:spPr>
      <dgm:t>
        <a:bodyPr/>
        <a:lstStyle/>
        <a:p>
          <a:endParaRPr lang="pt-BR"/>
        </a:p>
      </dgm:t>
    </dgm:pt>
    <dgm:pt modelId="{61322391-B7E6-45DB-9432-18D90E9FD8E1}" type="pres">
      <dgm:prSet presAssocID="{5BC4DBEA-928C-4136-A8A9-6F6C3F562625}" presName="text_5" presStyleLbl="node1" presStyleIdx="4" presStyleCnt="5" custScaleX="98053" custScaleY="92157" custLinFactNeighborX="1385" custLinFactNeighborY="-427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04C706-0206-4C35-8F19-ABF3C88F07B2}" type="pres">
      <dgm:prSet presAssocID="{5BC4DBEA-928C-4136-A8A9-6F6C3F562625}" presName="accent_5" presStyleCnt="0"/>
      <dgm:spPr/>
    </dgm:pt>
    <dgm:pt modelId="{1F945A8C-5EBC-46B4-A76B-D3257E964469}" type="pres">
      <dgm:prSet presAssocID="{5BC4DBEA-928C-4136-A8A9-6F6C3F562625}" presName="accentRepeatNode" presStyleLbl="solidFgAcc1" presStyleIdx="4" presStyleCnt="5" custScaleX="99998" custScaleY="78987" custLinFactNeighborX="12680" custLinFactNeighborY="-789"/>
      <dgm:spPr>
        <a:solidFill>
          <a:schemeClr val="accent6"/>
        </a:solidFill>
      </dgm:spPr>
      <dgm:t>
        <a:bodyPr/>
        <a:lstStyle/>
        <a:p>
          <a:endParaRPr lang="pt-BR"/>
        </a:p>
      </dgm:t>
    </dgm:pt>
  </dgm:ptLst>
  <dgm:cxnLst>
    <dgm:cxn modelId="{4C872903-B07A-4EA2-B8DB-A27EB46C1F7F}" srcId="{8A474345-BB1C-4AAD-8145-CC841B742EF2}" destId="{5BC4DBEA-928C-4136-A8A9-6F6C3F562625}" srcOrd="4" destOrd="0" parTransId="{0D0BE640-ABE7-4842-8A7F-07A0EAE1BD20}" sibTransId="{FEF49DD5-8031-4B7C-BCBC-FAE484E8DE3D}"/>
    <dgm:cxn modelId="{966442E1-DD13-4391-8F9B-2ECD21D78293}" srcId="{8A474345-BB1C-4AAD-8145-CC841B742EF2}" destId="{7A1BEB57-DFCB-4C13-9EBA-03B2135FA18C}" srcOrd="0" destOrd="0" parTransId="{CCE24175-0434-4BD0-8E28-9B84E7FDD5A4}" sibTransId="{8AE012A0-928D-4BB4-B0B7-91A36198168A}"/>
    <dgm:cxn modelId="{4BCB4456-FD40-44D8-BF7B-424E1441917F}" type="presOf" srcId="{F2540F89-FB84-42AC-89D1-F4C47E135D44}" destId="{8056A4CA-59AD-4AD6-9D56-D6AB864A59FE}" srcOrd="0" destOrd="0" presId="urn:microsoft.com/office/officeart/2008/layout/VerticalCurvedList"/>
    <dgm:cxn modelId="{BE28694C-C124-40E9-A5B7-EB921CB1B922}" type="presOf" srcId="{8AE012A0-928D-4BB4-B0B7-91A36198168A}" destId="{C4F3BC7F-9584-4D48-A6AD-185D1AB16222}" srcOrd="0" destOrd="0" presId="urn:microsoft.com/office/officeart/2008/layout/VerticalCurvedList"/>
    <dgm:cxn modelId="{93947E87-1A36-41DD-AEDC-1E79DDBAD25B}" srcId="{8A474345-BB1C-4AAD-8145-CC841B742EF2}" destId="{F2540F89-FB84-42AC-89D1-F4C47E135D44}" srcOrd="1" destOrd="0" parTransId="{10EA1396-2718-43B6-BA52-AEB3C794BFEA}" sibTransId="{B9D2FCCD-218E-4DFC-9CB8-A79A9E4D372D}"/>
    <dgm:cxn modelId="{958CAA88-EB4A-43B2-94AA-B80FDBDDCEB6}" type="presOf" srcId="{7A1BEB57-DFCB-4C13-9EBA-03B2135FA18C}" destId="{958458FE-8BFD-40E1-B1EC-EF8A445795A0}" srcOrd="0" destOrd="0" presId="urn:microsoft.com/office/officeart/2008/layout/VerticalCurvedList"/>
    <dgm:cxn modelId="{AF5DD7A0-D5CF-456E-9CBF-27F1C41C7232}" type="presOf" srcId="{B87A473A-7CA3-4C07-97BF-A13A8159C148}" destId="{7AC3EAD2-0AEB-493F-A880-889EB4817DFE}" srcOrd="0" destOrd="0" presId="urn:microsoft.com/office/officeart/2008/layout/VerticalCurvedList"/>
    <dgm:cxn modelId="{3EF96564-A19E-42A2-B71A-7EEBD54B5719}" type="presOf" srcId="{8A474345-BB1C-4AAD-8145-CC841B742EF2}" destId="{756497C4-A3B8-44AE-84A5-DE4BADA5EF0D}" srcOrd="0" destOrd="0" presId="urn:microsoft.com/office/officeart/2008/layout/VerticalCurvedList"/>
    <dgm:cxn modelId="{CC103ACB-13C5-4D07-A348-350C8E233396}" type="presOf" srcId="{5BC4DBEA-928C-4136-A8A9-6F6C3F562625}" destId="{61322391-B7E6-45DB-9432-18D90E9FD8E1}" srcOrd="0" destOrd="0" presId="urn:microsoft.com/office/officeart/2008/layout/VerticalCurvedList"/>
    <dgm:cxn modelId="{11584334-8A3B-4623-9E3E-8239CAD416BA}" type="presOf" srcId="{A55CB2EF-3921-4794-911E-965ED58D8D78}" destId="{EF8724F1-4C4D-4253-B809-ABC94E98C493}" srcOrd="0" destOrd="0" presId="urn:microsoft.com/office/officeart/2008/layout/VerticalCurvedList"/>
    <dgm:cxn modelId="{2E8D916E-0334-4492-B1A6-82DAF5D9C039}" srcId="{8A474345-BB1C-4AAD-8145-CC841B742EF2}" destId="{B87A473A-7CA3-4C07-97BF-A13A8159C148}" srcOrd="2" destOrd="0" parTransId="{3E50A3C3-2C85-43B9-82EB-FBEB7417E816}" sibTransId="{002BA831-FD7D-4EE1-82E8-0EDDF58CDE77}"/>
    <dgm:cxn modelId="{F07E920F-AF36-4159-9905-0E57B3F01F17}" srcId="{8A474345-BB1C-4AAD-8145-CC841B742EF2}" destId="{A55CB2EF-3921-4794-911E-965ED58D8D78}" srcOrd="3" destOrd="0" parTransId="{E6E30FE2-D3BD-46F7-B4C4-53AE7F2932EB}" sibTransId="{44F5F8FC-77C4-4BD6-818A-094D5B479666}"/>
    <dgm:cxn modelId="{124E610A-85BE-4FF6-85C1-58A6A613EE88}" type="presParOf" srcId="{756497C4-A3B8-44AE-84A5-DE4BADA5EF0D}" destId="{777ED755-8A26-423A-B084-78CB938A7ACB}" srcOrd="0" destOrd="0" presId="urn:microsoft.com/office/officeart/2008/layout/VerticalCurvedList"/>
    <dgm:cxn modelId="{4926D1B2-87CE-4E36-8A27-AC634D7132F1}" type="presParOf" srcId="{777ED755-8A26-423A-B084-78CB938A7ACB}" destId="{86851C0E-FB6E-4CE1-9828-F5CE6865788C}" srcOrd="0" destOrd="0" presId="urn:microsoft.com/office/officeart/2008/layout/VerticalCurvedList"/>
    <dgm:cxn modelId="{55DCF65F-E561-4A89-AC3A-19F4A1474201}" type="presParOf" srcId="{86851C0E-FB6E-4CE1-9828-F5CE6865788C}" destId="{574DADA2-3629-4E33-A954-9FEA16DFFDCA}" srcOrd="0" destOrd="0" presId="urn:microsoft.com/office/officeart/2008/layout/VerticalCurvedList"/>
    <dgm:cxn modelId="{32126077-4F78-4D67-B7F1-5B0BD138747D}" type="presParOf" srcId="{86851C0E-FB6E-4CE1-9828-F5CE6865788C}" destId="{C4F3BC7F-9584-4D48-A6AD-185D1AB16222}" srcOrd="1" destOrd="0" presId="urn:microsoft.com/office/officeart/2008/layout/VerticalCurvedList"/>
    <dgm:cxn modelId="{E54838FB-8058-47AF-BE0E-13CC95048978}" type="presParOf" srcId="{86851C0E-FB6E-4CE1-9828-F5CE6865788C}" destId="{544823DB-9A66-44C2-8343-F954079CCA8C}" srcOrd="2" destOrd="0" presId="urn:microsoft.com/office/officeart/2008/layout/VerticalCurvedList"/>
    <dgm:cxn modelId="{E8C0DDE5-56ED-4F56-A909-E12E024BB9BA}" type="presParOf" srcId="{86851C0E-FB6E-4CE1-9828-F5CE6865788C}" destId="{EBE2F48D-A679-4E45-90FC-33B9DF056C4D}" srcOrd="3" destOrd="0" presId="urn:microsoft.com/office/officeart/2008/layout/VerticalCurvedList"/>
    <dgm:cxn modelId="{A15580FC-952D-4FF6-B4C5-DC69F84B7C3E}" type="presParOf" srcId="{777ED755-8A26-423A-B084-78CB938A7ACB}" destId="{958458FE-8BFD-40E1-B1EC-EF8A445795A0}" srcOrd="1" destOrd="0" presId="urn:microsoft.com/office/officeart/2008/layout/VerticalCurvedList"/>
    <dgm:cxn modelId="{F42F78E2-F116-4AA2-9F49-EF047B7167B4}" type="presParOf" srcId="{777ED755-8A26-423A-B084-78CB938A7ACB}" destId="{34E3E168-DAC1-4271-9E01-C7CE85DB6A89}" srcOrd="2" destOrd="0" presId="urn:microsoft.com/office/officeart/2008/layout/VerticalCurvedList"/>
    <dgm:cxn modelId="{23CE28F7-6BEA-4E32-9AD6-6D4B028B3C44}" type="presParOf" srcId="{34E3E168-DAC1-4271-9E01-C7CE85DB6A89}" destId="{832D9E64-24A1-468D-A00E-DF0A7C211A44}" srcOrd="0" destOrd="0" presId="urn:microsoft.com/office/officeart/2008/layout/VerticalCurvedList"/>
    <dgm:cxn modelId="{3A6891C7-CB13-426B-9BD6-A45438C3F4ED}" type="presParOf" srcId="{777ED755-8A26-423A-B084-78CB938A7ACB}" destId="{8056A4CA-59AD-4AD6-9D56-D6AB864A59FE}" srcOrd="3" destOrd="0" presId="urn:microsoft.com/office/officeart/2008/layout/VerticalCurvedList"/>
    <dgm:cxn modelId="{1ED5B003-22AB-4303-95F2-7411F68D2AEF}" type="presParOf" srcId="{777ED755-8A26-423A-B084-78CB938A7ACB}" destId="{DF592C5C-FE6E-4ED5-8B36-B44DB7582C6E}" srcOrd="4" destOrd="0" presId="urn:microsoft.com/office/officeart/2008/layout/VerticalCurvedList"/>
    <dgm:cxn modelId="{4ECAEF29-F475-4164-9C49-12EEA80234CA}" type="presParOf" srcId="{DF592C5C-FE6E-4ED5-8B36-B44DB7582C6E}" destId="{3F3F3EF3-D884-4D4B-9AE5-E9B8D6751DAA}" srcOrd="0" destOrd="0" presId="urn:microsoft.com/office/officeart/2008/layout/VerticalCurvedList"/>
    <dgm:cxn modelId="{B60230D3-A260-45A6-A3BA-152042036A20}" type="presParOf" srcId="{777ED755-8A26-423A-B084-78CB938A7ACB}" destId="{7AC3EAD2-0AEB-493F-A880-889EB4817DFE}" srcOrd="5" destOrd="0" presId="urn:microsoft.com/office/officeart/2008/layout/VerticalCurvedList"/>
    <dgm:cxn modelId="{9AE9065B-EEF3-4C1E-9254-CC8E13319AB3}" type="presParOf" srcId="{777ED755-8A26-423A-B084-78CB938A7ACB}" destId="{C7D2501F-EFC6-4A51-8E4E-391F5E80F62D}" srcOrd="6" destOrd="0" presId="urn:microsoft.com/office/officeart/2008/layout/VerticalCurvedList"/>
    <dgm:cxn modelId="{B69A302D-A39E-4D5A-B908-D29FAC801A58}" type="presParOf" srcId="{C7D2501F-EFC6-4A51-8E4E-391F5E80F62D}" destId="{9B8DB138-74CD-45D4-A718-2C416DD05A22}" srcOrd="0" destOrd="0" presId="urn:microsoft.com/office/officeart/2008/layout/VerticalCurvedList"/>
    <dgm:cxn modelId="{8B7D5FBB-0AD9-4879-93DF-C3432D4CD256}" type="presParOf" srcId="{777ED755-8A26-423A-B084-78CB938A7ACB}" destId="{EF8724F1-4C4D-4253-B809-ABC94E98C493}" srcOrd="7" destOrd="0" presId="urn:microsoft.com/office/officeart/2008/layout/VerticalCurvedList"/>
    <dgm:cxn modelId="{82F11C11-CE85-4681-8067-ADF34DF836A5}" type="presParOf" srcId="{777ED755-8A26-423A-B084-78CB938A7ACB}" destId="{B4A4E907-F00E-46A9-B876-94D756D88BC0}" srcOrd="8" destOrd="0" presId="urn:microsoft.com/office/officeart/2008/layout/VerticalCurvedList"/>
    <dgm:cxn modelId="{9E81BD55-6366-425B-ADDF-9D3AC6710EF1}" type="presParOf" srcId="{B4A4E907-F00E-46A9-B876-94D756D88BC0}" destId="{559B0EE1-2E9D-4842-8434-E0368ED11127}" srcOrd="0" destOrd="0" presId="urn:microsoft.com/office/officeart/2008/layout/VerticalCurvedList"/>
    <dgm:cxn modelId="{388BA4CA-C2A4-421D-BC03-BF90F9BA04A2}" type="presParOf" srcId="{777ED755-8A26-423A-B084-78CB938A7ACB}" destId="{61322391-B7E6-45DB-9432-18D90E9FD8E1}" srcOrd="9" destOrd="0" presId="urn:microsoft.com/office/officeart/2008/layout/VerticalCurvedList"/>
    <dgm:cxn modelId="{15BA8B6D-8A91-4EDA-9A0B-13BAE84AA554}" type="presParOf" srcId="{777ED755-8A26-423A-B084-78CB938A7ACB}" destId="{7E04C706-0206-4C35-8F19-ABF3C88F07B2}" srcOrd="10" destOrd="0" presId="urn:microsoft.com/office/officeart/2008/layout/VerticalCurvedList"/>
    <dgm:cxn modelId="{F7C2E32C-CA59-4A70-9A84-094F68297CB4}" type="presParOf" srcId="{7E04C706-0206-4C35-8F19-ABF3C88F07B2}" destId="{1F945A8C-5EBC-46B4-A76B-D3257E964469}" srcOrd="0" destOrd="0" presId="urn:microsoft.com/office/officeart/2008/layout/VerticalCurvedList"/>
  </dgm:cxnLst>
  <dgm:bg>
    <a:solidFill>
      <a:schemeClr val="accent6">
        <a:lumMod val="20000"/>
        <a:lumOff val="80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01ED41-0CB2-4894-853C-128F6EC2575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D547BE2-E306-44C4-B841-1DA7240E4914}">
      <dgm:prSet phldrT="[Texto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pt-BR" sz="1400" dirty="0" smtClean="0"/>
            <a:t>Provisões suplementares e provisórias prestadas aos indivíduos e às famílias em virtude de nascimento, morte, situações de vulnerabilidade temporária e calamidade pública.</a:t>
          </a:r>
          <a:endParaRPr lang="pt-BR" sz="1400" dirty="0"/>
        </a:p>
      </dgm:t>
    </dgm:pt>
    <dgm:pt modelId="{D5D51EE1-4EBE-4FCE-8589-CBED64B0DED7}" type="parTrans" cxnId="{FC8113BE-DC7D-466D-B007-0ACDA1EE8A41}">
      <dgm:prSet/>
      <dgm:spPr/>
      <dgm:t>
        <a:bodyPr/>
        <a:lstStyle/>
        <a:p>
          <a:endParaRPr lang="pt-BR"/>
        </a:p>
      </dgm:t>
    </dgm:pt>
    <dgm:pt modelId="{2A8AED72-291E-432C-887C-BB3D61DEDA77}" type="sibTrans" cxnId="{FC8113BE-DC7D-466D-B007-0ACDA1EE8A41}">
      <dgm:prSet/>
      <dgm:spPr/>
      <dgm:t>
        <a:bodyPr/>
        <a:lstStyle/>
        <a:p>
          <a:endParaRPr lang="pt-BR"/>
        </a:p>
      </dgm:t>
    </dgm:pt>
    <dgm:pt modelId="{E8EEB394-E008-49E8-86CD-0AF6F3F0180D}">
      <dgm:prSet phldrT="[Texto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pt-BR" sz="1400" b="0" dirty="0" smtClean="0"/>
            <a:t>Serviços já instituídos pela Tipificação Nacional de Serviços </a:t>
          </a:r>
          <a:r>
            <a:rPr lang="pt-BR" sz="1400" b="0" dirty="0" err="1" smtClean="0"/>
            <a:t>Socioassistenciais</a:t>
          </a:r>
          <a:r>
            <a:rPr lang="pt-BR" sz="1400" b="0" dirty="0" smtClean="0"/>
            <a:t> – Resolução do Conselho Nacional de Assistência Social - CNAS nº 109/2009 </a:t>
          </a:r>
          <a:endParaRPr lang="pt-BR" sz="1400" dirty="0"/>
        </a:p>
      </dgm:t>
    </dgm:pt>
    <dgm:pt modelId="{C3B3170E-7A45-422F-8B9F-1E4DE34F7E3C}" type="sibTrans" cxnId="{3B870EA5-F435-4FB5-9C91-9D7F39B7E7E0}">
      <dgm:prSet/>
      <dgm:spPr/>
      <dgm:t>
        <a:bodyPr/>
        <a:lstStyle/>
        <a:p>
          <a:endParaRPr lang="pt-BR"/>
        </a:p>
      </dgm:t>
    </dgm:pt>
    <dgm:pt modelId="{42855F4F-DA83-4557-9773-4EC6F0B988E7}" type="parTrans" cxnId="{3B870EA5-F435-4FB5-9C91-9D7F39B7E7E0}">
      <dgm:prSet/>
      <dgm:spPr/>
      <dgm:t>
        <a:bodyPr/>
        <a:lstStyle/>
        <a:p>
          <a:endParaRPr lang="pt-BR"/>
        </a:p>
      </dgm:t>
    </dgm:pt>
    <dgm:pt modelId="{9AB7A917-8691-45CE-8170-3592F37B1BC2}">
      <dgm:prSet phldrT="[Texto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pt-BR" sz="1400" dirty="0" smtClean="0"/>
            <a:t>Os recursos devem ser utilizados na qualificação e no  aprimoramento da Gestão do SUAS, bem como da Gestão do Cadastro Único – </a:t>
          </a:r>
          <a:r>
            <a:rPr lang="pt-BR" sz="1400" dirty="0" smtClean="0">
              <a:solidFill>
                <a:srgbClr val="FF0000"/>
              </a:solidFill>
            </a:rPr>
            <a:t>Ainda sem previsão orçamentária</a:t>
          </a:r>
          <a:endParaRPr lang="pt-BR" sz="1400" dirty="0"/>
        </a:p>
      </dgm:t>
    </dgm:pt>
    <dgm:pt modelId="{05AC64E9-382F-4D5B-A729-9EE69BEDC2CF}" type="sibTrans" cxnId="{B1639CEB-09E7-4E53-9E89-6D8A8E34DB54}">
      <dgm:prSet/>
      <dgm:spPr/>
      <dgm:t>
        <a:bodyPr/>
        <a:lstStyle/>
        <a:p>
          <a:endParaRPr lang="pt-BR"/>
        </a:p>
      </dgm:t>
    </dgm:pt>
    <dgm:pt modelId="{D2A8B370-5B38-4CD0-A8E6-0BB60A1A47A4}" type="parTrans" cxnId="{B1639CEB-09E7-4E53-9E89-6D8A8E34DB54}">
      <dgm:prSet/>
      <dgm:spPr/>
      <dgm:t>
        <a:bodyPr/>
        <a:lstStyle/>
        <a:p>
          <a:endParaRPr lang="pt-BR"/>
        </a:p>
      </dgm:t>
    </dgm:pt>
    <dgm:pt modelId="{FF31A3D3-4BEE-4660-87CB-5F8BA183639C}" type="pres">
      <dgm:prSet presAssocID="{CD01ED41-0CB2-4894-853C-128F6EC2575F}" presName="compositeShape" presStyleCnt="0">
        <dgm:presLayoutVars>
          <dgm:dir/>
          <dgm:resizeHandles/>
        </dgm:presLayoutVars>
      </dgm:prSet>
      <dgm:spPr/>
    </dgm:pt>
    <dgm:pt modelId="{76F8A098-1401-4629-8D38-05067E84C0F9}" type="pres">
      <dgm:prSet presAssocID="{CD01ED41-0CB2-4894-853C-128F6EC2575F}" presName="pyramid" presStyleLbl="node1" presStyleIdx="0" presStyleCnt="1" custLinFactNeighborX="30208" custLinFactNeighborY="8750"/>
      <dgm:spPr>
        <a:solidFill>
          <a:schemeClr val="accent6">
            <a:lumMod val="40000"/>
            <a:lumOff val="60000"/>
          </a:schemeClr>
        </a:solidFill>
      </dgm:spPr>
    </dgm:pt>
    <dgm:pt modelId="{91E9503C-B182-409C-BD43-6C717D3A1DCA}" type="pres">
      <dgm:prSet presAssocID="{CD01ED41-0CB2-4894-853C-128F6EC2575F}" presName="theList" presStyleCnt="0"/>
      <dgm:spPr/>
    </dgm:pt>
    <dgm:pt modelId="{E055D4DA-6B83-45BF-B600-4874382D65EF}" type="pres">
      <dgm:prSet presAssocID="{E8EEB394-E008-49E8-86CD-0AF6F3F0180D}" presName="aNode" presStyleLbl="fgAcc1" presStyleIdx="0" presStyleCnt="3" custScaleX="141068" custLinFactY="13726" custLinFactNeighborX="7532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BB49FE-308C-4872-BD10-3C8C9D623010}" type="pres">
      <dgm:prSet presAssocID="{E8EEB394-E008-49E8-86CD-0AF6F3F0180D}" presName="aSpace" presStyleCnt="0"/>
      <dgm:spPr/>
    </dgm:pt>
    <dgm:pt modelId="{5C6ABFE6-AD66-466F-80B9-922DCFBCC4C5}" type="pres">
      <dgm:prSet presAssocID="{9AB7A917-8691-45CE-8170-3592F37B1BC2}" presName="aNode" presStyleLbl="fgAcc1" presStyleIdx="1" presStyleCnt="3" custScaleX="143550" custScaleY="71047" custLinFactY="36930" custLinFactNeighborX="8214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DABDD8-4A45-49BD-8EAA-90407FB17EA3}" type="pres">
      <dgm:prSet presAssocID="{9AB7A917-8691-45CE-8170-3592F37B1BC2}" presName="aSpace" presStyleCnt="0"/>
      <dgm:spPr/>
    </dgm:pt>
    <dgm:pt modelId="{F328CA7D-0F78-4F57-AB2C-0170DC1272C3}" type="pres">
      <dgm:prSet presAssocID="{2D547BE2-E306-44C4-B841-1DA7240E4914}" presName="aNode" presStyleLbl="fgAcc1" presStyleIdx="2" presStyleCnt="3" custScaleX="144313" custScaleY="71538" custLinFactY="33031" custLinFactNeighborX="7833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161222-51D4-4F08-BAE9-E98C10AE08D0}" type="pres">
      <dgm:prSet presAssocID="{2D547BE2-E306-44C4-B841-1DA7240E4914}" presName="aSpace" presStyleCnt="0"/>
      <dgm:spPr/>
    </dgm:pt>
  </dgm:ptLst>
  <dgm:cxnLst>
    <dgm:cxn modelId="{FC8113BE-DC7D-466D-B007-0ACDA1EE8A41}" srcId="{CD01ED41-0CB2-4894-853C-128F6EC2575F}" destId="{2D547BE2-E306-44C4-B841-1DA7240E4914}" srcOrd="2" destOrd="0" parTransId="{D5D51EE1-4EBE-4FCE-8589-CBED64B0DED7}" sibTransId="{2A8AED72-291E-432C-887C-BB3D61DEDA77}"/>
    <dgm:cxn modelId="{C396AA63-4517-48E2-882A-85571EDA5ED1}" type="presOf" srcId="{2D547BE2-E306-44C4-B841-1DA7240E4914}" destId="{F328CA7D-0F78-4F57-AB2C-0170DC1272C3}" srcOrd="0" destOrd="0" presId="urn:microsoft.com/office/officeart/2005/8/layout/pyramid2"/>
    <dgm:cxn modelId="{3B870EA5-F435-4FB5-9C91-9D7F39B7E7E0}" srcId="{CD01ED41-0CB2-4894-853C-128F6EC2575F}" destId="{E8EEB394-E008-49E8-86CD-0AF6F3F0180D}" srcOrd="0" destOrd="0" parTransId="{42855F4F-DA83-4557-9773-4EC6F0B988E7}" sibTransId="{C3B3170E-7A45-422F-8B9F-1E4DE34F7E3C}"/>
    <dgm:cxn modelId="{B1639CEB-09E7-4E53-9E89-6D8A8E34DB54}" srcId="{CD01ED41-0CB2-4894-853C-128F6EC2575F}" destId="{9AB7A917-8691-45CE-8170-3592F37B1BC2}" srcOrd="1" destOrd="0" parTransId="{D2A8B370-5B38-4CD0-A8E6-0BB60A1A47A4}" sibTransId="{05AC64E9-382F-4D5B-A729-9EE69BEDC2CF}"/>
    <dgm:cxn modelId="{625DBEE4-0874-45D9-A428-23B2DBD3AB4C}" type="presOf" srcId="{E8EEB394-E008-49E8-86CD-0AF6F3F0180D}" destId="{E055D4DA-6B83-45BF-B600-4874382D65EF}" srcOrd="0" destOrd="0" presId="urn:microsoft.com/office/officeart/2005/8/layout/pyramid2"/>
    <dgm:cxn modelId="{7A46F488-A1AB-4182-A181-74030FE9E51E}" type="presOf" srcId="{CD01ED41-0CB2-4894-853C-128F6EC2575F}" destId="{FF31A3D3-4BEE-4660-87CB-5F8BA183639C}" srcOrd="0" destOrd="0" presId="urn:microsoft.com/office/officeart/2005/8/layout/pyramid2"/>
    <dgm:cxn modelId="{76AA77D3-B92C-491F-AB6C-DE975EA61AAE}" type="presOf" srcId="{9AB7A917-8691-45CE-8170-3592F37B1BC2}" destId="{5C6ABFE6-AD66-466F-80B9-922DCFBCC4C5}" srcOrd="0" destOrd="0" presId="urn:microsoft.com/office/officeart/2005/8/layout/pyramid2"/>
    <dgm:cxn modelId="{2E2277A3-BB8F-4762-866C-4CB0298D1368}" type="presParOf" srcId="{FF31A3D3-4BEE-4660-87CB-5F8BA183639C}" destId="{76F8A098-1401-4629-8D38-05067E84C0F9}" srcOrd="0" destOrd="0" presId="urn:microsoft.com/office/officeart/2005/8/layout/pyramid2"/>
    <dgm:cxn modelId="{D19A2B12-E858-442F-B510-5DCC7E03BCF3}" type="presParOf" srcId="{FF31A3D3-4BEE-4660-87CB-5F8BA183639C}" destId="{91E9503C-B182-409C-BD43-6C717D3A1DCA}" srcOrd="1" destOrd="0" presId="urn:microsoft.com/office/officeart/2005/8/layout/pyramid2"/>
    <dgm:cxn modelId="{5302FBDD-B6FA-48F2-B823-D5B962F714E8}" type="presParOf" srcId="{91E9503C-B182-409C-BD43-6C717D3A1DCA}" destId="{E055D4DA-6B83-45BF-B600-4874382D65EF}" srcOrd="0" destOrd="0" presId="urn:microsoft.com/office/officeart/2005/8/layout/pyramid2"/>
    <dgm:cxn modelId="{81E19BC3-CDF6-4684-881B-813370DA918B}" type="presParOf" srcId="{91E9503C-B182-409C-BD43-6C717D3A1DCA}" destId="{EFBB49FE-308C-4872-BD10-3C8C9D623010}" srcOrd="1" destOrd="0" presId="urn:microsoft.com/office/officeart/2005/8/layout/pyramid2"/>
    <dgm:cxn modelId="{D17862A2-51CE-428B-9536-00C44EE10212}" type="presParOf" srcId="{91E9503C-B182-409C-BD43-6C717D3A1DCA}" destId="{5C6ABFE6-AD66-466F-80B9-922DCFBCC4C5}" srcOrd="2" destOrd="0" presId="urn:microsoft.com/office/officeart/2005/8/layout/pyramid2"/>
    <dgm:cxn modelId="{9BD35FDE-C7FD-4CFF-A0EE-3E8F6287BDF9}" type="presParOf" srcId="{91E9503C-B182-409C-BD43-6C717D3A1DCA}" destId="{13DABDD8-4A45-49BD-8EAA-90407FB17EA3}" srcOrd="3" destOrd="0" presId="urn:microsoft.com/office/officeart/2005/8/layout/pyramid2"/>
    <dgm:cxn modelId="{8CE846D2-4667-4BC3-8FB3-1C96CC24C9E6}" type="presParOf" srcId="{91E9503C-B182-409C-BD43-6C717D3A1DCA}" destId="{F328CA7D-0F78-4F57-AB2C-0170DC1272C3}" srcOrd="4" destOrd="0" presId="urn:microsoft.com/office/officeart/2005/8/layout/pyramid2"/>
    <dgm:cxn modelId="{66742CEB-1094-4B10-98E3-4E63FE7E2146}" type="presParOf" srcId="{91E9503C-B182-409C-BD43-6C717D3A1DCA}" destId="{91161222-51D4-4F08-BAE9-E98C10AE08D0}" srcOrd="5" destOrd="0" presId="urn:microsoft.com/office/officeart/2005/8/layout/pyramid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EAB39E-6401-4A08-9A96-3200EE69EF9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A87DD92-22EC-46C4-B706-0CCAF8B9DE8C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II - Estruturação do FEAS/RS como um Departamento vinculado ao Gabinete do Secretário ou Divisão integrante do Departamento de Assistência Social, com todas as áreas técnicas necessárias ao atendimento da gestão financeira e orçamentária dentro desta estrutura </a:t>
          </a:r>
          <a:endParaRPr lang="pt-BR" sz="1000" dirty="0"/>
        </a:p>
      </dgm:t>
    </dgm:pt>
    <dgm:pt modelId="{58E9BE95-7CD5-4099-B2B8-53BD68E2C83A}" type="parTrans" cxnId="{A1845902-B9BA-4CCC-A460-3B67458D97B4}">
      <dgm:prSet/>
      <dgm:spPr/>
      <dgm:t>
        <a:bodyPr/>
        <a:lstStyle/>
        <a:p>
          <a:endParaRPr lang="pt-BR" sz="1000"/>
        </a:p>
      </dgm:t>
    </dgm:pt>
    <dgm:pt modelId="{B24E37A0-2D12-445D-B62A-4AA289B400CE}" type="sibTrans" cxnId="{A1845902-B9BA-4CCC-A460-3B67458D97B4}">
      <dgm:prSet/>
      <dgm:spPr/>
      <dgm:t>
        <a:bodyPr/>
        <a:lstStyle/>
        <a:p>
          <a:endParaRPr lang="pt-BR" sz="1000"/>
        </a:p>
      </dgm:t>
    </dgm:pt>
    <dgm:pt modelId="{1DC3634C-8DAB-4902-8C39-5D77D79B1902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III – Finalização da aba de prestação de contas no SEGDAS para que seja utilizado no próximo processo de prestação de contas que ocorre de 01 a 31 de março de 2024; </a:t>
          </a:r>
          <a:endParaRPr lang="pt-BR" sz="1000" dirty="0"/>
        </a:p>
      </dgm:t>
    </dgm:pt>
    <dgm:pt modelId="{F7F5BBD7-7769-41EF-94EA-B396A39FEB65}" type="parTrans" cxnId="{0BBFE06B-AF79-424F-9C0B-5874405D89C5}">
      <dgm:prSet/>
      <dgm:spPr/>
      <dgm:t>
        <a:bodyPr/>
        <a:lstStyle/>
        <a:p>
          <a:endParaRPr lang="pt-BR" sz="1000"/>
        </a:p>
      </dgm:t>
    </dgm:pt>
    <dgm:pt modelId="{25DC61F9-786D-4941-AD1C-AEB701BF5661}" type="sibTrans" cxnId="{0BBFE06B-AF79-424F-9C0B-5874405D89C5}">
      <dgm:prSet/>
      <dgm:spPr/>
      <dgm:t>
        <a:bodyPr/>
        <a:lstStyle/>
        <a:p>
          <a:endParaRPr lang="pt-BR" sz="1000"/>
        </a:p>
      </dgm:t>
    </dgm:pt>
    <dgm:pt modelId="{9A882C5B-98C9-4406-B698-4385B7C93CEE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IV – Previsão orçamentária para </a:t>
          </a:r>
          <a:r>
            <a:rPr lang="pt-BR" sz="1000" dirty="0" err="1" smtClean="0"/>
            <a:t>cofinanciamento</a:t>
          </a:r>
          <a:r>
            <a:rPr lang="pt-BR" sz="1000" dirty="0" smtClean="0"/>
            <a:t> da gestão do SUAS e Gestão do Cadastro Único;</a:t>
          </a:r>
          <a:endParaRPr lang="pt-BR" sz="1000" dirty="0"/>
        </a:p>
      </dgm:t>
    </dgm:pt>
    <dgm:pt modelId="{3861B24E-C8F4-4F21-8488-7D56045F368F}" type="parTrans" cxnId="{323F8D93-4725-47E7-9BA3-9F6EED4C823C}">
      <dgm:prSet/>
      <dgm:spPr/>
      <dgm:t>
        <a:bodyPr/>
        <a:lstStyle/>
        <a:p>
          <a:endParaRPr lang="pt-BR" sz="1000"/>
        </a:p>
      </dgm:t>
    </dgm:pt>
    <dgm:pt modelId="{8BF9CE5C-659B-4DF0-ACC6-ED66673F9350}" type="sibTrans" cxnId="{323F8D93-4725-47E7-9BA3-9F6EED4C823C}">
      <dgm:prSet/>
      <dgm:spPr/>
      <dgm:t>
        <a:bodyPr/>
        <a:lstStyle/>
        <a:p>
          <a:endParaRPr lang="pt-BR" sz="1000"/>
        </a:p>
      </dgm:t>
    </dgm:pt>
    <dgm:pt modelId="{30A902CB-16DE-4A0D-B388-3CDC4196C2CF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sz="1000" dirty="0" smtClean="0"/>
            <a:t>V – Maior participação e integração da equipe e do CEAS/RS nos processos de elaboração do orçamento da assistência social;</a:t>
          </a:r>
          <a:endParaRPr lang="pt-BR" sz="1000" dirty="0"/>
        </a:p>
      </dgm:t>
    </dgm:pt>
    <dgm:pt modelId="{0DBBD473-3F9B-40F6-BD59-765CEEB634F7}" type="parTrans" cxnId="{7E8DB7AB-DC10-4BC9-83BA-7886091000E0}">
      <dgm:prSet/>
      <dgm:spPr/>
      <dgm:t>
        <a:bodyPr/>
        <a:lstStyle/>
        <a:p>
          <a:endParaRPr lang="pt-BR" sz="1000"/>
        </a:p>
      </dgm:t>
    </dgm:pt>
    <dgm:pt modelId="{393D4EE4-EFFB-4604-BEAF-B276EB20B594}" type="sibTrans" cxnId="{7E8DB7AB-DC10-4BC9-83BA-7886091000E0}">
      <dgm:prSet/>
      <dgm:spPr/>
      <dgm:t>
        <a:bodyPr/>
        <a:lstStyle/>
        <a:p>
          <a:endParaRPr lang="pt-BR" sz="1000"/>
        </a:p>
      </dgm:t>
    </dgm:pt>
    <dgm:pt modelId="{AAA02A58-DB03-4BD0-B7CE-B597DA206CAD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dirty="0" smtClean="0"/>
            <a:t>VI – Ter um valor previsto na LOA que possa garantir o repasse regular e automático;</a:t>
          </a:r>
          <a:endParaRPr lang="pt-BR" dirty="0"/>
        </a:p>
      </dgm:t>
    </dgm:pt>
    <dgm:pt modelId="{10FD5C5A-7388-47B2-AA55-C82322232CE5}" type="parTrans" cxnId="{9AD4986D-FA68-47E1-BBF9-262F6B6ADC29}">
      <dgm:prSet/>
      <dgm:spPr/>
      <dgm:t>
        <a:bodyPr/>
        <a:lstStyle/>
        <a:p>
          <a:endParaRPr lang="pt-BR"/>
        </a:p>
      </dgm:t>
    </dgm:pt>
    <dgm:pt modelId="{C3DF2609-73A1-4C3F-9E97-A0978FD3AD28}" type="sibTrans" cxnId="{9AD4986D-FA68-47E1-BBF9-262F6B6ADC29}">
      <dgm:prSet/>
      <dgm:spPr/>
      <dgm:t>
        <a:bodyPr/>
        <a:lstStyle/>
        <a:p>
          <a:endParaRPr lang="pt-BR"/>
        </a:p>
      </dgm:t>
    </dgm:pt>
    <dgm:pt modelId="{34EACB66-3942-49F5-9766-0F88DDB3973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dirty="0" smtClean="0"/>
            <a:t>VII – Adequar o sistema de pagamento estadual para efetivação do repasse na modalidade fundo a fundo. </a:t>
          </a:r>
          <a:endParaRPr lang="pt-BR" dirty="0"/>
        </a:p>
      </dgm:t>
    </dgm:pt>
    <dgm:pt modelId="{0749A350-8AC9-431A-B902-6E9DA68F6E0D}" type="parTrans" cxnId="{C525F4CD-B31C-4599-B1D0-C195FF3F81CB}">
      <dgm:prSet/>
      <dgm:spPr/>
      <dgm:t>
        <a:bodyPr/>
        <a:lstStyle/>
        <a:p>
          <a:endParaRPr lang="pt-BR"/>
        </a:p>
      </dgm:t>
    </dgm:pt>
    <dgm:pt modelId="{284CD73D-66F6-41E6-A46F-14389128FA5E}" type="sibTrans" cxnId="{C525F4CD-B31C-4599-B1D0-C195FF3F81CB}">
      <dgm:prSet/>
      <dgm:spPr/>
      <dgm:t>
        <a:bodyPr/>
        <a:lstStyle/>
        <a:p>
          <a:endParaRPr lang="pt-BR"/>
        </a:p>
      </dgm:t>
    </dgm:pt>
    <dgm:pt modelId="{DC4D1093-6E84-406C-BC78-E4236AF1189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t-BR" dirty="0" smtClean="0"/>
            <a:t>I – Instituição da lei Estadual de Regulamentação do SUAS;</a:t>
          </a:r>
          <a:endParaRPr lang="pt-BR" dirty="0"/>
        </a:p>
      </dgm:t>
    </dgm:pt>
    <dgm:pt modelId="{4FEBF5E7-4FEB-4DB4-8FE2-F05367E86A6A}" type="parTrans" cxnId="{1A63CACD-8B80-4072-937B-B50A010E4711}">
      <dgm:prSet/>
      <dgm:spPr/>
      <dgm:t>
        <a:bodyPr/>
        <a:lstStyle/>
        <a:p>
          <a:endParaRPr lang="pt-BR"/>
        </a:p>
      </dgm:t>
    </dgm:pt>
    <dgm:pt modelId="{76CB0E19-6D2C-4CA7-B16C-B3324D1ADE64}" type="sibTrans" cxnId="{1A63CACD-8B80-4072-937B-B50A010E4711}">
      <dgm:prSet/>
      <dgm:spPr/>
      <dgm:t>
        <a:bodyPr/>
        <a:lstStyle/>
        <a:p>
          <a:endParaRPr lang="pt-BR"/>
        </a:p>
      </dgm:t>
    </dgm:pt>
    <dgm:pt modelId="{8267B142-A024-468A-9A8D-83CBD4449972}" type="pres">
      <dgm:prSet presAssocID="{2FEAB39E-6401-4A08-9A96-3200EE69EF9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7B59B39B-A504-4A93-9075-E5566728AF5C}" type="pres">
      <dgm:prSet presAssocID="{2FEAB39E-6401-4A08-9A96-3200EE69EF91}" presName="pyramid" presStyleLbl="node1" presStyleIdx="0" presStyleCnt="1" custLinFactNeighborX="-44876" custLinFactNeighborY="-827"/>
      <dgm:spPr>
        <a:solidFill>
          <a:schemeClr val="accent6">
            <a:lumMod val="50000"/>
          </a:schemeClr>
        </a:solidFill>
      </dgm:spPr>
    </dgm:pt>
    <dgm:pt modelId="{53FF528A-1DF2-48FE-A943-406C053E1C14}" type="pres">
      <dgm:prSet presAssocID="{2FEAB39E-6401-4A08-9A96-3200EE69EF91}" presName="theList" presStyleCnt="0"/>
      <dgm:spPr/>
    </dgm:pt>
    <dgm:pt modelId="{21906E62-F543-4269-8897-F3B6D899841E}" type="pres">
      <dgm:prSet presAssocID="{5A87DD92-22EC-46C4-B706-0CCAF8B9DE8C}" presName="aNode" presStyleLbl="fgAcc1" presStyleIdx="0" presStyleCnt="7" custScaleX="218049" custLinFactY="40422" custLinFactNeighborX="19827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8AA7DE-C54B-4A3F-A5CF-43D114F9D0C1}" type="pres">
      <dgm:prSet presAssocID="{5A87DD92-22EC-46C4-B706-0CCAF8B9DE8C}" presName="aSpace" presStyleCnt="0"/>
      <dgm:spPr/>
    </dgm:pt>
    <dgm:pt modelId="{FC304619-D3D9-433F-849E-A388C43D8148}" type="pres">
      <dgm:prSet presAssocID="{1DC3634C-8DAB-4902-8C39-5D77D79B1902}" presName="aNode" presStyleLbl="fgAcc1" presStyleIdx="1" presStyleCnt="7" custScaleX="218049" custLinFactY="64253" custLinFactNeighborX="20124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967AF7-DF36-4F3F-8CFA-F33F90F90E1D}" type="pres">
      <dgm:prSet presAssocID="{1DC3634C-8DAB-4902-8C39-5D77D79B1902}" presName="aSpace" presStyleCnt="0"/>
      <dgm:spPr/>
    </dgm:pt>
    <dgm:pt modelId="{592BD868-766B-45B5-B3BB-BE609FC22E6F}" type="pres">
      <dgm:prSet presAssocID="{9A882C5B-98C9-4406-B698-4385B7C93CEE}" presName="aNode" presStyleLbl="fgAcc1" presStyleIdx="2" presStyleCnt="7" custScaleX="220098" custScaleY="112072" custLinFactY="72936" custLinFactNeighborX="20498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1C489D-FF3D-427B-874D-5C498290185C}" type="pres">
      <dgm:prSet presAssocID="{9A882C5B-98C9-4406-B698-4385B7C93CEE}" presName="aSpace" presStyleCnt="0"/>
      <dgm:spPr/>
    </dgm:pt>
    <dgm:pt modelId="{3D482042-12DF-461A-98D5-B3BE22492C8A}" type="pres">
      <dgm:prSet presAssocID="{30A902CB-16DE-4A0D-B388-3CDC4196C2CF}" presName="aNode" presStyleLbl="fgAcc1" presStyleIdx="3" presStyleCnt="7" custScaleX="220138" custLinFactY="91560" custLinFactNeighborX="21149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D2114D-C2B8-4D6F-99ED-D0F390B5098A}" type="pres">
      <dgm:prSet presAssocID="{30A902CB-16DE-4A0D-B388-3CDC4196C2CF}" presName="aSpace" presStyleCnt="0"/>
      <dgm:spPr/>
    </dgm:pt>
    <dgm:pt modelId="{9CE76D9B-1DB9-4AED-A7F4-8233E930B6D4}" type="pres">
      <dgm:prSet presAssocID="{AAA02A58-DB03-4BD0-B7CE-B597DA206CAD}" presName="aNode" presStyleLbl="fgAcc1" presStyleIdx="4" presStyleCnt="7" custScaleX="220138" custLinFactY="100000" custLinFactNeighborX="23516" custLinFactNeighborY="1170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254B074-B924-461C-BF33-2272FD12272F}" type="pres">
      <dgm:prSet presAssocID="{AAA02A58-DB03-4BD0-B7CE-B597DA206CAD}" presName="aSpace" presStyleCnt="0"/>
      <dgm:spPr/>
    </dgm:pt>
    <dgm:pt modelId="{AC44F6F9-C60D-40D2-89CE-1E6D66D06647}" type="pres">
      <dgm:prSet presAssocID="{34EACB66-3942-49F5-9766-0F88DDB3973C}" presName="aNode" presStyleLbl="fgAcc1" presStyleIdx="5" presStyleCnt="7" custScaleX="221481" custLinFactY="116783" custLinFactNeighborX="21169" custLinFactNeighborY="2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B941B9-4AF3-4CEC-937C-F895182EA41C}" type="pres">
      <dgm:prSet presAssocID="{34EACB66-3942-49F5-9766-0F88DDB3973C}" presName="aSpace" presStyleCnt="0"/>
      <dgm:spPr/>
    </dgm:pt>
    <dgm:pt modelId="{0D7645CC-DE37-448B-BFE3-D191E3271E48}" type="pres">
      <dgm:prSet presAssocID="{DC4D1093-6E84-406C-BC78-E4236AF1189C}" presName="aNode" presStyleLbl="fgAcc1" presStyleIdx="6" presStyleCnt="7" custScaleX="218049" custLinFactY="-664874" custLinFactNeighborX="19827" custLinFactNeighborY="-7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2101D8-2CFF-40DD-8652-CA00431AB99A}" type="pres">
      <dgm:prSet presAssocID="{DC4D1093-6E84-406C-BC78-E4236AF1189C}" presName="aSpace" presStyleCnt="0"/>
      <dgm:spPr/>
    </dgm:pt>
  </dgm:ptLst>
  <dgm:cxnLst>
    <dgm:cxn modelId="{323F8D93-4725-47E7-9BA3-9F6EED4C823C}" srcId="{2FEAB39E-6401-4A08-9A96-3200EE69EF91}" destId="{9A882C5B-98C9-4406-B698-4385B7C93CEE}" srcOrd="2" destOrd="0" parTransId="{3861B24E-C8F4-4F21-8488-7D56045F368F}" sibTransId="{8BF9CE5C-659B-4DF0-ACC6-ED66673F9350}"/>
    <dgm:cxn modelId="{CD774AF0-5354-4928-BCED-D96A2264648C}" type="presOf" srcId="{30A902CB-16DE-4A0D-B388-3CDC4196C2CF}" destId="{3D482042-12DF-461A-98D5-B3BE22492C8A}" srcOrd="0" destOrd="0" presId="urn:microsoft.com/office/officeart/2005/8/layout/pyramid2"/>
    <dgm:cxn modelId="{D19035E3-CACA-442D-BF7A-B3B50DE89C19}" type="presOf" srcId="{DC4D1093-6E84-406C-BC78-E4236AF1189C}" destId="{0D7645CC-DE37-448B-BFE3-D191E3271E48}" srcOrd="0" destOrd="0" presId="urn:microsoft.com/office/officeart/2005/8/layout/pyramid2"/>
    <dgm:cxn modelId="{B795C204-4E11-4FDB-AE8B-F3B78A00D84B}" type="presOf" srcId="{9A882C5B-98C9-4406-B698-4385B7C93CEE}" destId="{592BD868-766B-45B5-B3BB-BE609FC22E6F}" srcOrd="0" destOrd="0" presId="urn:microsoft.com/office/officeart/2005/8/layout/pyramid2"/>
    <dgm:cxn modelId="{4C8AEB6F-6645-4640-AA2C-E8936665622B}" type="presOf" srcId="{5A87DD92-22EC-46C4-B706-0CCAF8B9DE8C}" destId="{21906E62-F543-4269-8897-F3B6D899841E}" srcOrd="0" destOrd="0" presId="urn:microsoft.com/office/officeart/2005/8/layout/pyramid2"/>
    <dgm:cxn modelId="{2266656D-FE6E-40E1-9AAA-44A14118C972}" type="presOf" srcId="{1DC3634C-8DAB-4902-8C39-5D77D79B1902}" destId="{FC304619-D3D9-433F-849E-A388C43D8148}" srcOrd="0" destOrd="0" presId="urn:microsoft.com/office/officeart/2005/8/layout/pyramid2"/>
    <dgm:cxn modelId="{0BBFE06B-AF79-424F-9C0B-5874405D89C5}" srcId="{2FEAB39E-6401-4A08-9A96-3200EE69EF91}" destId="{1DC3634C-8DAB-4902-8C39-5D77D79B1902}" srcOrd="1" destOrd="0" parTransId="{F7F5BBD7-7769-41EF-94EA-B396A39FEB65}" sibTransId="{25DC61F9-786D-4941-AD1C-AEB701BF5661}"/>
    <dgm:cxn modelId="{27247081-F637-413B-8E04-992B7BE1A2ED}" type="presOf" srcId="{34EACB66-3942-49F5-9766-0F88DDB3973C}" destId="{AC44F6F9-C60D-40D2-89CE-1E6D66D06647}" srcOrd="0" destOrd="0" presId="urn:microsoft.com/office/officeart/2005/8/layout/pyramid2"/>
    <dgm:cxn modelId="{A1845902-B9BA-4CCC-A460-3B67458D97B4}" srcId="{2FEAB39E-6401-4A08-9A96-3200EE69EF91}" destId="{5A87DD92-22EC-46C4-B706-0CCAF8B9DE8C}" srcOrd="0" destOrd="0" parTransId="{58E9BE95-7CD5-4099-B2B8-53BD68E2C83A}" sibTransId="{B24E37A0-2D12-445D-B62A-4AA289B400CE}"/>
    <dgm:cxn modelId="{C525F4CD-B31C-4599-B1D0-C195FF3F81CB}" srcId="{2FEAB39E-6401-4A08-9A96-3200EE69EF91}" destId="{34EACB66-3942-49F5-9766-0F88DDB3973C}" srcOrd="5" destOrd="0" parTransId="{0749A350-8AC9-431A-B902-6E9DA68F6E0D}" sibTransId="{284CD73D-66F6-41E6-A46F-14389128FA5E}"/>
    <dgm:cxn modelId="{B1E1E835-10D8-4B1D-8492-79C519FD5316}" type="presOf" srcId="{2FEAB39E-6401-4A08-9A96-3200EE69EF91}" destId="{8267B142-A024-468A-9A8D-83CBD4449972}" srcOrd="0" destOrd="0" presId="urn:microsoft.com/office/officeart/2005/8/layout/pyramid2"/>
    <dgm:cxn modelId="{7E8DB7AB-DC10-4BC9-83BA-7886091000E0}" srcId="{2FEAB39E-6401-4A08-9A96-3200EE69EF91}" destId="{30A902CB-16DE-4A0D-B388-3CDC4196C2CF}" srcOrd="3" destOrd="0" parTransId="{0DBBD473-3F9B-40F6-BD59-765CEEB634F7}" sibTransId="{393D4EE4-EFFB-4604-BEAF-B276EB20B594}"/>
    <dgm:cxn modelId="{8BE3245A-C9B7-4748-8DA6-45EAEA7051FE}" type="presOf" srcId="{AAA02A58-DB03-4BD0-B7CE-B597DA206CAD}" destId="{9CE76D9B-1DB9-4AED-A7F4-8233E930B6D4}" srcOrd="0" destOrd="0" presId="urn:microsoft.com/office/officeart/2005/8/layout/pyramid2"/>
    <dgm:cxn modelId="{1A63CACD-8B80-4072-937B-B50A010E4711}" srcId="{2FEAB39E-6401-4A08-9A96-3200EE69EF91}" destId="{DC4D1093-6E84-406C-BC78-E4236AF1189C}" srcOrd="6" destOrd="0" parTransId="{4FEBF5E7-4FEB-4DB4-8FE2-F05367E86A6A}" sibTransId="{76CB0E19-6D2C-4CA7-B16C-B3324D1ADE64}"/>
    <dgm:cxn modelId="{9AD4986D-FA68-47E1-BBF9-262F6B6ADC29}" srcId="{2FEAB39E-6401-4A08-9A96-3200EE69EF91}" destId="{AAA02A58-DB03-4BD0-B7CE-B597DA206CAD}" srcOrd="4" destOrd="0" parTransId="{10FD5C5A-7388-47B2-AA55-C82322232CE5}" sibTransId="{C3DF2609-73A1-4C3F-9E97-A0978FD3AD28}"/>
    <dgm:cxn modelId="{E8A98ECA-7302-4821-9740-BD5ABE48B412}" type="presParOf" srcId="{8267B142-A024-468A-9A8D-83CBD4449972}" destId="{7B59B39B-A504-4A93-9075-E5566728AF5C}" srcOrd="0" destOrd="0" presId="urn:microsoft.com/office/officeart/2005/8/layout/pyramid2"/>
    <dgm:cxn modelId="{F4D5BEC7-7676-4D06-A7FE-1676BB81420B}" type="presParOf" srcId="{8267B142-A024-468A-9A8D-83CBD4449972}" destId="{53FF528A-1DF2-48FE-A943-406C053E1C14}" srcOrd="1" destOrd="0" presId="urn:microsoft.com/office/officeart/2005/8/layout/pyramid2"/>
    <dgm:cxn modelId="{39D7AC79-A8BF-49E3-8A49-CDD9525327E1}" type="presParOf" srcId="{53FF528A-1DF2-48FE-A943-406C053E1C14}" destId="{21906E62-F543-4269-8897-F3B6D899841E}" srcOrd="0" destOrd="0" presId="urn:microsoft.com/office/officeart/2005/8/layout/pyramid2"/>
    <dgm:cxn modelId="{5C870175-6BF6-4ED0-B83B-4B59C67AE3DC}" type="presParOf" srcId="{53FF528A-1DF2-48FE-A943-406C053E1C14}" destId="{518AA7DE-C54B-4A3F-A5CF-43D114F9D0C1}" srcOrd="1" destOrd="0" presId="urn:microsoft.com/office/officeart/2005/8/layout/pyramid2"/>
    <dgm:cxn modelId="{72FB3151-2B52-43FD-BAA1-2D99C277EBE1}" type="presParOf" srcId="{53FF528A-1DF2-48FE-A943-406C053E1C14}" destId="{FC304619-D3D9-433F-849E-A388C43D8148}" srcOrd="2" destOrd="0" presId="urn:microsoft.com/office/officeart/2005/8/layout/pyramid2"/>
    <dgm:cxn modelId="{516893BD-5C5E-48DC-8754-AA3962C5C694}" type="presParOf" srcId="{53FF528A-1DF2-48FE-A943-406C053E1C14}" destId="{60967AF7-DF36-4F3F-8CFA-F33F90F90E1D}" srcOrd="3" destOrd="0" presId="urn:microsoft.com/office/officeart/2005/8/layout/pyramid2"/>
    <dgm:cxn modelId="{E2CBBD45-5CAD-45CC-8B64-81B58A0AF627}" type="presParOf" srcId="{53FF528A-1DF2-48FE-A943-406C053E1C14}" destId="{592BD868-766B-45B5-B3BB-BE609FC22E6F}" srcOrd="4" destOrd="0" presId="urn:microsoft.com/office/officeart/2005/8/layout/pyramid2"/>
    <dgm:cxn modelId="{61EFADF1-20BA-4432-8667-AA2FD5BE8369}" type="presParOf" srcId="{53FF528A-1DF2-48FE-A943-406C053E1C14}" destId="{CE1C489D-FF3D-427B-874D-5C498290185C}" srcOrd="5" destOrd="0" presId="urn:microsoft.com/office/officeart/2005/8/layout/pyramid2"/>
    <dgm:cxn modelId="{5C7FEC8F-BAB7-46EA-83AA-E16416324CF9}" type="presParOf" srcId="{53FF528A-1DF2-48FE-A943-406C053E1C14}" destId="{3D482042-12DF-461A-98D5-B3BE22492C8A}" srcOrd="6" destOrd="0" presId="urn:microsoft.com/office/officeart/2005/8/layout/pyramid2"/>
    <dgm:cxn modelId="{16B20EF0-1FD4-478D-BCB0-2290CFF6D3EA}" type="presParOf" srcId="{53FF528A-1DF2-48FE-A943-406C053E1C14}" destId="{2AD2114D-C2B8-4D6F-99ED-D0F390B5098A}" srcOrd="7" destOrd="0" presId="urn:microsoft.com/office/officeart/2005/8/layout/pyramid2"/>
    <dgm:cxn modelId="{BC898AEC-2059-4145-BCE6-A8160DA588DC}" type="presParOf" srcId="{53FF528A-1DF2-48FE-A943-406C053E1C14}" destId="{9CE76D9B-1DB9-4AED-A7F4-8233E930B6D4}" srcOrd="8" destOrd="0" presId="urn:microsoft.com/office/officeart/2005/8/layout/pyramid2"/>
    <dgm:cxn modelId="{94545D29-C13F-40C8-9362-B6EA86716CF8}" type="presParOf" srcId="{53FF528A-1DF2-48FE-A943-406C053E1C14}" destId="{A254B074-B924-461C-BF33-2272FD12272F}" srcOrd="9" destOrd="0" presId="urn:microsoft.com/office/officeart/2005/8/layout/pyramid2"/>
    <dgm:cxn modelId="{DD836859-EFC9-40E4-ABC9-777419BB2308}" type="presParOf" srcId="{53FF528A-1DF2-48FE-A943-406C053E1C14}" destId="{AC44F6F9-C60D-40D2-89CE-1E6D66D06647}" srcOrd="10" destOrd="0" presId="urn:microsoft.com/office/officeart/2005/8/layout/pyramid2"/>
    <dgm:cxn modelId="{4AB2CCE9-4219-4633-87B6-A92FC7930859}" type="presParOf" srcId="{53FF528A-1DF2-48FE-A943-406C053E1C14}" destId="{91B941B9-4AF3-4CEC-937C-F895182EA41C}" srcOrd="11" destOrd="0" presId="urn:microsoft.com/office/officeart/2005/8/layout/pyramid2"/>
    <dgm:cxn modelId="{1051E4A5-F945-404E-87BD-1F794EBE92CA}" type="presParOf" srcId="{53FF528A-1DF2-48FE-A943-406C053E1C14}" destId="{0D7645CC-DE37-448B-BFE3-D191E3271E48}" srcOrd="12" destOrd="0" presId="urn:microsoft.com/office/officeart/2005/8/layout/pyramid2"/>
    <dgm:cxn modelId="{D5287C72-17FC-4186-80E6-EDAA5F1D2B34}" type="presParOf" srcId="{53FF528A-1DF2-48FE-A943-406C053E1C14}" destId="{7D2101D8-2CFF-40DD-8652-CA00431AB99A}" srcOrd="13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7" name="Google Shape;26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e4e2d5238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5" name="Google Shape;285;g1e4e2d5238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3" name="Google Shape;34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7b96f64c8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g27b96f64c8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7b96f64c87_2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g27b96f64c87_2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7b96f64c87_2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g27b96f64c87_2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7b96f64c87_2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1" name="Google Shape;181;g27b96f64c87_2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7b96f64c87_2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8" name="Google Shape;198;g27b96f64c87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7b96f64c87_2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6" name="Google Shape;216;g27b96f64c87_2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7b96f64c87_2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9" name="Google Shape;239;g27b96f64c87_2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0" name="Google Shape;2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diagramColors" Target="../diagrams/colors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diagramColors" Target="../diagrams/colors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diagramColors" Target="../diagrams/colors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496934" y="3984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6000">
                <a:srgbClr val="70AD47">
                  <a:alpha val="20000"/>
                </a:srgbClr>
              </a:gs>
              <a:gs pos="85000">
                <a:srgbClr val="4472C4">
                  <a:alpha val="40000"/>
                </a:srgbClr>
              </a:gs>
              <a:gs pos="100000">
                <a:srgbClr val="4472C4">
                  <a:alpha val="40000"/>
                </a:srgbClr>
              </a:gs>
            </a:gsLst>
            <a:lin ang="12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7" name="Google Shape;87;p1"/>
          <p:cNvGrpSpPr/>
          <p:nvPr/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88" name="Google Shape;88;p1"/>
            <p:cNvSpPr/>
            <p:nvPr/>
          </p:nvSpPr>
          <p:spPr>
            <a:xfrm>
              <a:off x="1560551" y="36937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659468" y="36937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1648217" y="36937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1629061" y="36937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318434" y="36937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308320" y="36937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303402" y="36937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3485672" y="2295748"/>
            <a:ext cx="5186842" cy="2387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r>
              <a:rPr lang="pt-BR" sz="1800" b="1" dirty="0" smtClean="0"/>
              <a:t>GESTÃO FINANCEIRA E ORÇAMENTÁRIA NO SUAS</a:t>
            </a:r>
            <a:br>
              <a:rPr lang="pt-BR" sz="1800" b="1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b="1" dirty="0" smtClean="0"/>
              <a:t>DEPARTAMENTO DE ASSISTÊNCIA SOCIAL</a:t>
            </a:r>
            <a:br>
              <a:rPr lang="pt-BR" sz="1800" b="1" dirty="0" smtClean="0"/>
            </a:br>
            <a:r>
              <a:rPr lang="pt-BR" sz="1800" b="1" dirty="0" smtClean="0"/>
              <a:t>(DAS)</a:t>
            </a:r>
            <a:br>
              <a:rPr lang="pt-BR" sz="1800" b="1" dirty="0" smtClean="0"/>
            </a:br>
            <a:r>
              <a:rPr lang="pt-BR" sz="1800" b="1" dirty="0" smtClean="0"/>
              <a:t>Divisão de Apoio Técnico em Gestão Financeira e Orçamentária</a:t>
            </a:r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6130250" y="4974558"/>
            <a:ext cx="5188034" cy="682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de-DE" sz="14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Márdiori Watthier</a:t>
            </a:r>
            <a:br>
              <a:rPr lang="de-DE" sz="14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4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Marta Prytula </a:t>
            </a:r>
            <a:br>
              <a:rPr lang="de-DE" sz="14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4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Cristiane Maciel </a:t>
            </a:r>
            <a:endParaRPr sz="1400">
              <a:solidFill>
                <a:schemeClr val="dk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7" name="Google Shape;97;p1"/>
          <p:cNvGrpSpPr/>
          <p:nvPr/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98" name="Google Shape;98;p1"/>
            <p:cNvSpPr/>
            <p:nvPr/>
          </p:nvSpPr>
          <p:spPr>
            <a:xfrm>
              <a:off x="-305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-305" y="-4155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-305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305" y="1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2" name="Google Shape;102;p1"/>
          <p:cNvGrpSpPr/>
          <p:nvPr/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103" name="Google Shape;103;p1"/>
            <p:cNvSpPr/>
            <p:nvPr/>
          </p:nvSpPr>
          <p:spPr>
            <a:xfrm>
              <a:off x="-305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-305" y="-4155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-305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305" y="1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7" name="Google Shape;107;p1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909480" y="2572680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810435" y="6171765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 descr="Sistema Único de Assistência Social – Wikipédia, a enciclopédia livre"/>
          <p:cNvSpPr/>
          <p:nvPr/>
        </p:nvSpPr>
        <p:spPr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1429392" y="-190908"/>
            <a:ext cx="9306876" cy="2387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 FUNDOS ESTADUAIS DE ASSISTÊNCIA SOCIAL</a:t>
            </a:r>
            <a:endParaRPr sz="20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1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5605276" y="48990"/>
            <a:ext cx="1196105" cy="12649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6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6"/>
          <p:cNvSpPr txBox="1"/>
          <p:nvPr/>
        </p:nvSpPr>
        <p:spPr>
          <a:xfrm>
            <a:off x="804672" y="802955"/>
            <a:ext cx="4977976" cy="145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sz="36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3" name="Google Shape;273;p16"/>
          <p:cNvGrpSpPr/>
          <p:nvPr/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274" name="Google Shape;274;p16"/>
            <p:cNvSpPr/>
            <p:nvPr/>
          </p:nvSpPr>
          <p:spPr>
            <a:xfrm>
              <a:off x="6357228" y="0"/>
              <a:ext cx="5822102" cy="6685267"/>
            </a:xfrm>
            <a:custGeom>
              <a:avLst/>
              <a:gdLst/>
              <a:ahLst/>
              <a:cxnLst/>
              <a:rect l="l" t="t" r="r" b="b"/>
              <a:pathLst>
                <a:path w="5822102" h="6685267" extrusionOk="0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6"/>
            <p:cNvSpPr/>
            <p:nvPr/>
          </p:nvSpPr>
          <p:spPr>
            <a:xfrm>
              <a:off x="6404998" y="98659"/>
              <a:ext cx="5774333" cy="6315453"/>
            </a:xfrm>
            <a:custGeom>
              <a:avLst/>
              <a:gdLst/>
              <a:ahLst/>
              <a:cxnLst/>
              <a:rect l="l" t="t" r="r" b="b"/>
              <a:pathLst>
                <a:path w="5774333" h="6315453" extrusionOk="0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6"/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/>
              <a:ahLst/>
              <a:cxnLst/>
              <a:rect l="l" t="t" r="r" b="b"/>
              <a:pathLst>
                <a:path w="5769111" h="6229400" extrusionOk="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/>
              <a:ahLst/>
              <a:cxnLst/>
              <a:rect l="l" t="t" r="r" b="b"/>
              <a:pathLst>
                <a:path w="5769111" h="6229400" extrusionOk="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79" name="Google Shape;279;p16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3585838" y="2573534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6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95326" y="6192808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16"/>
          <p:cNvSpPr txBox="1"/>
          <p:nvPr/>
        </p:nvSpPr>
        <p:spPr>
          <a:xfrm>
            <a:off x="8438955" y="-184982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2" name="Google Shape;282;p16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769980" y="-27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809588" y="357166"/>
            <a:ext cx="6853246" cy="512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  <a:sym typeface="Arial"/>
              </a:rPr>
              <a:t>Próximas ações esperadas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graphicFrame>
        <p:nvGraphicFramePr>
          <p:cNvPr id="17" name="Diagrama 16"/>
          <p:cNvGraphicFramePr/>
          <p:nvPr/>
        </p:nvGraphicFramePr>
        <p:xfrm>
          <a:off x="857224" y="1357298"/>
          <a:ext cx="1109669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g1e4e2d5238d_0_0"/>
          <p:cNvGrpSpPr/>
          <p:nvPr/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</p:grpSpPr>
        <p:sp>
          <p:nvSpPr>
            <p:cNvPr id="293" name="Google Shape;293;g1e4e2d5238d_0_0"/>
            <p:cNvSpPr/>
            <p:nvPr/>
          </p:nvSpPr>
          <p:spPr>
            <a:xfrm>
              <a:off x="6096001" y="52996"/>
              <a:ext cx="6093361" cy="6805003"/>
            </a:xfrm>
            <a:custGeom>
              <a:avLst/>
              <a:gdLst/>
              <a:ahLst/>
              <a:cxnLst/>
              <a:rect l="l" t="t" r="r" b="b"/>
              <a:pathLst>
                <a:path w="5890489" h="6578438" extrusionOk="0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g1e4e2d5238d_0_0"/>
            <p:cNvSpPr/>
            <p:nvPr/>
          </p:nvSpPr>
          <p:spPr>
            <a:xfrm>
              <a:off x="6095999" y="52997"/>
              <a:ext cx="6093363" cy="6805004"/>
            </a:xfrm>
            <a:custGeom>
              <a:avLst/>
              <a:gdLst/>
              <a:ahLst/>
              <a:cxnLst/>
              <a:rect l="l" t="t" r="r" b="b"/>
              <a:pathLst>
                <a:path w="5890491" h="6578439" extrusionOk="0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g1e4e2d5238d_0_0"/>
            <p:cNvSpPr/>
            <p:nvPr/>
          </p:nvSpPr>
          <p:spPr>
            <a:xfrm>
              <a:off x="6096000" y="52997"/>
              <a:ext cx="6093362" cy="6805004"/>
            </a:xfrm>
            <a:custGeom>
              <a:avLst/>
              <a:gdLst/>
              <a:ahLst/>
              <a:cxnLst/>
              <a:rect l="l" t="t" r="r" b="b"/>
              <a:pathLst>
                <a:path w="5890490" h="6578439" extrusionOk="0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96" name="Google Shape;296;g1e4e2d5238d_0_0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909480" y="2572680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1e4e2d5238d_0_0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810435" y="6171765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g1e4e2d5238d_0_0"/>
          <p:cNvSpPr txBox="1"/>
          <p:nvPr/>
        </p:nvSpPr>
        <p:spPr>
          <a:xfrm>
            <a:off x="7922440" y="-212392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g1e4e2d5238d_0_0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253465" y="-27437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ustomShape 1"/>
          <p:cNvSpPr/>
          <p:nvPr/>
        </p:nvSpPr>
        <p:spPr>
          <a:xfrm>
            <a:off x="5738810" y="1142984"/>
            <a:ext cx="5224478" cy="4602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 dirty="0" smtClean="0">
                <a:solidFill>
                  <a:srgbClr val="535353"/>
                </a:solidFill>
                <a:latin typeface="Calibri"/>
                <a:ea typeface="DejaVu Sans"/>
              </a:rPr>
              <a:t>Contatos da Equip</a:t>
            </a:r>
            <a:r>
              <a:rPr lang="pt-BR" sz="2400" b="1" spc="-1" dirty="0" smtClean="0">
                <a:solidFill>
                  <a:srgbClr val="535353"/>
                </a:solidFill>
                <a:latin typeface="Calibri"/>
                <a:ea typeface="DejaVu Sans"/>
              </a:rPr>
              <a:t>e de Apoio Técnico</a:t>
            </a:r>
            <a:endParaRPr lang="pt-BR" sz="2400" b="0" strike="noStrike" spc="-1" dirty="0">
              <a:latin typeface="Arial"/>
            </a:endParaRPr>
          </a:p>
        </p:txBody>
      </p:sp>
      <p:sp>
        <p:nvSpPr>
          <p:cNvPr id="16" name="CustomShape 2"/>
          <p:cNvSpPr/>
          <p:nvPr/>
        </p:nvSpPr>
        <p:spPr>
          <a:xfrm>
            <a:off x="6167438" y="1857364"/>
            <a:ext cx="4429106" cy="44291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GESTÃO FINANCEIRA E ORÇAMENTÁRIA</a:t>
            </a:r>
            <a:endParaRPr lang="pt-BR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NO SUAS</a:t>
            </a:r>
            <a:endParaRPr lang="pt-BR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feas@social.rs.gov.br </a:t>
            </a:r>
            <a:endParaRPr lang="pt-BR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1" spc="-1" dirty="0" smtClean="0">
                <a:solidFill>
                  <a:srgbClr val="000000"/>
                </a:solidFill>
                <a:latin typeface="Calibri"/>
              </a:rPr>
              <a:t>Apoio Técnico</a:t>
            </a:r>
            <a:endParaRPr lang="pt-BR" sz="2000" spc="-1" dirty="0" smtClean="0"/>
          </a:p>
          <a:p>
            <a:pPr algn="ctr">
              <a:lnSpc>
                <a:spcPct val="100000"/>
              </a:lnSpc>
            </a:pPr>
            <a:r>
              <a:rPr lang="pt-BR" sz="2000" spc="-1" dirty="0" err="1" smtClean="0">
                <a:solidFill>
                  <a:srgbClr val="000000"/>
                </a:solidFill>
                <a:latin typeface="Calibri"/>
              </a:rPr>
              <a:t>Márdiori</a:t>
            </a: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 Watthier – Assistente Social </a:t>
            </a:r>
            <a:endParaRPr lang="pt-BR" sz="2000" spc="-1" dirty="0" smtClean="0"/>
          </a:p>
          <a:p>
            <a:pPr algn="ctr">
              <a:lnSpc>
                <a:spcPct val="100000"/>
              </a:lnSpc>
            </a:pP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51 98683.1662 - </a:t>
            </a:r>
            <a:r>
              <a:rPr lang="pt-BR" sz="2000" spc="-1" dirty="0" err="1" smtClean="0">
                <a:solidFill>
                  <a:srgbClr val="000000"/>
                </a:solidFill>
                <a:latin typeface="Calibri"/>
              </a:rPr>
              <a:t>whatsApp</a:t>
            </a: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 Bus</a:t>
            </a:r>
          </a:p>
          <a:p>
            <a:pPr algn="ctr">
              <a:lnSpc>
                <a:spcPct val="100000"/>
              </a:lnSpc>
            </a:pP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51 3288.6455 - telefone</a:t>
            </a:r>
          </a:p>
          <a:p>
            <a:pPr algn="ctr">
              <a:lnSpc>
                <a:spcPct val="100000"/>
              </a:lnSpc>
            </a:pPr>
            <a:endParaRPr lang="pt-BR" sz="2000" spc="-1" dirty="0" smtClean="0"/>
          </a:p>
          <a:p>
            <a:pPr algn="ctr">
              <a:lnSpc>
                <a:spcPct val="100000"/>
              </a:lnSpc>
            </a:pP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Marta </a:t>
            </a:r>
            <a:r>
              <a:rPr lang="pt-BR" sz="2000" spc="-1" dirty="0" err="1" smtClean="0">
                <a:solidFill>
                  <a:srgbClr val="000000"/>
                </a:solidFill>
                <a:latin typeface="Calibri"/>
              </a:rPr>
              <a:t>Prytula</a:t>
            </a: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 – Assistente Social </a:t>
            </a:r>
            <a:endParaRPr lang="pt-BR" sz="2000" spc="-1" dirty="0" smtClean="0"/>
          </a:p>
          <a:p>
            <a:pPr algn="ctr">
              <a:lnSpc>
                <a:spcPct val="100000"/>
              </a:lnSpc>
            </a:pP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51 3288.6470 - telefone + </a:t>
            </a:r>
            <a:r>
              <a:rPr lang="pt-BR" sz="2000" spc="-1" dirty="0" err="1" smtClean="0">
                <a:solidFill>
                  <a:srgbClr val="000000"/>
                </a:solidFill>
                <a:latin typeface="Calibri"/>
              </a:rPr>
              <a:t>whatsApp</a:t>
            </a: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 Bus</a:t>
            </a:r>
          </a:p>
          <a:p>
            <a:pPr algn="ctr">
              <a:lnSpc>
                <a:spcPct val="100000"/>
              </a:lnSpc>
            </a:pPr>
            <a:endParaRPr lang="pt-BR" sz="2000" spc="-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 dirty="0" smtClean="0">
                <a:solidFill>
                  <a:srgbClr val="000000"/>
                </a:solidFill>
                <a:latin typeface="Calibri"/>
              </a:rPr>
              <a:t>Cristiane Maciel – Contadora </a:t>
            </a:r>
          </a:p>
          <a:p>
            <a:pPr algn="ctr">
              <a:lnSpc>
                <a:spcPct val="100000"/>
              </a:lnSpc>
            </a:pP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51 3288.6438 - telefone + </a:t>
            </a:r>
            <a:r>
              <a:rPr lang="pt-BR" sz="2000" spc="-1" dirty="0" err="1" smtClean="0">
                <a:solidFill>
                  <a:srgbClr val="000000"/>
                </a:solidFill>
                <a:latin typeface="Calibri"/>
              </a:rPr>
              <a:t>whatsApp</a:t>
            </a:r>
            <a:r>
              <a:rPr lang="pt-BR" sz="2000" spc="-1" dirty="0" smtClean="0">
                <a:solidFill>
                  <a:srgbClr val="000000"/>
                </a:solidFill>
                <a:latin typeface="Calibri"/>
              </a:rPr>
              <a:t> Bus </a:t>
            </a:r>
            <a:endParaRPr lang="pt-BR" sz="2000" b="0" strike="noStrike" spc="-1" dirty="0">
              <a:latin typeface="Arial"/>
            </a:endParaRPr>
          </a:p>
        </p:txBody>
      </p:sp>
      <p:pic>
        <p:nvPicPr>
          <p:cNvPr id="17" name="Picture 2" descr="C:\Documents and Settings\nubia-caldieraro\Desktop\Capacitação SUAS\SUAS.jpeg"/>
          <p:cNvPicPr/>
          <p:nvPr/>
        </p:nvPicPr>
        <p:blipFill>
          <a:blip r:embed="rId6"/>
          <a:stretch/>
        </p:blipFill>
        <p:spPr>
          <a:xfrm>
            <a:off x="738150" y="1071546"/>
            <a:ext cx="3391560" cy="3436560"/>
          </a:xfrm>
          <a:prstGeom prst="rect">
            <a:avLst/>
          </a:prstGeom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770" y="4643446"/>
            <a:ext cx="467866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Google Shape;348;p18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3585838" y="2573534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8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95326" y="6192808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18"/>
          <p:cNvSpPr txBox="1"/>
          <p:nvPr/>
        </p:nvSpPr>
        <p:spPr>
          <a:xfrm>
            <a:off x="8601315" y="-194283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1" name="Google Shape;351;p18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914234" y="-27434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stomShape 1"/>
          <p:cNvSpPr/>
          <p:nvPr/>
        </p:nvSpPr>
        <p:spPr>
          <a:xfrm>
            <a:off x="2524100" y="2428868"/>
            <a:ext cx="7885440" cy="1324080"/>
          </a:xfrm>
          <a:prstGeom prst="rect">
            <a:avLst/>
          </a:prstGeom>
          <a:gradFill rotWithShape="0">
            <a:gsLst>
              <a:gs pos="0">
                <a:srgbClr val="B5D4A7"/>
              </a:gs>
              <a:gs pos="100000">
                <a:srgbClr val="A9CD99"/>
              </a:gs>
            </a:gsLst>
            <a:lin ang="5400000"/>
          </a:gradFill>
          <a:ln w="64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3300" b="0" strike="noStrike" spc="-1">
                <a:solidFill>
                  <a:srgbClr val="000000"/>
                </a:solidFill>
                <a:latin typeface="Calibri"/>
                <a:ea typeface="DejaVu Sans"/>
              </a:rPr>
              <a:t>MUITO OBRIGADA!</a:t>
            </a:r>
            <a:endParaRPr lang="pt-BR" sz="33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96f64c87_2_0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27b96f64c87_2_0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g27b96f64c87_2_0"/>
          <p:cNvSpPr/>
          <p:nvPr/>
        </p:nvSpPr>
        <p:spPr>
          <a:xfrm>
            <a:off x="1496934" y="3984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6000">
                <a:srgbClr val="70AD47">
                  <a:alpha val="20000"/>
                </a:srgbClr>
              </a:gs>
              <a:gs pos="85000">
                <a:srgbClr val="4472C4">
                  <a:alpha val="40000"/>
                </a:srgbClr>
              </a:gs>
              <a:gs pos="100000">
                <a:srgbClr val="4472C4">
                  <a:alpha val="40000"/>
                </a:srgbClr>
              </a:gs>
            </a:gsLst>
            <a:lin ang="12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9" name="Google Shape;119;g27b96f64c87_2_0"/>
          <p:cNvGrpSpPr/>
          <p:nvPr/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20" name="Google Shape;120;g27b96f64c87_2_0"/>
            <p:cNvSpPr/>
            <p:nvPr/>
          </p:nvSpPr>
          <p:spPr>
            <a:xfrm>
              <a:off x="1560551" y="36937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g27b96f64c87_2_0"/>
            <p:cNvSpPr/>
            <p:nvPr/>
          </p:nvSpPr>
          <p:spPr>
            <a:xfrm>
              <a:off x="1659468" y="36937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g27b96f64c87_2_0"/>
            <p:cNvSpPr/>
            <p:nvPr/>
          </p:nvSpPr>
          <p:spPr>
            <a:xfrm>
              <a:off x="1648217" y="36937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g27b96f64c87_2_0"/>
            <p:cNvSpPr/>
            <p:nvPr/>
          </p:nvSpPr>
          <p:spPr>
            <a:xfrm>
              <a:off x="1629061" y="36937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g27b96f64c87_2_0"/>
            <p:cNvSpPr/>
            <p:nvPr/>
          </p:nvSpPr>
          <p:spPr>
            <a:xfrm>
              <a:off x="1318434" y="36937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g27b96f64c87_2_0"/>
            <p:cNvSpPr/>
            <p:nvPr/>
          </p:nvSpPr>
          <p:spPr>
            <a:xfrm>
              <a:off x="1308320" y="36937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g27b96f64c87_2_0"/>
            <p:cNvSpPr/>
            <p:nvPr/>
          </p:nvSpPr>
          <p:spPr>
            <a:xfrm>
              <a:off x="1303402" y="36937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7" name="Google Shape;127;g27b96f64c87_2_0"/>
          <p:cNvSpPr txBox="1">
            <a:spLocks noGrp="1"/>
          </p:cNvSpPr>
          <p:nvPr>
            <p:ph type="ctrTitle"/>
          </p:nvPr>
        </p:nvSpPr>
        <p:spPr>
          <a:xfrm>
            <a:off x="1381092" y="3000372"/>
            <a:ext cx="9358378" cy="111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de-DE" sz="3200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Cofinanciamento </a:t>
            </a:r>
            <a:r>
              <a:rPr lang="de-DE" sz="3200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Rio Grande do Sul</a:t>
            </a:r>
            <a:br>
              <a:rPr lang="de-DE" sz="3200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de-DE" sz="33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Distribuição através de </a:t>
            </a:r>
            <a:r>
              <a:rPr lang="de-DE" sz="40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BLOCOS</a:t>
            </a:r>
            <a:endParaRPr sz="4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7b96f64c87_2_0"/>
          <p:cNvSpPr txBox="1">
            <a:spLocks noGrp="1"/>
          </p:cNvSpPr>
          <p:nvPr>
            <p:ph type="subTitle" idx="1"/>
          </p:nvPr>
        </p:nvSpPr>
        <p:spPr>
          <a:xfrm>
            <a:off x="6130250" y="4974558"/>
            <a:ext cx="5188034" cy="682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>
              <a:solidFill>
                <a:schemeClr val="dk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9" name="Google Shape;129;g27b96f64c87_2_0"/>
          <p:cNvGrpSpPr/>
          <p:nvPr/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130" name="Google Shape;130;g27b96f64c87_2_0"/>
            <p:cNvSpPr/>
            <p:nvPr/>
          </p:nvSpPr>
          <p:spPr>
            <a:xfrm>
              <a:off x="-305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g27b96f64c87_2_0"/>
            <p:cNvSpPr/>
            <p:nvPr/>
          </p:nvSpPr>
          <p:spPr>
            <a:xfrm>
              <a:off x="-305" y="-4155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g27b96f64c87_2_0"/>
            <p:cNvSpPr/>
            <p:nvPr/>
          </p:nvSpPr>
          <p:spPr>
            <a:xfrm>
              <a:off x="-305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g27b96f64c87_2_0"/>
            <p:cNvSpPr/>
            <p:nvPr/>
          </p:nvSpPr>
          <p:spPr>
            <a:xfrm>
              <a:off x="305" y="1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" name="Google Shape;134;g27b96f64c87_2_0"/>
          <p:cNvGrpSpPr/>
          <p:nvPr/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135" name="Google Shape;135;g27b96f64c87_2_0"/>
            <p:cNvSpPr/>
            <p:nvPr/>
          </p:nvSpPr>
          <p:spPr>
            <a:xfrm>
              <a:off x="-305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g27b96f64c87_2_0"/>
            <p:cNvSpPr/>
            <p:nvPr/>
          </p:nvSpPr>
          <p:spPr>
            <a:xfrm>
              <a:off x="-305" y="-4155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g27b96f64c87_2_0"/>
            <p:cNvSpPr/>
            <p:nvPr/>
          </p:nvSpPr>
          <p:spPr>
            <a:xfrm>
              <a:off x="-305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g27b96f64c87_2_0"/>
            <p:cNvSpPr/>
            <p:nvPr/>
          </p:nvSpPr>
          <p:spPr>
            <a:xfrm>
              <a:off x="305" y="1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39" name="Google Shape;139;g27b96f64c87_2_0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909480" y="2572680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7b96f64c87_2_0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810435" y="6171765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g27b96f64c87_2_0" descr="Sistema Único de Assistência Social – Wikipédia, a enciclopédia livre"/>
          <p:cNvSpPr/>
          <p:nvPr/>
        </p:nvSpPr>
        <p:spPr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7b96f64c87_2_0"/>
          <p:cNvSpPr txBox="1"/>
          <p:nvPr/>
        </p:nvSpPr>
        <p:spPr>
          <a:xfrm>
            <a:off x="1429392" y="-190908"/>
            <a:ext cx="9306876" cy="2387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 FUNDOS ESTADUAIS DE ASSISTÊNCIA SOCIAL</a:t>
            </a:r>
            <a:endParaRPr sz="20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g27b96f64c87_2_0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5605276" y="48990"/>
            <a:ext cx="1196105" cy="12649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7b96f64c87_2_3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7b96f64c87_2_32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3" name="Google Shape;153;g27b96f64c87_2_32"/>
          <p:cNvGrpSpPr/>
          <p:nvPr/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</p:grpSpPr>
        <p:sp>
          <p:nvSpPr>
            <p:cNvPr id="154" name="Google Shape;154;g27b96f64c87_2_32"/>
            <p:cNvSpPr/>
            <p:nvPr/>
          </p:nvSpPr>
          <p:spPr>
            <a:xfrm>
              <a:off x="6096001" y="52996"/>
              <a:ext cx="6093361" cy="6805003"/>
            </a:xfrm>
            <a:custGeom>
              <a:avLst/>
              <a:gdLst/>
              <a:ahLst/>
              <a:cxnLst/>
              <a:rect l="l" t="t" r="r" b="b"/>
              <a:pathLst>
                <a:path w="5890489" h="6578438" extrusionOk="0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g27b96f64c87_2_32"/>
            <p:cNvSpPr/>
            <p:nvPr/>
          </p:nvSpPr>
          <p:spPr>
            <a:xfrm>
              <a:off x="6095999" y="52997"/>
              <a:ext cx="6093363" cy="6805004"/>
            </a:xfrm>
            <a:custGeom>
              <a:avLst/>
              <a:gdLst/>
              <a:ahLst/>
              <a:cxnLst/>
              <a:rect l="l" t="t" r="r" b="b"/>
              <a:pathLst>
                <a:path w="5890491" h="6578439" extrusionOk="0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27b96f64c87_2_32"/>
            <p:cNvSpPr/>
            <p:nvPr/>
          </p:nvSpPr>
          <p:spPr>
            <a:xfrm>
              <a:off x="6096000" y="52997"/>
              <a:ext cx="6093362" cy="6805004"/>
            </a:xfrm>
            <a:custGeom>
              <a:avLst/>
              <a:gdLst/>
              <a:ahLst/>
              <a:cxnLst/>
              <a:rect l="l" t="t" r="r" b="b"/>
              <a:pathLst>
                <a:path w="5890490" h="6578439" extrusionOk="0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57" name="Google Shape;157;g27b96f64c87_2_32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909480" y="2572680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7b96f64c87_2_32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810435" y="6171765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g27b96f64c87_2_32"/>
          <p:cNvSpPr txBox="1"/>
          <p:nvPr/>
        </p:nvSpPr>
        <p:spPr>
          <a:xfrm>
            <a:off x="7813804" y="-194286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0" name="Google Shape;160;g27b96f64c87_2_32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144829" y="-9331"/>
            <a:ext cx="827110" cy="8747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Diagram1"/>
          <p:cNvGraphicFramePr/>
          <p:nvPr>
            <p:extLst>
              <p:ext uri="{D42A27DB-BD31-4B8C-83A1-F6EECF244321}">
                <p14:modId xmlns="" xmlns:p15="http://schemas.microsoft.com/office/powerpoint/2012/main" xmlns:mc="http://schemas.openxmlformats.org/markup-compatibility/2006" xmlns:p14="http://schemas.microsoft.com/office/powerpoint/2010/main" val="2018877959"/>
              </p:ext>
            </p:extLst>
          </p:nvPr>
        </p:nvGraphicFramePr>
        <p:xfrm>
          <a:off x="238084" y="1142984"/>
          <a:ext cx="4286280" cy="4634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6" name="CustomShape 3"/>
          <p:cNvSpPr/>
          <p:nvPr/>
        </p:nvSpPr>
        <p:spPr>
          <a:xfrm>
            <a:off x="5524496" y="1214422"/>
            <a:ext cx="5715040" cy="46021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spc="-1" dirty="0" smtClean="0">
                <a:solidFill>
                  <a:schemeClr val="tx1"/>
                </a:solidFill>
                <a:latin typeface="Calibri"/>
                <a:ea typeface="DejaVu Sans"/>
              </a:rPr>
              <a:t>Histórico</a:t>
            </a:r>
            <a:endParaRPr lang="pt-BR" sz="2400" b="0" strike="noStrike" spc="-1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7" name="CustomShape 1"/>
          <p:cNvSpPr/>
          <p:nvPr/>
        </p:nvSpPr>
        <p:spPr>
          <a:xfrm>
            <a:off x="5524496" y="1857364"/>
            <a:ext cx="5788140" cy="2747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7150" dist="1908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Foi aberto o Processo Administrativo visando a  qualificação e o aprimoramento da Gestão Financeira e Orçamentária do SUAS no Rio Grande do Sul no ano de 2018, quando passamos a atuar no apoio técnico a esta gestão. </a:t>
            </a:r>
            <a:endParaRPr lang="pt-BR" sz="1000" b="0" strike="noStrike" spc="-1" dirty="0">
              <a:latin typeface="Arial"/>
            </a:endParaRPr>
          </a:p>
        </p:txBody>
      </p:sp>
      <p:sp>
        <p:nvSpPr>
          <p:cNvPr id="18" name="CustomShape 8"/>
          <p:cNvSpPr/>
          <p:nvPr/>
        </p:nvSpPr>
        <p:spPr>
          <a:xfrm>
            <a:off x="5524496" y="5000636"/>
            <a:ext cx="5889748" cy="1163846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800" b="0" strike="noStrike" spc="-1" dirty="0" smtClean="0">
                <a:latin typeface="Arial"/>
              </a:rPr>
              <a:t>O FEAS/RS possui atualmente uma gestora designada, mas ainda não possui uma equipe exclusiva para o atendimento da gestão financeira e orçamentária no SUAS</a:t>
            </a:r>
            <a:endParaRPr lang="pt-B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7b96f64c87_2_4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7b96f64c87_2_48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27b96f64c87_2_48"/>
          <p:cNvSpPr txBox="1"/>
          <p:nvPr/>
        </p:nvSpPr>
        <p:spPr>
          <a:xfrm>
            <a:off x="804672" y="802955"/>
            <a:ext cx="4977976" cy="145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sz="36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9" name="Google Shape;169;g27b96f64c87_2_48"/>
          <p:cNvGrpSpPr/>
          <p:nvPr/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70" name="Google Shape;170;g27b96f64c87_2_48"/>
            <p:cNvSpPr/>
            <p:nvPr/>
          </p:nvSpPr>
          <p:spPr>
            <a:xfrm>
              <a:off x="6357228" y="0"/>
              <a:ext cx="5822102" cy="6685267"/>
            </a:xfrm>
            <a:custGeom>
              <a:avLst/>
              <a:gdLst/>
              <a:ahLst/>
              <a:cxnLst/>
              <a:rect l="l" t="t" r="r" b="b"/>
              <a:pathLst>
                <a:path w="5822102" h="6685267" extrusionOk="0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g27b96f64c87_2_48"/>
            <p:cNvSpPr/>
            <p:nvPr/>
          </p:nvSpPr>
          <p:spPr>
            <a:xfrm>
              <a:off x="6404998" y="98659"/>
              <a:ext cx="5774333" cy="6315453"/>
            </a:xfrm>
            <a:custGeom>
              <a:avLst/>
              <a:gdLst/>
              <a:ahLst/>
              <a:cxnLst/>
              <a:rect l="l" t="t" r="r" b="b"/>
              <a:pathLst>
                <a:path w="5774333" h="6315453" extrusionOk="0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g27b96f64c87_2_48"/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/>
              <a:ahLst/>
              <a:cxnLst/>
              <a:rect l="l" t="t" r="r" b="b"/>
              <a:pathLst>
                <a:path w="5769111" h="6229400" extrusionOk="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g27b96f64c87_2_48"/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/>
              <a:ahLst/>
              <a:cxnLst/>
              <a:rect l="l" t="t" r="r" b="b"/>
              <a:pathLst>
                <a:path w="5769111" h="6229400" extrusionOk="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75" name="Google Shape;175;g27b96f64c87_2_48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3585838" y="2573534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7b96f64c87_2_48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95326" y="6192808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7b96f64c87_2_48"/>
          <p:cNvSpPr txBox="1"/>
          <p:nvPr/>
        </p:nvSpPr>
        <p:spPr>
          <a:xfrm>
            <a:off x="8438955" y="-184982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g27b96f64c87_2_48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769980" y="-27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ustomShape 1"/>
          <p:cNvSpPr/>
          <p:nvPr/>
        </p:nvSpPr>
        <p:spPr>
          <a:xfrm>
            <a:off x="952464" y="571480"/>
            <a:ext cx="4967374" cy="7143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4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FEAS/RS</a:t>
            </a:r>
            <a:endParaRPr lang="pt-BR" sz="4800" b="0" strike="noStrike" spc="-1" dirty="0">
              <a:latin typeface="Arial"/>
            </a:endParaRPr>
          </a:p>
        </p:txBody>
      </p:sp>
      <p:graphicFrame>
        <p:nvGraphicFramePr>
          <p:cNvPr id="17" name="Diagram2"/>
          <p:cNvGraphicFramePr/>
          <p:nvPr>
            <p:extLst>
              <p:ext uri="{D42A27DB-BD31-4B8C-83A1-F6EECF244321}">
                <p14:modId xmlns="" xmlns:p15="http://schemas.microsoft.com/office/powerpoint/2012/main" xmlns:mc="http://schemas.openxmlformats.org/markup-compatibility/2006" xmlns:p14="http://schemas.microsoft.com/office/powerpoint/2010/main" val="2547946082"/>
              </p:ext>
            </p:extLst>
          </p:nvPr>
        </p:nvGraphicFramePr>
        <p:xfrm>
          <a:off x="809588" y="1714488"/>
          <a:ext cx="1107289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g27b96f64c87_2_65"/>
          <p:cNvGrpSpPr/>
          <p:nvPr/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</p:grpSpPr>
        <p:sp>
          <p:nvSpPr>
            <p:cNvPr id="189" name="Google Shape;189;g27b96f64c87_2_65"/>
            <p:cNvSpPr/>
            <p:nvPr/>
          </p:nvSpPr>
          <p:spPr>
            <a:xfrm>
              <a:off x="6096001" y="52996"/>
              <a:ext cx="6093361" cy="6805003"/>
            </a:xfrm>
            <a:custGeom>
              <a:avLst/>
              <a:gdLst/>
              <a:ahLst/>
              <a:cxnLst/>
              <a:rect l="l" t="t" r="r" b="b"/>
              <a:pathLst>
                <a:path w="5890489" h="6578438" extrusionOk="0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g27b96f64c87_2_65"/>
            <p:cNvSpPr/>
            <p:nvPr/>
          </p:nvSpPr>
          <p:spPr>
            <a:xfrm>
              <a:off x="6095999" y="52997"/>
              <a:ext cx="6093363" cy="6805004"/>
            </a:xfrm>
            <a:custGeom>
              <a:avLst/>
              <a:gdLst/>
              <a:ahLst/>
              <a:cxnLst/>
              <a:rect l="l" t="t" r="r" b="b"/>
              <a:pathLst>
                <a:path w="5890491" h="6578439" extrusionOk="0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g27b96f64c87_2_65"/>
            <p:cNvSpPr/>
            <p:nvPr/>
          </p:nvSpPr>
          <p:spPr>
            <a:xfrm>
              <a:off x="6096000" y="52997"/>
              <a:ext cx="6093362" cy="6805004"/>
            </a:xfrm>
            <a:custGeom>
              <a:avLst/>
              <a:gdLst/>
              <a:ahLst/>
              <a:cxnLst/>
              <a:rect l="l" t="t" r="r" b="b"/>
              <a:pathLst>
                <a:path w="5890490" h="6578439" extrusionOk="0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92" name="Google Shape;192;g27b96f64c87_2_65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909480" y="2572680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7b96f64c87_2_65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810435" y="6171765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g27b96f64c87_2_65"/>
          <p:cNvSpPr txBox="1"/>
          <p:nvPr/>
        </p:nvSpPr>
        <p:spPr>
          <a:xfrm>
            <a:off x="7922440" y="-212392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5" name="Google Shape;195;g27b96f64c87_2_65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253465" y="-27437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666976" y="785794"/>
            <a:ext cx="4352916" cy="5836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  <a:sym typeface="Arial"/>
              </a:rPr>
              <a:t>AVANÇOS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graphicFrame>
        <p:nvGraphicFramePr>
          <p:cNvPr id="16" name="Diagrama 15"/>
          <p:cNvGraphicFramePr/>
          <p:nvPr/>
        </p:nvGraphicFramePr>
        <p:xfrm>
          <a:off x="457200" y="1604520"/>
          <a:ext cx="10782336" cy="4396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7b96f64c87_2_8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4" name="Google Shape;204;g27b96f64c87_2_81"/>
          <p:cNvGrpSpPr/>
          <p:nvPr/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205" name="Google Shape;205;g27b96f64c87_2_81"/>
            <p:cNvSpPr/>
            <p:nvPr/>
          </p:nvSpPr>
          <p:spPr>
            <a:xfrm>
              <a:off x="6357228" y="0"/>
              <a:ext cx="5822102" cy="6685267"/>
            </a:xfrm>
            <a:custGeom>
              <a:avLst/>
              <a:gdLst/>
              <a:ahLst/>
              <a:cxnLst/>
              <a:rect l="l" t="t" r="r" b="b"/>
              <a:pathLst>
                <a:path w="5822102" h="6685267" extrusionOk="0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g27b96f64c87_2_81"/>
            <p:cNvSpPr/>
            <p:nvPr/>
          </p:nvSpPr>
          <p:spPr>
            <a:xfrm>
              <a:off x="6404998" y="98659"/>
              <a:ext cx="5774333" cy="6315453"/>
            </a:xfrm>
            <a:custGeom>
              <a:avLst/>
              <a:gdLst/>
              <a:ahLst/>
              <a:cxnLst/>
              <a:rect l="l" t="t" r="r" b="b"/>
              <a:pathLst>
                <a:path w="5774333" h="6315453" extrusionOk="0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g27b96f64c87_2_81"/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/>
              <a:ahLst/>
              <a:cxnLst/>
              <a:rect l="l" t="t" r="r" b="b"/>
              <a:pathLst>
                <a:path w="5769111" h="6229400" extrusionOk="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g27b96f64c87_2_81"/>
            <p:cNvSpPr/>
            <p:nvPr/>
          </p:nvSpPr>
          <p:spPr>
            <a:xfrm>
              <a:off x="6410220" y="131729"/>
              <a:ext cx="5769111" cy="6229400"/>
            </a:xfrm>
            <a:custGeom>
              <a:avLst/>
              <a:gdLst/>
              <a:ahLst/>
              <a:cxnLst/>
              <a:rect l="l" t="t" r="r" b="b"/>
              <a:pathLst>
                <a:path w="5769111" h="6229400" extrusionOk="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10" name="Google Shape;210;g27b96f64c87_2_81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3585838" y="2573534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7b96f64c87_2_81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95326" y="6192808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g27b96f64c87_2_81"/>
          <p:cNvSpPr txBox="1"/>
          <p:nvPr/>
        </p:nvSpPr>
        <p:spPr>
          <a:xfrm>
            <a:off x="1809720" y="0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3" name="Google Shape;213;g27b96f64c87_2_81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809588" y="0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ustomShape 1"/>
          <p:cNvSpPr/>
          <p:nvPr/>
        </p:nvSpPr>
        <p:spPr>
          <a:xfrm>
            <a:off x="2881290" y="1357298"/>
            <a:ext cx="6786610" cy="50006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2400" b="0" strike="noStrike" spc="-1" dirty="0">
                <a:solidFill>
                  <a:schemeClr val="tx1"/>
                </a:solidFill>
                <a:latin typeface="Calibri Light"/>
                <a:ea typeface="DejaVu Sans"/>
              </a:rPr>
              <a:t>COFINANCIAMENTO </a:t>
            </a:r>
            <a:r>
              <a:rPr lang="pt-BR" sz="2400" b="0" strike="noStrike" spc="-1" dirty="0" smtClean="0">
                <a:solidFill>
                  <a:schemeClr val="tx1"/>
                </a:solidFill>
                <a:latin typeface="Calibri Light"/>
                <a:ea typeface="DejaVu Sans"/>
              </a:rPr>
              <a:t>ESTADUAL</a:t>
            </a:r>
            <a:endParaRPr lang="pt-BR" sz="2400" b="0" strike="noStrike" spc="-1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7" name="CustomShape 2"/>
          <p:cNvSpPr/>
          <p:nvPr/>
        </p:nvSpPr>
        <p:spPr>
          <a:xfrm>
            <a:off x="1238216" y="2285992"/>
            <a:ext cx="10429948" cy="37147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386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pt-BR" sz="32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Decreto nº </a:t>
            </a:r>
            <a:r>
              <a:rPr lang="pt-BR" sz="3200" b="1" u="sng" strike="noStrike" spc="-1" dirty="0" smtClean="0">
                <a:solidFill>
                  <a:srgbClr val="000000"/>
                </a:solidFill>
                <a:uFillTx/>
                <a:latin typeface="Arial"/>
                <a:ea typeface="DejaVu Sans"/>
              </a:rPr>
              <a:t>56.520 de 24 de </a:t>
            </a:r>
            <a:r>
              <a:rPr lang="pt-BR" sz="3200" b="1" u="sng" spc="-1" dirty="0" smtClean="0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lang="pt-BR" sz="3200" b="1" u="sng" strike="noStrike" spc="-1" dirty="0" smtClean="0">
                <a:solidFill>
                  <a:srgbClr val="000000"/>
                </a:solidFill>
                <a:uFillTx/>
                <a:latin typeface="Arial"/>
                <a:ea typeface="DejaVu Sans"/>
              </a:rPr>
              <a:t>aio de 2022</a:t>
            </a:r>
            <a:endParaRPr lang="pt-BR" sz="3200" b="0" strike="noStrike" spc="-1" dirty="0"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51"/>
              </a:spcBef>
            </a:pPr>
            <a:endParaRPr lang="pt-BR" sz="3200" b="0" strike="noStrike" spc="-1" dirty="0">
              <a:latin typeface="Arial"/>
            </a:endParaRPr>
          </a:p>
          <a:p>
            <a:pPr marL="114480" algn="ctr">
              <a:lnSpc>
                <a:spcPct val="90000"/>
              </a:lnSpc>
              <a:spcBef>
                <a:spcPts val="751"/>
              </a:spcBef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Dispõe sobre o repasse dos recursos financeiros consignados no Fundo Estadual de Assistência Social </a:t>
            </a:r>
            <a:r>
              <a:rPr lang="pt-BR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– FEAS</a:t>
            </a:r>
          </a:p>
          <a:p>
            <a:pPr marL="114480" algn="ctr">
              <a:lnSpc>
                <a:spcPct val="90000"/>
              </a:lnSpc>
              <a:spcBef>
                <a:spcPts val="751"/>
              </a:spcBef>
            </a:pPr>
            <a:endParaRPr lang="pt-BR" sz="24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114480" algn="ctr">
              <a:lnSpc>
                <a:spcPct val="90000"/>
              </a:lnSpc>
              <a:spcBef>
                <a:spcPts val="751"/>
              </a:spcBef>
            </a:pPr>
            <a:endParaRPr lang="pt-BR" sz="2400" b="0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114480" algn="ctr">
              <a:lnSpc>
                <a:spcPct val="90000"/>
              </a:lnSpc>
              <a:spcBef>
                <a:spcPts val="751"/>
              </a:spcBef>
            </a:pPr>
            <a:r>
              <a:rPr lang="pt-BR" sz="1600" spc="-1" dirty="0" smtClean="0">
                <a:solidFill>
                  <a:srgbClr val="000000"/>
                </a:solidFill>
                <a:latin typeface="Calibri"/>
                <a:ea typeface="DejaVu Sans"/>
              </a:rPr>
              <a:t>Instituído pela Lei nº 10.719 de 17 de janeiro de 1996</a:t>
            </a:r>
            <a:endParaRPr lang="pt-BR" sz="1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7b96f64c87_2_98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g27b96f64c87_2_98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1" name="Google Shape;221;g27b96f64c87_2_98"/>
          <p:cNvGrpSpPr/>
          <p:nvPr/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222" name="Google Shape;222;g27b96f64c87_2_98"/>
            <p:cNvSpPr/>
            <p:nvPr/>
          </p:nvSpPr>
          <p:spPr>
            <a:xfrm>
              <a:off x="305" y="1"/>
              <a:ext cx="3815424" cy="2653659"/>
            </a:xfrm>
            <a:custGeom>
              <a:avLst/>
              <a:gdLst/>
              <a:ahLst/>
              <a:cxnLst/>
              <a:rect l="l" t="t" r="r" b="b"/>
              <a:pathLst>
                <a:path w="3815424" h="2653659" extrusionOk="0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g27b96f64c87_2_98"/>
            <p:cNvSpPr/>
            <p:nvPr/>
          </p:nvSpPr>
          <p:spPr>
            <a:xfrm>
              <a:off x="305" y="-1"/>
              <a:ext cx="3815424" cy="2653660"/>
            </a:xfrm>
            <a:custGeom>
              <a:avLst/>
              <a:gdLst/>
              <a:ahLst/>
              <a:cxnLst/>
              <a:rect l="l" t="t" r="r" b="b"/>
              <a:pathLst>
                <a:path w="3815424" h="2653660" extrusionOk="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g27b96f64c87_2_98"/>
            <p:cNvSpPr/>
            <p:nvPr/>
          </p:nvSpPr>
          <p:spPr>
            <a:xfrm>
              <a:off x="-305" y="1"/>
              <a:ext cx="3815986" cy="2675935"/>
            </a:xfrm>
            <a:custGeom>
              <a:avLst/>
              <a:gdLst/>
              <a:ahLst/>
              <a:cxnLst/>
              <a:rect l="l" t="t" r="r" b="b"/>
              <a:pathLst>
                <a:path w="3815986" h="2675935" extrusionOk="0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g27b96f64c87_2_98"/>
            <p:cNvSpPr/>
            <p:nvPr/>
          </p:nvSpPr>
          <p:spPr>
            <a:xfrm>
              <a:off x="305" y="-1"/>
              <a:ext cx="3832270" cy="2876136"/>
            </a:xfrm>
            <a:custGeom>
              <a:avLst/>
              <a:gdLst/>
              <a:ahLst/>
              <a:cxnLst/>
              <a:rect l="l" t="t" r="r" b="b"/>
              <a:pathLst>
                <a:path w="3832270" h="2876136" extrusionOk="0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7" name="Google Shape;227;g27b96f64c87_2_98"/>
          <p:cNvGrpSpPr/>
          <p:nvPr/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28" name="Google Shape;228;g27b96f64c87_2_98"/>
            <p:cNvSpPr/>
            <p:nvPr/>
          </p:nvSpPr>
          <p:spPr>
            <a:xfrm>
              <a:off x="-305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g27b96f64c87_2_98"/>
            <p:cNvSpPr/>
            <p:nvPr/>
          </p:nvSpPr>
          <p:spPr>
            <a:xfrm>
              <a:off x="-305" y="-4155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g27b96f64c87_2_98"/>
            <p:cNvSpPr/>
            <p:nvPr/>
          </p:nvSpPr>
          <p:spPr>
            <a:xfrm>
              <a:off x="-305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g27b96f64c87_2_98"/>
            <p:cNvSpPr/>
            <p:nvPr/>
          </p:nvSpPr>
          <p:spPr>
            <a:xfrm>
              <a:off x="305" y="1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33" name="Google Shape;233;g27b96f64c87_2_98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7909480" y="2572680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7b96f64c87_2_98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819766" y="6171765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g27b96f64c87_2_98"/>
          <p:cNvSpPr txBox="1"/>
          <p:nvPr/>
        </p:nvSpPr>
        <p:spPr>
          <a:xfrm>
            <a:off x="7949602" y="-194286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DO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FUNDO NACIONAL DE ASSISTÊNCIA SOCIAL E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6" name="Google Shape;236;g27b96f64c87_2_98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280627" y="-9331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CustomShape 1"/>
          <p:cNvSpPr/>
          <p:nvPr/>
        </p:nvSpPr>
        <p:spPr>
          <a:xfrm>
            <a:off x="1738282" y="1071546"/>
            <a:ext cx="7786742" cy="500066"/>
          </a:xfrm>
          <a:prstGeom prst="rect">
            <a:avLst/>
          </a:prstGeom>
          <a:gradFill rotWithShape="0">
            <a:gsLst>
              <a:gs pos="0">
                <a:srgbClr val="80B761"/>
              </a:gs>
              <a:gs pos="100000">
                <a:srgbClr val="6FB142"/>
              </a:gs>
            </a:gsLst>
            <a:lin ang="5400000"/>
          </a:gradFill>
          <a:ln w="6480">
            <a:solidFill>
              <a:srgbClr val="20386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3300" b="0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Recursos Repassados Via Fundo</a:t>
            </a:r>
            <a:endParaRPr lang="pt-BR" sz="3300" b="0" strike="noStrike" spc="-1" dirty="0">
              <a:latin typeface="Arial"/>
            </a:endParaRPr>
          </a:p>
        </p:txBody>
      </p:sp>
      <p:sp>
        <p:nvSpPr>
          <p:cNvPr id="22" name="CustomShape 2"/>
          <p:cNvSpPr/>
          <p:nvPr/>
        </p:nvSpPr>
        <p:spPr>
          <a:xfrm>
            <a:off x="642910" y="1857364"/>
            <a:ext cx="10596626" cy="42862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1F4E7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25000" lnSpcReduction="20000"/>
          </a:bodyPr>
          <a:lstStyle/>
          <a:p>
            <a:pPr>
              <a:lnSpc>
                <a:spcPct val="90000"/>
              </a:lnSpc>
              <a:spcBef>
                <a:spcPts val="751"/>
              </a:spcBef>
            </a:pPr>
            <a:r>
              <a:rPr lang="pt-B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            </a:t>
            </a:r>
            <a:endParaRPr lang="pt-BR" sz="2100" b="0" strike="noStrike" spc="-1" dirty="0">
              <a:latin typeface="Arial"/>
            </a:endParaRPr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r>
              <a:rPr lang="pt-BR" sz="4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pt-BR" sz="4800" b="0" strike="noStrike" spc="-1" dirty="0" err="1" smtClean="0">
                <a:solidFill>
                  <a:srgbClr val="000000"/>
                </a:solidFill>
                <a:ea typeface="DejaVu Sans"/>
              </a:rPr>
              <a:t>Cofinanciamento</a:t>
            </a:r>
            <a:r>
              <a:rPr lang="pt-BR" sz="4800" b="0" strike="noStrike" spc="-1" dirty="0" smtClean="0">
                <a:solidFill>
                  <a:srgbClr val="000000"/>
                </a:solidFill>
                <a:ea typeface="DejaVu Sans"/>
              </a:rPr>
              <a:t> regular e automático - </a:t>
            </a:r>
            <a:r>
              <a:rPr lang="pt-BR" sz="4800" strike="noStrike" spc="-1" dirty="0" smtClean="0">
                <a:solidFill>
                  <a:srgbClr val="000000"/>
                </a:solidFill>
                <a:ea typeface="DejaVu Sans"/>
              </a:rPr>
              <a:t>Destinado </a:t>
            </a:r>
            <a:r>
              <a:rPr lang="pt-BR" sz="4800" strike="noStrike" spc="-1" dirty="0">
                <a:solidFill>
                  <a:srgbClr val="000000"/>
                </a:solidFill>
                <a:ea typeface="DejaVu Sans"/>
              </a:rPr>
              <a:t>ao </a:t>
            </a:r>
            <a:r>
              <a:rPr lang="pt-BR" sz="4800" strike="noStrike" spc="-1" dirty="0" err="1">
                <a:solidFill>
                  <a:srgbClr val="000000"/>
                </a:solidFill>
                <a:ea typeface="DejaVu Sans"/>
              </a:rPr>
              <a:t>cofinanciamento</a:t>
            </a:r>
            <a:r>
              <a:rPr lang="pt-BR" sz="4800" strike="noStrike" spc="-1" dirty="0">
                <a:solidFill>
                  <a:srgbClr val="000000"/>
                </a:solidFill>
                <a:ea typeface="DejaVu Sans"/>
              </a:rPr>
              <a:t> de </a:t>
            </a:r>
            <a:r>
              <a:rPr lang="pt-BR" sz="4800" strike="noStrike" spc="-1" dirty="0" smtClean="0">
                <a:solidFill>
                  <a:srgbClr val="000000"/>
                </a:solidFill>
                <a:ea typeface="DejaVu Sans"/>
              </a:rPr>
              <a:t>Serviços, de Program</a:t>
            </a:r>
            <a:r>
              <a:rPr lang="pt-BR" sz="4800" spc="-1" dirty="0" smtClean="0">
                <a:solidFill>
                  <a:srgbClr val="000000"/>
                </a:solidFill>
                <a:ea typeface="DejaVu Sans"/>
              </a:rPr>
              <a:t>as, de projetos e de benefícios </a:t>
            </a:r>
            <a:r>
              <a:rPr lang="pt-BR" sz="4800" spc="-1" dirty="0" err="1" smtClean="0">
                <a:solidFill>
                  <a:srgbClr val="000000"/>
                </a:solidFill>
                <a:ea typeface="DejaVu Sans"/>
              </a:rPr>
              <a:t>socioassistenciais</a:t>
            </a:r>
            <a:r>
              <a:rPr lang="pt-BR" sz="4800" spc="-1" dirty="0" smtClean="0">
                <a:solidFill>
                  <a:srgbClr val="000000"/>
                </a:solidFill>
                <a:ea typeface="DejaVu Sans"/>
              </a:rPr>
              <a:t> e ao aprimoramento da gestão;</a:t>
            </a:r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endParaRPr lang="pt-BR" sz="4800" spc="-1" dirty="0" smtClean="0">
              <a:solidFill>
                <a:srgbClr val="000000"/>
              </a:solidFill>
              <a:ea typeface="DejaVu Sans"/>
            </a:endParaRPr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r>
              <a:rPr lang="pt-BR" sz="4800" strike="noStrike" spc="-1" dirty="0" smtClean="0">
                <a:solidFill>
                  <a:srgbClr val="000000"/>
                </a:solidFill>
                <a:ea typeface="DejaVu Sans"/>
              </a:rPr>
              <a:t> Os repasses serão efetuados de acordo com o disposto no Decreto 56.520/2022  e com os critérios de partilha pactuados na CIB/RS e aprovados pelo CEAS/RS ;   </a:t>
            </a:r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endParaRPr lang="pt-BR" sz="4800" strike="noStrike" spc="-1" dirty="0" smtClean="0">
              <a:solidFill>
                <a:srgbClr val="000000"/>
              </a:solidFill>
              <a:ea typeface="DejaVu Sans"/>
            </a:endParaRPr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r>
              <a:rPr lang="pt-BR" sz="4800" spc="-1" dirty="0" smtClean="0"/>
              <a:t>Emendas Parlamentares - Objetiva estimular a Rede de Proteção Social – Básica e Especial; </a:t>
            </a:r>
            <a:endParaRPr lang="pt-BR" sz="4800" strike="noStrike" spc="-1" dirty="0" smtClean="0"/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endParaRPr lang="pt-BR" sz="4800" spc="-1" dirty="0"/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r>
              <a:rPr lang="pt-BR" sz="4800" strike="noStrike" spc="-1" dirty="0" smtClean="0">
                <a:solidFill>
                  <a:srgbClr val="2F2B20"/>
                </a:solidFill>
                <a:ea typeface="DejaVu Sans"/>
              </a:rPr>
              <a:t> Os repasses serão efetuados por meio de blocos - cada bloco com sua respectiva contas;</a:t>
            </a:r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endParaRPr lang="pt-BR" sz="4800" strike="noStrike" spc="-1" dirty="0" smtClean="0">
              <a:solidFill>
                <a:srgbClr val="2F2B20"/>
              </a:solidFill>
              <a:ea typeface="DejaVu Sans"/>
            </a:endParaRPr>
          </a:p>
          <a:p>
            <a:pPr>
              <a:lnSpc>
                <a:spcPct val="120000"/>
              </a:lnSpc>
              <a:spcBef>
                <a:spcPts val="751"/>
              </a:spcBef>
              <a:buFont typeface="Wingdings" pitchFamily="2" charset="2"/>
              <a:buChar char="Ø"/>
            </a:pPr>
            <a:r>
              <a:rPr lang="pt-BR" sz="4800" dirty="0" smtClean="0"/>
              <a:t>Os recursos do repasse </a:t>
            </a:r>
            <a:r>
              <a:rPr lang="pt-BR" sz="4800" dirty="0" smtClean="0">
                <a:solidFill>
                  <a:srgbClr val="FF0000"/>
                </a:solidFill>
              </a:rPr>
              <a:t> </a:t>
            </a:r>
            <a:r>
              <a:rPr lang="pt-BR" sz="4800" dirty="0" smtClean="0"/>
              <a:t>2023 foram destinados 100% para despesas Correntes – Custeio.</a:t>
            </a:r>
          </a:p>
          <a:p>
            <a:pPr lvl="1">
              <a:lnSpc>
                <a:spcPct val="120000"/>
              </a:lnSpc>
              <a:spcBef>
                <a:spcPts val="751"/>
              </a:spcBef>
              <a:buFont typeface="Arial" pitchFamily="34" charset="0"/>
              <a:buChar char="•"/>
            </a:pPr>
            <a:endParaRPr lang="pt-BR" sz="4800" dirty="0" smtClean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Bef>
                <a:spcPts val="751"/>
              </a:spcBef>
            </a:pPr>
            <a:r>
              <a:rPr lang="pt-BR" sz="4400" b="1" dirty="0" smtClean="0">
                <a:solidFill>
                  <a:schemeClr val="tx1"/>
                </a:solidFill>
              </a:rPr>
              <a:t>TODOS OS REPASSES SÃO EFETIVADOS COMO CONVÊNIO NO SISTEMA DE PAGAMENTO ESTADUAL</a:t>
            </a: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pt-BR" sz="2600" strike="noStrike" spc="-1" dirty="0"/>
          </a:p>
          <a:p>
            <a:pPr>
              <a:lnSpc>
                <a:spcPct val="90000"/>
              </a:lnSpc>
              <a:spcBef>
                <a:spcPts val="751"/>
              </a:spcBef>
            </a:pPr>
            <a:r>
              <a:rPr lang="pt-BR" sz="2600" strike="noStrike" spc="-1" dirty="0">
                <a:solidFill>
                  <a:srgbClr val="2F2B20"/>
                </a:solidFill>
                <a:ea typeface="DejaVu Sans"/>
              </a:rPr>
              <a:t>              </a:t>
            </a:r>
            <a:endParaRPr lang="pt-BR" sz="2600" strike="noStrike" spc="-1" dirty="0"/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pt-B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pt-B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pt-BR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g27b96f64c87_2_120" descr="Logotipo&#10;&#10;Descrição gerada automaticamente com confiança mé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-3585838" y="2573534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7b96f64c87_2_120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4">
            <a:alphaModFix/>
          </a:blip>
          <a:srcRect l="37590" t="33100" b="31091"/>
          <a:stretch/>
        </p:blipFill>
        <p:spPr>
          <a:xfrm>
            <a:off x="695326" y="6192808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g27b96f64c87_2_120"/>
          <p:cNvSpPr txBox="1"/>
          <p:nvPr/>
        </p:nvSpPr>
        <p:spPr>
          <a:xfrm>
            <a:off x="8601315" y="-194283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7" name="Google Shape;247;g27b96f64c87_2_120" descr="Forma&#10;&#10;Descrição gerada automaticamente com confiança média"/>
          <p:cNvPicPr preferRelativeResize="0"/>
          <p:nvPr/>
        </p:nvPicPr>
        <p:blipFill rotWithShape="1">
          <a:blip r:embed="rId5">
            <a:alphaModFix/>
          </a:blip>
          <a:srcRect l="9317" t="6390" r="70121" b="6628"/>
          <a:stretch/>
        </p:blipFill>
        <p:spPr>
          <a:xfrm>
            <a:off x="7914234" y="-27434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stomShape 1"/>
          <p:cNvSpPr/>
          <p:nvPr/>
        </p:nvSpPr>
        <p:spPr>
          <a:xfrm>
            <a:off x="1414378" y="1071546"/>
            <a:ext cx="9753720" cy="63506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Condições para o </a:t>
            </a:r>
            <a:r>
              <a:rPr lang="pt-BR" sz="3200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Cofinanciamento</a:t>
            </a:r>
            <a:endParaRPr lang="pt-BR" sz="3200" b="0" strike="noStrike" spc="-1" dirty="0">
              <a:latin typeface="Arial"/>
            </a:endParaRPr>
          </a:p>
        </p:txBody>
      </p:sp>
      <p:graphicFrame>
        <p:nvGraphicFramePr>
          <p:cNvPr id="10" name="Diagram2"/>
          <p:cNvGraphicFramePr/>
          <p:nvPr>
            <p:extLst>
              <p:ext uri="{D42A27DB-BD31-4B8C-83A1-F6EECF244321}">
                <p14:modId xmlns="" xmlns:p15="http://schemas.microsoft.com/office/powerpoint/2012/main" xmlns:mc="http://schemas.openxmlformats.org/markup-compatibility/2006" xmlns:p14="http://schemas.microsoft.com/office/powerpoint/2010/main" val="2547946082"/>
              </p:ext>
            </p:extLst>
          </p:nvPr>
        </p:nvGraphicFramePr>
        <p:xfrm>
          <a:off x="952464" y="2000240"/>
          <a:ext cx="1057282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6" name="Diagrama 35"/>
          <p:cNvGraphicFramePr/>
          <p:nvPr/>
        </p:nvGraphicFramePr>
        <p:xfrm>
          <a:off x="238084" y="500042"/>
          <a:ext cx="10025089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57" name="Google Shape;257;p2"/>
          <p:cNvGrpSpPr/>
          <p:nvPr/>
        </p:nvGrpSpPr>
        <p:grpSpPr>
          <a:xfrm flipH="1">
            <a:off x="-333420" y="52995"/>
            <a:ext cx="5928607" cy="6805005"/>
            <a:chOff x="6095999" y="52996"/>
            <a:chExt cx="6093363" cy="6805005"/>
          </a:xfrm>
        </p:grpSpPr>
        <p:sp>
          <p:nvSpPr>
            <p:cNvPr id="258" name="Google Shape;258;p2"/>
            <p:cNvSpPr/>
            <p:nvPr/>
          </p:nvSpPr>
          <p:spPr>
            <a:xfrm>
              <a:off x="6096001" y="52996"/>
              <a:ext cx="6093361" cy="6805003"/>
            </a:xfrm>
            <a:custGeom>
              <a:avLst/>
              <a:gdLst/>
              <a:ahLst/>
              <a:cxnLst/>
              <a:rect l="l" t="t" r="r" b="b"/>
              <a:pathLst>
                <a:path w="5890489" h="6578438" extrusionOk="0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6095999" y="52997"/>
              <a:ext cx="6093363" cy="6805004"/>
            </a:xfrm>
            <a:custGeom>
              <a:avLst/>
              <a:gdLst/>
              <a:ahLst/>
              <a:cxnLst/>
              <a:rect l="l" t="t" r="r" b="b"/>
              <a:pathLst>
                <a:path w="5890491" h="6578439" extrusionOk="0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6096000" y="52997"/>
              <a:ext cx="6093362" cy="6805004"/>
            </a:xfrm>
            <a:custGeom>
              <a:avLst/>
              <a:gdLst/>
              <a:ahLst/>
              <a:cxnLst/>
              <a:rect l="l" t="t" r="r" b="b"/>
              <a:pathLst>
                <a:path w="5890490" h="6578439" extrusionOk="0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61" name="Google Shape;261;p2" descr="Logotipo&#10;&#10;Descrição gerada automaticamente com confiança média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>
            <a:off x="7909480" y="2572680"/>
            <a:ext cx="6849861" cy="1712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" descr="Tela de computador com texto preto sobre fundo branco&#10;&#10;Descrição gerada automaticamente com confiança média"/>
          <p:cNvPicPr preferRelativeResize="0"/>
          <p:nvPr/>
        </p:nvPicPr>
        <p:blipFill rotWithShape="1">
          <a:blip r:embed="rId8">
            <a:alphaModFix/>
          </a:blip>
          <a:srcRect l="37590" t="33100" b="31091"/>
          <a:stretch/>
        </p:blipFill>
        <p:spPr>
          <a:xfrm>
            <a:off x="6810435" y="6171765"/>
            <a:ext cx="4755026" cy="682079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2"/>
          <p:cNvSpPr txBox="1"/>
          <p:nvPr/>
        </p:nvSpPr>
        <p:spPr>
          <a:xfrm>
            <a:off x="7813804" y="-194286"/>
            <a:ext cx="3645003" cy="9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ENCONTRO NACIONAL DE INTEGRAÇÃO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 FUNDO NACIONAL DE ASSISTÊNCIA SOCIAL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de-DE" sz="1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 FUNDOS ESTADUAIS DE ASSISTÊNCIA SOCIAL</a:t>
            </a:r>
            <a:endParaRPr sz="11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2" descr="Forma&#10;&#10;Descrição gerada automaticamente com confiança média"/>
          <p:cNvPicPr preferRelativeResize="0"/>
          <p:nvPr/>
        </p:nvPicPr>
        <p:blipFill rotWithShape="1">
          <a:blip r:embed="rId9">
            <a:alphaModFix/>
          </a:blip>
          <a:srcRect l="9317" t="6390" r="70121" b="6628"/>
          <a:stretch/>
        </p:blipFill>
        <p:spPr>
          <a:xfrm>
            <a:off x="7144829" y="-9331"/>
            <a:ext cx="827110" cy="87474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tângulo 14"/>
          <p:cNvSpPr/>
          <p:nvPr/>
        </p:nvSpPr>
        <p:spPr>
          <a:xfrm>
            <a:off x="666712" y="428604"/>
            <a:ext cx="592935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28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Blocos de </a:t>
            </a:r>
            <a:r>
              <a:rPr lang="pt-BR" sz="2800" b="1" cap="none" spc="50" dirty="0" err="1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Cofinanciamento</a:t>
            </a:r>
            <a:r>
              <a:rPr lang="pt-BR" sz="28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pt-BR" sz="2800" b="1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666712" y="1285860"/>
            <a:ext cx="2714644" cy="928694"/>
            <a:chOff x="0" y="306513"/>
            <a:chExt cx="2931615" cy="876466"/>
          </a:xfrm>
        </p:grpSpPr>
        <p:sp>
          <p:nvSpPr>
            <p:cNvPr id="18" name="Retângulo de cantos arredondados 17"/>
            <p:cNvSpPr/>
            <p:nvPr/>
          </p:nvSpPr>
          <p:spPr>
            <a:xfrm>
              <a:off x="0" y="306513"/>
              <a:ext cx="2931615" cy="87646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9" name="Retângulo 18"/>
            <p:cNvSpPr/>
            <p:nvPr/>
          </p:nvSpPr>
          <p:spPr>
            <a:xfrm>
              <a:off x="42786" y="349299"/>
              <a:ext cx="2846043" cy="79089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kern="1200" dirty="0" smtClean="0"/>
                <a:t>Bloco da Proteção Social Básica</a:t>
              </a:r>
              <a:endParaRPr lang="pt-BR" sz="1600" kern="1200" dirty="0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666712" y="2500306"/>
            <a:ext cx="2714644" cy="1000132"/>
            <a:chOff x="0" y="1588240"/>
            <a:chExt cx="2937806" cy="871891"/>
          </a:xfrm>
        </p:grpSpPr>
        <p:sp>
          <p:nvSpPr>
            <p:cNvPr id="21" name="Retângulo de cantos arredondados 20"/>
            <p:cNvSpPr/>
            <p:nvPr/>
          </p:nvSpPr>
          <p:spPr>
            <a:xfrm>
              <a:off x="0" y="1588240"/>
              <a:ext cx="2937806" cy="87189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2" name="Retângulo 21"/>
            <p:cNvSpPr/>
            <p:nvPr/>
          </p:nvSpPr>
          <p:spPr>
            <a:xfrm>
              <a:off x="42562" y="1630802"/>
              <a:ext cx="2852682" cy="7867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kern="1200" dirty="0" smtClean="0"/>
                <a:t>Bloco da Proteção Social Especial de Media e Alta Complexidade</a:t>
              </a:r>
              <a:endParaRPr lang="pt-BR" sz="1600" kern="1200" dirty="0"/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666712" y="3786190"/>
            <a:ext cx="2754804" cy="1044921"/>
            <a:chOff x="0" y="65178"/>
            <a:chExt cx="2754804" cy="1044921"/>
          </a:xfrm>
        </p:grpSpPr>
        <p:sp>
          <p:nvSpPr>
            <p:cNvPr id="25" name="Retângulo de cantos arredondados 24"/>
            <p:cNvSpPr/>
            <p:nvPr/>
          </p:nvSpPr>
          <p:spPr>
            <a:xfrm>
              <a:off x="0" y="65178"/>
              <a:ext cx="2754804" cy="104492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6" name="Retângulo 25"/>
            <p:cNvSpPr/>
            <p:nvPr/>
          </p:nvSpPr>
          <p:spPr>
            <a:xfrm>
              <a:off x="51009" y="116187"/>
              <a:ext cx="2652786" cy="94290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kern="1200" dirty="0" smtClean="0"/>
                <a:t>Bloco da Gestão do SUAS e Gestão do Programa IGDPBF</a:t>
              </a:r>
              <a:endParaRPr lang="pt-BR" sz="1600" kern="1200" dirty="0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666712" y="5072074"/>
            <a:ext cx="2817354" cy="1032399"/>
            <a:chOff x="40152" y="1363583"/>
            <a:chExt cx="2817354" cy="1032399"/>
          </a:xfrm>
        </p:grpSpPr>
        <p:sp>
          <p:nvSpPr>
            <p:cNvPr id="34" name="Retângulo de cantos arredondados 33"/>
            <p:cNvSpPr/>
            <p:nvPr/>
          </p:nvSpPr>
          <p:spPr>
            <a:xfrm>
              <a:off x="40152" y="1363583"/>
              <a:ext cx="2817354" cy="1032399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5" name="Retângulo 34"/>
            <p:cNvSpPr/>
            <p:nvPr/>
          </p:nvSpPr>
          <p:spPr>
            <a:xfrm>
              <a:off x="90550" y="1413981"/>
              <a:ext cx="2716558" cy="93160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kern="1200" dirty="0" smtClean="0"/>
                <a:t>Bloco dos Benefícios Eventuais</a:t>
              </a:r>
              <a:endParaRPr lang="pt-BR" sz="1600" kern="1200" dirty="0"/>
            </a:p>
          </p:txBody>
        </p:sp>
      </p:grpSp>
      <p:sp>
        <p:nvSpPr>
          <p:cNvPr id="37" name="Seta para a esquerda e para cima 36"/>
          <p:cNvSpPr/>
          <p:nvPr/>
        </p:nvSpPr>
        <p:spPr>
          <a:xfrm rot="18638850">
            <a:off x="3343859" y="2111633"/>
            <a:ext cx="533969" cy="523106"/>
          </a:xfrm>
          <a:prstGeom prst="left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Seta para a esquerda 37"/>
          <p:cNvSpPr/>
          <p:nvPr/>
        </p:nvSpPr>
        <p:spPr>
          <a:xfrm>
            <a:off x="3452794" y="4143380"/>
            <a:ext cx="285752" cy="285752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 para a esquerda 38"/>
          <p:cNvSpPr/>
          <p:nvPr/>
        </p:nvSpPr>
        <p:spPr>
          <a:xfrm>
            <a:off x="3524232" y="5429264"/>
            <a:ext cx="285752" cy="285752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004B61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1064</Words>
  <PresentationFormat>Personalizar</PresentationFormat>
  <Paragraphs>119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GESTÃO FINANCEIRA E ORÇAMENTÁRIA NO SUAS   DEPARTAMENTO DE ASSISTÊNCIA SOCIAL (DAS) Divisão de Apoio Técnico em Gestão Financeira e Orçamentária</vt:lpstr>
      <vt:lpstr>Cofinanciamento do Rio Grande do Sul  Distribuição através de BLOCOS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FINANCEIRA E ORÇAMENTÁRIA NO SUAS   DEPARTAMENTO DE ASSISTÊNCIA SOCIAL (DAS) Divisão de Apoio Técnico em Gestão Financeira e Orçamentária</dc:title>
  <dc:creator>Judite Cardoso de Medeiros Guerra</dc:creator>
  <cp:lastModifiedBy>Mardiori Watthier</cp:lastModifiedBy>
  <cp:revision>13</cp:revision>
  <dcterms:created xsi:type="dcterms:W3CDTF">2012-07-30T23:50:35Z</dcterms:created>
  <dcterms:modified xsi:type="dcterms:W3CDTF">2023-09-05T14:10:26Z</dcterms:modified>
</cp:coreProperties>
</file>