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0" r:id="rId5"/>
    <p:sldId id="263" r:id="rId6"/>
    <p:sldId id="264" r:id="rId7"/>
    <p:sldId id="265" r:id="rId8"/>
    <p:sldId id="266" r:id="rId9"/>
    <p:sldId id="258" r:id="rId10"/>
    <p:sldId id="261" r:id="rId11"/>
    <p:sldId id="262" r:id="rId12"/>
  </p:sldIdLst>
  <p:sldSz cx="12192000" cy="6858000"/>
  <p:notesSz cx="6797675" cy="9926638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veqXk0b3A3j1yRidvT1wTLUon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e Aparecida Passarini" initials="FAP" lastIdx="1" clrIdx="0">
    <p:extLst>
      <p:ext uri="{19B8F6BF-5375-455C-9EA6-DF929625EA0E}">
        <p15:presenceInfo xmlns:p15="http://schemas.microsoft.com/office/powerpoint/2012/main" userId="S-1-5-21-3065843220-3900571328-1001744874-32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2308B-DF30-4550-99FB-9F4E3EE17EC7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242C6F-C7DB-426B-A629-9793299AAC65}">
      <dgm:prSet phldrT="[Texto]"/>
      <dgm:spPr/>
      <dgm:t>
        <a:bodyPr/>
        <a:lstStyle/>
        <a:p>
          <a:r>
            <a:rPr lang="pt-BR" dirty="0"/>
            <a:t>FEAS</a:t>
          </a:r>
        </a:p>
      </dgm:t>
    </dgm:pt>
    <dgm:pt modelId="{CAC9EE8C-816B-4480-8E92-D2683F9B8826}" type="parTrans" cxnId="{D6520177-4D6D-480F-822F-554717250F5C}">
      <dgm:prSet/>
      <dgm:spPr/>
      <dgm:t>
        <a:bodyPr/>
        <a:lstStyle/>
        <a:p>
          <a:endParaRPr lang="pt-BR"/>
        </a:p>
      </dgm:t>
    </dgm:pt>
    <dgm:pt modelId="{B8F491DF-C0DF-41D8-A23F-74BEC915AB68}" type="sibTrans" cxnId="{D6520177-4D6D-480F-822F-554717250F5C}">
      <dgm:prSet/>
      <dgm:spPr/>
      <dgm:t>
        <a:bodyPr/>
        <a:lstStyle/>
        <a:p>
          <a:endParaRPr lang="pt-BR"/>
        </a:p>
      </dgm:t>
    </dgm:pt>
    <dgm:pt modelId="{AEF0FB23-4FA2-426C-8458-D45C0D2BC002}">
      <dgm:prSet phldrT="[Texto]"/>
      <dgm:spPr/>
      <dgm:t>
        <a:bodyPr/>
        <a:lstStyle/>
        <a:p>
          <a:r>
            <a:rPr lang="pt-BR" dirty="0"/>
            <a:t>DAF</a:t>
          </a:r>
        </a:p>
      </dgm:t>
    </dgm:pt>
    <dgm:pt modelId="{30FC4523-5E46-4B44-B1A8-F604F246D234}" type="parTrans" cxnId="{7C25448C-3708-46BC-90E0-0992434BBFB3}">
      <dgm:prSet/>
      <dgm:spPr/>
      <dgm:t>
        <a:bodyPr/>
        <a:lstStyle/>
        <a:p>
          <a:endParaRPr lang="pt-BR"/>
        </a:p>
      </dgm:t>
    </dgm:pt>
    <dgm:pt modelId="{8C2FFA52-2C12-4A9F-9A61-7ED89CAC05F8}" type="sibTrans" cxnId="{7C25448C-3708-46BC-90E0-0992434BBFB3}">
      <dgm:prSet/>
      <dgm:spPr/>
      <dgm:t>
        <a:bodyPr/>
        <a:lstStyle/>
        <a:p>
          <a:endParaRPr lang="pt-BR"/>
        </a:p>
      </dgm:t>
    </dgm:pt>
    <dgm:pt modelId="{BEDD8A3E-7554-458E-B9FC-19ABFF3C04B3}">
      <dgm:prSet phldrT="[Texto]"/>
      <dgm:spPr/>
      <dgm:t>
        <a:bodyPr/>
        <a:lstStyle/>
        <a:p>
          <a:r>
            <a:rPr lang="pt-BR" dirty="0"/>
            <a:t>GEPLAN</a:t>
          </a:r>
        </a:p>
      </dgm:t>
    </dgm:pt>
    <dgm:pt modelId="{E9FD0147-4957-4558-87E2-7B6420889648}" type="parTrans" cxnId="{7058C4C3-62EF-4CAA-A102-4E8989A110E8}">
      <dgm:prSet/>
      <dgm:spPr/>
      <dgm:t>
        <a:bodyPr/>
        <a:lstStyle/>
        <a:p>
          <a:endParaRPr lang="pt-BR"/>
        </a:p>
      </dgm:t>
    </dgm:pt>
    <dgm:pt modelId="{344F66D0-3F48-4442-B693-B53F6E6F33BA}" type="sibTrans" cxnId="{7058C4C3-62EF-4CAA-A102-4E8989A110E8}">
      <dgm:prSet/>
      <dgm:spPr/>
      <dgm:t>
        <a:bodyPr/>
        <a:lstStyle/>
        <a:p>
          <a:endParaRPr lang="pt-BR"/>
        </a:p>
      </dgm:t>
    </dgm:pt>
    <dgm:pt modelId="{58F8288D-CCDB-4A50-9A56-051B4C2058B6}">
      <dgm:prSet phldrT="[Texto]"/>
      <dgm:spPr/>
      <dgm:t>
        <a:bodyPr/>
        <a:lstStyle/>
        <a:p>
          <a:r>
            <a:rPr lang="pt-BR" dirty="0"/>
            <a:t>GEFIN</a:t>
          </a:r>
        </a:p>
      </dgm:t>
    </dgm:pt>
    <dgm:pt modelId="{5786DA22-0774-4121-8B77-130C574BCEA6}" type="parTrans" cxnId="{FDF282AC-7D65-4EAF-98E6-2EDF9FF8DE42}">
      <dgm:prSet/>
      <dgm:spPr/>
      <dgm:t>
        <a:bodyPr/>
        <a:lstStyle/>
        <a:p>
          <a:endParaRPr lang="pt-BR"/>
        </a:p>
      </dgm:t>
    </dgm:pt>
    <dgm:pt modelId="{3EC6CD8D-D965-4EC9-ACD3-182F0C577F8F}" type="sibTrans" cxnId="{FDF282AC-7D65-4EAF-98E6-2EDF9FF8DE42}">
      <dgm:prSet/>
      <dgm:spPr/>
      <dgm:t>
        <a:bodyPr/>
        <a:lstStyle/>
        <a:p>
          <a:endParaRPr lang="pt-BR"/>
        </a:p>
      </dgm:t>
    </dgm:pt>
    <dgm:pt modelId="{C240AE58-6C78-4343-AD9F-7488B5795074}">
      <dgm:prSet phldrT="[Texto]"/>
      <dgm:spPr/>
      <dgm:t>
        <a:bodyPr/>
        <a:lstStyle/>
        <a:p>
          <a:r>
            <a:rPr lang="pt-BR" dirty="0"/>
            <a:t>DAF</a:t>
          </a:r>
        </a:p>
      </dgm:t>
    </dgm:pt>
    <dgm:pt modelId="{E0AF1EB6-DFE9-4EC8-891B-75A50653D9B6}" type="parTrans" cxnId="{B4ADDD4D-5232-4B76-A798-00D794E32350}">
      <dgm:prSet/>
      <dgm:spPr/>
      <dgm:t>
        <a:bodyPr/>
        <a:lstStyle/>
        <a:p>
          <a:endParaRPr lang="pt-BR"/>
        </a:p>
      </dgm:t>
    </dgm:pt>
    <dgm:pt modelId="{BE64E4D1-9746-47CC-915D-1355DCF7B98E}" type="sibTrans" cxnId="{B4ADDD4D-5232-4B76-A798-00D794E32350}">
      <dgm:prSet/>
      <dgm:spPr/>
      <dgm:t>
        <a:bodyPr/>
        <a:lstStyle/>
        <a:p>
          <a:endParaRPr lang="pt-BR"/>
        </a:p>
      </dgm:t>
    </dgm:pt>
    <dgm:pt modelId="{EB575131-4825-4995-B342-9623AB40EC58}">
      <dgm:prSet/>
      <dgm:spPr/>
      <dgm:t>
        <a:bodyPr/>
        <a:lstStyle/>
        <a:p>
          <a:r>
            <a:rPr lang="pt-BR" dirty="0"/>
            <a:t>GEFIN</a:t>
          </a:r>
        </a:p>
      </dgm:t>
    </dgm:pt>
    <dgm:pt modelId="{4C2327E3-508F-4301-A3A4-DC413DADBD53}" type="parTrans" cxnId="{E9DA49B3-1A05-4BBD-8267-558A35357C5C}">
      <dgm:prSet/>
      <dgm:spPr/>
      <dgm:t>
        <a:bodyPr/>
        <a:lstStyle/>
        <a:p>
          <a:endParaRPr lang="pt-BR"/>
        </a:p>
      </dgm:t>
    </dgm:pt>
    <dgm:pt modelId="{7BD1A743-10D5-4976-8C27-BC134999D3CD}" type="sibTrans" cxnId="{E9DA49B3-1A05-4BBD-8267-558A35357C5C}">
      <dgm:prSet/>
      <dgm:spPr/>
      <dgm:t>
        <a:bodyPr/>
        <a:lstStyle/>
        <a:p>
          <a:endParaRPr lang="pt-BR"/>
        </a:p>
      </dgm:t>
    </dgm:pt>
    <dgm:pt modelId="{0ED85237-D4C9-493A-8CD5-8EB35C156397}">
      <dgm:prSet/>
      <dgm:spPr/>
      <dgm:t>
        <a:bodyPr/>
        <a:lstStyle/>
        <a:p>
          <a:r>
            <a:rPr lang="pt-BR" dirty="0"/>
            <a:t>DAF</a:t>
          </a:r>
        </a:p>
      </dgm:t>
    </dgm:pt>
    <dgm:pt modelId="{F8AA69A2-B169-461A-9AAD-5CA59450D4F7}" type="parTrans" cxnId="{34D47C7E-04DD-4882-8974-7B3AE2961A7B}">
      <dgm:prSet/>
      <dgm:spPr/>
      <dgm:t>
        <a:bodyPr/>
        <a:lstStyle/>
        <a:p>
          <a:endParaRPr lang="pt-BR"/>
        </a:p>
      </dgm:t>
    </dgm:pt>
    <dgm:pt modelId="{4DD6A524-276B-4CE4-B31D-5C9411913132}" type="sibTrans" cxnId="{34D47C7E-04DD-4882-8974-7B3AE2961A7B}">
      <dgm:prSet/>
      <dgm:spPr/>
      <dgm:t>
        <a:bodyPr/>
        <a:lstStyle/>
        <a:p>
          <a:endParaRPr lang="pt-BR"/>
        </a:p>
      </dgm:t>
    </dgm:pt>
    <dgm:pt modelId="{141D3D98-0440-42AD-ABBE-83CD4F954EDA}" type="pres">
      <dgm:prSet presAssocID="{F6D2308B-DF30-4550-99FB-9F4E3EE17EC7}" presName="cycle" presStyleCnt="0">
        <dgm:presLayoutVars>
          <dgm:dir/>
          <dgm:resizeHandles val="exact"/>
        </dgm:presLayoutVars>
      </dgm:prSet>
      <dgm:spPr/>
    </dgm:pt>
    <dgm:pt modelId="{25CA7BB1-EE0D-4DB7-B2EC-0D1DAA2A57A2}" type="pres">
      <dgm:prSet presAssocID="{32242C6F-C7DB-426B-A629-9793299AAC65}" presName="node" presStyleLbl="node1" presStyleIdx="0" presStyleCnt="7">
        <dgm:presLayoutVars>
          <dgm:bulletEnabled val="1"/>
        </dgm:presLayoutVars>
      </dgm:prSet>
      <dgm:spPr/>
    </dgm:pt>
    <dgm:pt modelId="{45719928-6E8C-43B2-B607-F29BD64D33E9}" type="pres">
      <dgm:prSet presAssocID="{B8F491DF-C0DF-41D8-A23F-74BEC915AB68}" presName="sibTrans" presStyleLbl="sibTrans2D1" presStyleIdx="0" presStyleCnt="7"/>
      <dgm:spPr/>
    </dgm:pt>
    <dgm:pt modelId="{C112A3C7-8071-40E7-B89C-183BC653B268}" type="pres">
      <dgm:prSet presAssocID="{B8F491DF-C0DF-41D8-A23F-74BEC915AB68}" presName="connectorText" presStyleLbl="sibTrans2D1" presStyleIdx="0" presStyleCnt="7"/>
      <dgm:spPr/>
    </dgm:pt>
    <dgm:pt modelId="{B3226B57-CBE6-434C-A1E8-E0D1D8706D8C}" type="pres">
      <dgm:prSet presAssocID="{AEF0FB23-4FA2-426C-8458-D45C0D2BC002}" presName="node" presStyleLbl="node1" presStyleIdx="1" presStyleCnt="7">
        <dgm:presLayoutVars>
          <dgm:bulletEnabled val="1"/>
        </dgm:presLayoutVars>
      </dgm:prSet>
      <dgm:spPr/>
    </dgm:pt>
    <dgm:pt modelId="{91E7DFE4-4A5E-457B-92D0-1E4AE224AF4C}" type="pres">
      <dgm:prSet presAssocID="{8C2FFA52-2C12-4A9F-9A61-7ED89CAC05F8}" presName="sibTrans" presStyleLbl="sibTrans2D1" presStyleIdx="1" presStyleCnt="7"/>
      <dgm:spPr/>
    </dgm:pt>
    <dgm:pt modelId="{A75277DE-2C0F-41F9-ADB4-418C0CB0994B}" type="pres">
      <dgm:prSet presAssocID="{8C2FFA52-2C12-4A9F-9A61-7ED89CAC05F8}" presName="connectorText" presStyleLbl="sibTrans2D1" presStyleIdx="1" presStyleCnt="7"/>
      <dgm:spPr/>
    </dgm:pt>
    <dgm:pt modelId="{2740A84D-1FFE-4E61-8660-FB344E748E44}" type="pres">
      <dgm:prSet presAssocID="{BEDD8A3E-7554-458E-B9FC-19ABFF3C04B3}" presName="node" presStyleLbl="node1" presStyleIdx="2" presStyleCnt="7">
        <dgm:presLayoutVars>
          <dgm:bulletEnabled val="1"/>
        </dgm:presLayoutVars>
      </dgm:prSet>
      <dgm:spPr/>
    </dgm:pt>
    <dgm:pt modelId="{02CC02E6-AD49-464B-9FC0-051BFCC71767}" type="pres">
      <dgm:prSet presAssocID="{344F66D0-3F48-4442-B693-B53F6E6F33BA}" presName="sibTrans" presStyleLbl="sibTrans2D1" presStyleIdx="2" presStyleCnt="7"/>
      <dgm:spPr/>
    </dgm:pt>
    <dgm:pt modelId="{26EE22F3-E081-43D3-B89C-E3F640E2898C}" type="pres">
      <dgm:prSet presAssocID="{344F66D0-3F48-4442-B693-B53F6E6F33BA}" presName="connectorText" presStyleLbl="sibTrans2D1" presStyleIdx="2" presStyleCnt="7"/>
      <dgm:spPr/>
    </dgm:pt>
    <dgm:pt modelId="{36223D9D-1036-452D-B1B5-4D70612FEAF6}" type="pres">
      <dgm:prSet presAssocID="{58F8288D-CCDB-4A50-9A56-051B4C2058B6}" presName="node" presStyleLbl="node1" presStyleIdx="3" presStyleCnt="7">
        <dgm:presLayoutVars>
          <dgm:bulletEnabled val="1"/>
        </dgm:presLayoutVars>
      </dgm:prSet>
      <dgm:spPr/>
    </dgm:pt>
    <dgm:pt modelId="{F373D8E1-E6E5-4EEC-A711-AA040BBF66BF}" type="pres">
      <dgm:prSet presAssocID="{3EC6CD8D-D965-4EC9-ACD3-182F0C577F8F}" presName="sibTrans" presStyleLbl="sibTrans2D1" presStyleIdx="3" presStyleCnt="7"/>
      <dgm:spPr/>
    </dgm:pt>
    <dgm:pt modelId="{04C3F499-AC02-41A8-9931-7761F5FC05D0}" type="pres">
      <dgm:prSet presAssocID="{3EC6CD8D-D965-4EC9-ACD3-182F0C577F8F}" presName="connectorText" presStyleLbl="sibTrans2D1" presStyleIdx="3" presStyleCnt="7"/>
      <dgm:spPr/>
    </dgm:pt>
    <dgm:pt modelId="{B1FB1947-5A4C-4226-96B9-3BE722132980}" type="pres">
      <dgm:prSet presAssocID="{C240AE58-6C78-4343-AD9F-7488B5795074}" presName="node" presStyleLbl="node1" presStyleIdx="4" presStyleCnt="7">
        <dgm:presLayoutVars>
          <dgm:bulletEnabled val="1"/>
        </dgm:presLayoutVars>
      </dgm:prSet>
      <dgm:spPr/>
    </dgm:pt>
    <dgm:pt modelId="{CFA15D3C-8081-4B14-BCEA-0F3260D9D906}" type="pres">
      <dgm:prSet presAssocID="{BE64E4D1-9746-47CC-915D-1355DCF7B98E}" presName="sibTrans" presStyleLbl="sibTrans2D1" presStyleIdx="4" presStyleCnt="7"/>
      <dgm:spPr/>
    </dgm:pt>
    <dgm:pt modelId="{51427D9A-33D5-45E5-9447-C680BC03ED88}" type="pres">
      <dgm:prSet presAssocID="{BE64E4D1-9746-47CC-915D-1355DCF7B98E}" presName="connectorText" presStyleLbl="sibTrans2D1" presStyleIdx="4" presStyleCnt="7"/>
      <dgm:spPr/>
    </dgm:pt>
    <dgm:pt modelId="{E125DFBF-B261-4FAA-BCCE-758AA922992A}" type="pres">
      <dgm:prSet presAssocID="{EB575131-4825-4995-B342-9623AB40EC58}" presName="node" presStyleLbl="node1" presStyleIdx="5" presStyleCnt="7">
        <dgm:presLayoutVars>
          <dgm:bulletEnabled val="1"/>
        </dgm:presLayoutVars>
      </dgm:prSet>
      <dgm:spPr/>
    </dgm:pt>
    <dgm:pt modelId="{C4850684-BD1B-465A-8080-D6D35168E163}" type="pres">
      <dgm:prSet presAssocID="{7BD1A743-10D5-4976-8C27-BC134999D3CD}" presName="sibTrans" presStyleLbl="sibTrans2D1" presStyleIdx="5" presStyleCnt="7"/>
      <dgm:spPr/>
    </dgm:pt>
    <dgm:pt modelId="{6BA24AE6-BEB8-4A44-8F7D-CD463C5453EC}" type="pres">
      <dgm:prSet presAssocID="{7BD1A743-10D5-4976-8C27-BC134999D3CD}" presName="connectorText" presStyleLbl="sibTrans2D1" presStyleIdx="5" presStyleCnt="7"/>
      <dgm:spPr/>
    </dgm:pt>
    <dgm:pt modelId="{BB7BBD71-B758-4E73-9CCB-3A2B903DCC2B}" type="pres">
      <dgm:prSet presAssocID="{0ED85237-D4C9-493A-8CD5-8EB35C156397}" presName="node" presStyleLbl="node1" presStyleIdx="6" presStyleCnt="7">
        <dgm:presLayoutVars>
          <dgm:bulletEnabled val="1"/>
        </dgm:presLayoutVars>
      </dgm:prSet>
      <dgm:spPr/>
    </dgm:pt>
    <dgm:pt modelId="{1B1A25CD-6287-47C0-9E6A-535389728038}" type="pres">
      <dgm:prSet presAssocID="{4DD6A524-276B-4CE4-B31D-5C9411913132}" presName="sibTrans" presStyleLbl="sibTrans2D1" presStyleIdx="6" presStyleCnt="7"/>
      <dgm:spPr/>
    </dgm:pt>
    <dgm:pt modelId="{F50B7219-04EE-40BC-9BC2-7D5797FC0FCD}" type="pres">
      <dgm:prSet presAssocID="{4DD6A524-276B-4CE4-B31D-5C9411913132}" presName="connectorText" presStyleLbl="sibTrans2D1" presStyleIdx="6" presStyleCnt="7"/>
      <dgm:spPr/>
    </dgm:pt>
  </dgm:ptLst>
  <dgm:cxnLst>
    <dgm:cxn modelId="{12639D06-90A1-433F-BD3A-9B48A281099C}" type="presOf" srcId="{4DD6A524-276B-4CE4-B31D-5C9411913132}" destId="{F50B7219-04EE-40BC-9BC2-7D5797FC0FCD}" srcOrd="1" destOrd="0" presId="urn:microsoft.com/office/officeart/2005/8/layout/cycle2"/>
    <dgm:cxn modelId="{9022B309-360D-41CB-9DBB-7B39664BF2F2}" type="presOf" srcId="{3EC6CD8D-D965-4EC9-ACD3-182F0C577F8F}" destId="{04C3F499-AC02-41A8-9931-7761F5FC05D0}" srcOrd="1" destOrd="0" presId="urn:microsoft.com/office/officeart/2005/8/layout/cycle2"/>
    <dgm:cxn modelId="{36CBB90C-EB78-44D5-BFA7-AE2FE42D69F1}" type="presOf" srcId="{344F66D0-3F48-4442-B693-B53F6E6F33BA}" destId="{26EE22F3-E081-43D3-B89C-E3F640E2898C}" srcOrd="1" destOrd="0" presId="urn:microsoft.com/office/officeart/2005/8/layout/cycle2"/>
    <dgm:cxn modelId="{01284D0D-05BB-4E78-8F44-809C5F380D2E}" type="presOf" srcId="{344F66D0-3F48-4442-B693-B53F6E6F33BA}" destId="{02CC02E6-AD49-464B-9FC0-051BFCC71767}" srcOrd="0" destOrd="0" presId="urn:microsoft.com/office/officeart/2005/8/layout/cycle2"/>
    <dgm:cxn modelId="{A5E8C20F-213E-4B3C-B3F7-54596818CB01}" type="presOf" srcId="{BEDD8A3E-7554-458E-B9FC-19ABFF3C04B3}" destId="{2740A84D-1FFE-4E61-8660-FB344E748E44}" srcOrd="0" destOrd="0" presId="urn:microsoft.com/office/officeart/2005/8/layout/cycle2"/>
    <dgm:cxn modelId="{14AEE412-9158-4D3E-8D93-26368C2F03C5}" type="presOf" srcId="{8C2FFA52-2C12-4A9F-9A61-7ED89CAC05F8}" destId="{A75277DE-2C0F-41F9-ADB4-418C0CB0994B}" srcOrd="1" destOrd="0" presId="urn:microsoft.com/office/officeart/2005/8/layout/cycle2"/>
    <dgm:cxn modelId="{0262AF1B-C2C6-4E9A-89D4-283090557F91}" type="presOf" srcId="{8C2FFA52-2C12-4A9F-9A61-7ED89CAC05F8}" destId="{91E7DFE4-4A5E-457B-92D0-1E4AE224AF4C}" srcOrd="0" destOrd="0" presId="urn:microsoft.com/office/officeart/2005/8/layout/cycle2"/>
    <dgm:cxn modelId="{C0598832-C303-4461-934E-AB468408AD9B}" type="presOf" srcId="{0ED85237-D4C9-493A-8CD5-8EB35C156397}" destId="{BB7BBD71-B758-4E73-9CCB-3A2B903DCC2B}" srcOrd="0" destOrd="0" presId="urn:microsoft.com/office/officeart/2005/8/layout/cycle2"/>
    <dgm:cxn modelId="{CCE3D041-FCDD-4F1B-9CAF-19C6C16454CB}" type="presOf" srcId="{C240AE58-6C78-4343-AD9F-7488B5795074}" destId="{B1FB1947-5A4C-4226-96B9-3BE722132980}" srcOrd="0" destOrd="0" presId="urn:microsoft.com/office/officeart/2005/8/layout/cycle2"/>
    <dgm:cxn modelId="{8445B664-1291-485A-9387-D3CD63DF38CA}" type="presOf" srcId="{EB575131-4825-4995-B342-9623AB40EC58}" destId="{E125DFBF-B261-4FAA-BCCE-758AA922992A}" srcOrd="0" destOrd="0" presId="urn:microsoft.com/office/officeart/2005/8/layout/cycle2"/>
    <dgm:cxn modelId="{78F78D4C-39A8-4A58-BF65-C7F81FB6E749}" type="presOf" srcId="{B8F491DF-C0DF-41D8-A23F-74BEC915AB68}" destId="{45719928-6E8C-43B2-B607-F29BD64D33E9}" srcOrd="0" destOrd="0" presId="urn:microsoft.com/office/officeart/2005/8/layout/cycle2"/>
    <dgm:cxn modelId="{B4ADDD4D-5232-4B76-A798-00D794E32350}" srcId="{F6D2308B-DF30-4550-99FB-9F4E3EE17EC7}" destId="{C240AE58-6C78-4343-AD9F-7488B5795074}" srcOrd="4" destOrd="0" parTransId="{E0AF1EB6-DFE9-4EC8-891B-75A50653D9B6}" sibTransId="{BE64E4D1-9746-47CC-915D-1355DCF7B98E}"/>
    <dgm:cxn modelId="{D6520177-4D6D-480F-822F-554717250F5C}" srcId="{F6D2308B-DF30-4550-99FB-9F4E3EE17EC7}" destId="{32242C6F-C7DB-426B-A629-9793299AAC65}" srcOrd="0" destOrd="0" parTransId="{CAC9EE8C-816B-4480-8E92-D2683F9B8826}" sibTransId="{B8F491DF-C0DF-41D8-A23F-74BEC915AB68}"/>
    <dgm:cxn modelId="{8979CD58-4620-435B-A0B5-261D2553A41A}" type="presOf" srcId="{AEF0FB23-4FA2-426C-8458-D45C0D2BC002}" destId="{B3226B57-CBE6-434C-A1E8-E0D1D8706D8C}" srcOrd="0" destOrd="0" presId="urn:microsoft.com/office/officeart/2005/8/layout/cycle2"/>
    <dgm:cxn modelId="{A05EA65A-CA01-4EE0-8B87-EBF1546300AA}" type="presOf" srcId="{B8F491DF-C0DF-41D8-A23F-74BEC915AB68}" destId="{C112A3C7-8071-40E7-B89C-183BC653B268}" srcOrd="1" destOrd="0" presId="urn:microsoft.com/office/officeart/2005/8/layout/cycle2"/>
    <dgm:cxn modelId="{34D47C7E-04DD-4882-8974-7B3AE2961A7B}" srcId="{F6D2308B-DF30-4550-99FB-9F4E3EE17EC7}" destId="{0ED85237-D4C9-493A-8CD5-8EB35C156397}" srcOrd="6" destOrd="0" parTransId="{F8AA69A2-B169-461A-9AAD-5CA59450D4F7}" sibTransId="{4DD6A524-276B-4CE4-B31D-5C9411913132}"/>
    <dgm:cxn modelId="{CD733680-E36A-4C09-B6F0-49A899890DFB}" type="presOf" srcId="{4DD6A524-276B-4CE4-B31D-5C9411913132}" destId="{1B1A25CD-6287-47C0-9E6A-535389728038}" srcOrd="0" destOrd="0" presId="urn:microsoft.com/office/officeart/2005/8/layout/cycle2"/>
    <dgm:cxn modelId="{D8C66987-55EF-416A-8613-EA36723E6B6A}" type="presOf" srcId="{58F8288D-CCDB-4A50-9A56-051B4C2058B6}" destId="{36223D9D-1036-452D-B1B5-4D70612FEAF6}" srcOrd="0" destOrd="0" presId="urn:microsoft.com/office/officeart/2005/8/layout/cycle2"/>
    <dgm:cxn modelId="{7C25448C-3708-46BC-90E0-0992434BBFB3}" srcId="{F6D2308B-DF30-4550-99FB-9F4E3EE17EC7}" destId="{AEF0FB23-4FA2-426C-8458-D45C0D2BC002}" srcOrd="1" destOrd="0" parTransId="{30FC4523-5E46-4B44-B1A8-F604F246D234}" sibTransId="{8C2FFA52-2C12-4A9F-9A61-7ED89CAC05F8}"/>
    <dgm:cxn modelId="{5D496A8C-04EA-49CD-8B30-B816BE9C7697}" type="presOf" srcId="{F6D2308B-DF30-4550-99FB-9F4E3EE17EC7}" destId="{141D3D98-0440-42AD-ABBE-83CD4F954EDA}" srcOrd="0" destOrd="0" presId="urn:microsoft.com/office/officeart/2005/8/layout/cycle2"/>
    <dgm:cxn modelId="{67C7DA8C-1A0B-4186-8633-673E63CC110D}" type="presOf" srcId="{7BD1A743-10D5-4976-8C27-BC134999D3CD}" destId="{C4850684-BD1B-465A-8080-D6D35168E163}" srcOrd="0" destOrd="0" presId="urn:microsoft.com/office/officeart/2005/8/layout/cycle2"/>
    <dgm:cxn modelId="{830DB9A0-8D64-4339-A229-796EE957E4B8}" type="presOf" srcId="{7BD1A743-10D5-4976-8C27-BC134999D3CD}" destId="{6BA24AE6-BEB8-4A44-8F7D-CD463C5453EC}" srcOrd="1" destOrd="0" presId="urn:microsoft.com/office/officeart/2005/8/layout/cycle2"/>
    <dgm:cxn modelId="{FDF282AC-7D65-4EAF-98E6-2EDF9FF8DE42}" srcId="{F6D2308B-DF30-4550-99FB-9F4E3EE17EC7}" destId="{58F8288D-CCDB-4A50-9A56-051B4C2058B6}" srcOrd="3" destOrd="0" parTransId="{5786DA22-0774-4121-8B77-130C574BCEA6}" sibTransId="{3EC6CD8D-D965-4EC9-ACD3-182F0C577F8F}"/>
    <dgm:cxn modelId="{1C3186AC-0B76-4477-B536-C23A7BAC9FE2}" type="presOf" srcId="{BE64E4D1-9746-47CC-915D-1355DCF7B98E}" destId="{51427D9A-33D5-45E5-9447-C680BC03ED88}" srcOrd="1" destOrd="0" presId="urn:microsoft.com/office/officeart/2005/8/layout/cycle2"/>
    <dgm:cxn modelId="{E9DA49B3-1A05-4BBD-8267-558A35357C5C}" srcId="{F6D2308B-DF30-4550-99FB-9F4E3EE17EC7}" destId="{EB575131-4825-4995-B342-9623AB40EC58}" srcOrd="5" destOrd="0" parTransId="{4C2327E3-508F-4301-A3A4-DC413DADBD53}" sibTransId="{7BD1A743-10D5-4976-8C27-BC134999D3CD}"/>
    <dgm:cxn modelId="{7058C4C3-62EF-4CAA-A102-4E8989A110E8}" srcId="{F6D2308B-DF30-4550-99FB-9F4E3EE17EC7}" destId="{BEDD8A3E-7554-458E-B9FC-19ABFF3C04B3}" srcOrd="2" destOrd="0" parTransId="{E9FD0147-4957-4558-87E2-7B6420889648}" sibTransId="{344F66D0-3F48-4442-B693-B53F6E6F33BA}"/>
    <dgm:cxn modelId="{217D4EDB-4F81-44B6-A133-2B1B61CA0998}" type="presOf" srcId="{BE64E4D1-9746-47CC-915D-1355DCF7B98E}" destId="{CFA15D3C-8081-4B14-BCEA-0F3260D9D906}" srcOrd="0" destOrd="0" presId="urn:microsoft.com/office/officeart/2005/8/layout/cycle2"/>
    <dgm:cxn modelId="{F01308F2-FD17-40D6-8E8B-A5ADCE7C927A}" type="presOf" srcId="{3EC6CD8D-D965-4EC9-ACD3-182F0C577F8F}" destId="{F373D8E1-E6E5-4EEC-A711-AA040BBF66BF}" srcOrd="0" destOrd="0" presId="urn:microsoft.com/office/officeart/2005/8/layout/cycle2"/>
    <dgm:cxn modelId="{111D23F5-65D8-4C6F-AC1C-39B0EE4FF691}" type="presOf" srcId="{32242C6F-C7DB-426B-A629-9793299AAC65}" destId="{25CA7BB1-EE0D-4DB7-B2EC-0D1DAA2A57A2}" srcOrd="0" destOrd="0" presId="urn:microsoft.com/office/officeart/2005/8/layout/cycle2"/>
    <dgm:cxn modelId="{98975B1D-A3AE-402F-9919-86E24D0358DF}" type="presParOf" srcId="{141D3D98-0440-42AD-ABBE-83CD4F954EDA}" destId="{25CA7BB1-EE0D-4DB7-B2EC-0D1DAA2A57A2}" srcOrd="0" destOrd="0" presId="urn:microsoft.com/office/officeart/2005/8/layout/cycle2"/>
    <dgm:cxn modelId="{2BC6B3B4-1C5C-4585-AC08-E6CF8BC8CF9E}" type="presParOf" srcId="{141D3D98-0440-42AD-ABBE-83CD4F954EDA}" destId="{45719928-6E8C-43B2-B607-F29BD64D33E9}" srcOrd="1" destOrd="0" presId="urn:microsoft.com/office/officeart/2005/8/layout/cycle2"/>
    <dgm:cxn modelId="{A3C780F8-B647-4A46-9403-76F124251691}" type="presParOf" srcId="{45719928-6E8C-43B2-B607-F29BD64D33E9}" destId="{C112A3C7-8071-40E7-B89C-183BC653B268}" srcOrd="0" destOrd="0" presId="urn:microsoft.com/office/officeart/2005/8/layout/cycle2"/>
    <dgm:cxn modelId="{468AD63E-7ECD-4467-BE53-112AFA7F0923}" type="presParOf" srcId="{141D3D98-0440-42AD-ABBE-83CD4F954EDA}" destId="{B3226B57-CBE6-434C-A1E8-E0D1D8706D8C}" srcOrd="2" destOrd="0" presId="urn:microsoft.com/office/officeart/2005/8/layout/cycle2"/>
    <dgm:cxn modelId="{88CA57EB-D834-4198-9007-A677125C0B31}" type="presParOf" srcId="{141D3D98-0440-42AD-ABBE-83CD4F954EDA}" destId="{91E7DFE4-4A5E-457B-92D0-1E4AE224AF4C}" srcOrd="3" destOrd="0" presId="urn:microsoft.com/office/officeart/2005/8/layout/cycle2"/>
    <dgm:cxn modelId="{30928093-8913-49DA-AD06-0A7D7073CE0E}" type="presParOf" srcId="{91E7DFE4-4A5E-457B-92D0-1E4AE224AF4C}" destId="{A75277DE-2C0F-41F9-ADB4-418C0CB0994B}" srcOrd="0" destOrd="0" presId="urn:microsoft.com/office/officeart/2005/8/layout/cycle2"/>
    <dgm:cxn modelId="{BD439829-1D55-4081-A621-9741482F9A23}" type="presParOf" srcId="{141D3D98-0440-42AD-ABBE-83CD4F954EDA}" destId="{2740A84D-1FFE-4E61-8660-FB344E748E44}" srcOrd="4" destOrd="0" presId="urn:microsoft.com/office/officeart/2005/8/layout/cycle2"/>
    <dgm:cxn modelId="{E1F58F2F-46FB-4378-AD5B-49BED7336564}" type="presParOf" srcId="{141D3D98-0440-42AD-ABBE-83CD4F954EDA}" destId="{02CC02E6-AD49-464B-9FC0-051BFCC71767}" srcOrd="5" destOrd="0" presId="urn:microsoft.com/office/officeart/2005/8/layout/cycle2"/>
    <dgm:cxn modelId="{25C967C1-5517-4F27-BA48-319D5BA09E86}" type="presParOf" srcId="{02CC02E6-AD49-464B-9FC0-051BFCC71767}" destId="{26EE22F3-E081-43D3-B89C-E3F640E2898C}" srcOrd="0" destOrd="0" presId="urn:microsoft.com/office/officeart/2005/8/layout/cycle2"/>
    <dgm:cxn modelId="{B6C48957-E0B4-477F-8AC2-915657E83267}" type="presParOf" srcId="{141D3D98-0440-42AD-ABBE-83CD4F954EDA}" destId="{36223D9D-1036-452D-B1B5-4D70612FEAF6}" srcOrd="6" destOrd="0" presId="urn:microsoft.com/office/officeart/2005/8/layout/cycle2"/>
    <dgm:cxn modelId="{51045CA2-4E6B-488D-85D2-0FAA7A29D409}" type="presParOf" srcId="{141D3D98-0440-42AD-ABBE-83CD4F954EDA}" destId="{F373D8E1-E6E5-4EEC-A711-AA040BBF66BF}" srcOrd="7" destOrd="0" presId="urn:microsoft.com/office/officeart/2005/8/layout/cycle2"/>
    <dgm:cxn modelId="{F0BCA8E8-C646-4EAD-8779-7759CD92693C}" type="presParOf" srcId="{F373D8E1-E6E5-4EEC-A711-AA040BBF66BF}" destId="{04C3F499-AC02-41A8-9931-7761F5FC05D0}" srcOrd="0" destOrd="0" presId="urn:microsoft.com/office/officeart/2005/8/layout/cycle2"/>
    <dgm:cxn modelId="{006CA7C8-4946-48FB-A8CB-F92C8CEEBCBC}" type="presParOf" srcId="{141D3D98-0440-42AD-ABBE-83CD4F954EDA}" destId="{B1FB1947-5A4C-4226-96B9-3BE722132980}" srcOrd="8" destOrd="0" presId="urn:microsoft.com/office/officeart/2005/8/layout/cycle2"/>
    <dgm:cxn modelId="{D1F354CB-8926-4A70-8C60-52761F1F001C}" type="presParOf" srcId="{141D3D98-0440-42AD-ABBE-83CD4F954EDA}" destId="{CFA15D3C-8081-4B14-BCEA-0F3260D9D906}" srcOrd="9" destOrd="0" presId="urn:microsoft.com/office/officeart/2005/8/layout/cycle2"/>
    <dgm:cxn modelId="{7313144E-D460-4077-8C81-2A697E393E65}" type="presParOf" srcId="{CFA15D3C-8081-4B14-BCEA-0F3260D9D906}" destId="{51427D9A-33D5-45E5-9447-C680BC03ED88}" srcOrd="0" destOrd="0" presId="urn:microsoft.com/office/officeart/2005/8/layout/cycle2"/>
    <dgm:cxn modelId="{7B2C3B2B-826C-4E97-BF7A-3A8CB8338E2F}" type="presParOf" srcId="{141D3D98-0440-42AD-ABBE-83CD4F954EDA}" destId="{E125DFBF-B261-4FAA-BCCE-758AA922992A}" srcOrd="10" destOrd="0" presId="urn:microsoft.com/office/officeart/2005/8/layout/cycle2"/>
    <dgm:cxn modelId="{FC069B7E-19E2-4942-A78D-E9C760EF143E}" type="presParOf" srcId="{141D3D98-0440-42AD-ABBE-83CD4F954EDA}" destId="{C4850684-BD1B-465A-8080-D6D35168E163}" srcOrd="11" destOrd="0" presId="urn:microsoft.com/office/officeart/2005/8/layout/cycle2"/>
    <dgm:cxn modelId="{2A3DC4A0-7ADC-4105-8C69-6F8C321B98E1}" type="presParOf" srcId="{C4850684-BD1B-465A-8080-D6D35168E163}" destId="{6BA24AE6-BEB8-4A44-8F7D-CD463C5453EC}" srcOrd="0" destOrd="0" presId="urn:microsoft.com/office/officeart/2005/8/layout/cycle2"/>
    <dgm:cxn modelId="{830F7564-6C1B-4516-8A54-1744F0AD0109}" type="presParOf" srcId="{141D3D98-0440-42AD-ABBE-83CD4F954EDA}" destId="{BB7BBD71-B758-4E73-9CCB-3A2B903DCC2B}" srcOrd="12" destOrd="0" presId="urn:microsoft.com/office/officeart/2005/8/layout/cycle2"/>
    <dgm:cxn modelId="{37426A45-11B7-46B0-A05F-AA1B9523F517}" type="presParOf" srcId="{141D3D98-0440-42AD-ABBE-83CD4F954EDA}" destId="{1B1A25CD-6287-47C0-9E6A-535389728038}" srcOrd="13" destOrd="0" presId="urn:microsoft.com/office/officeart/2005/8/layout/cycle2"/>
    <dgm:cxn modelId="{E6DEB9AA-269D-49E3-AC57-E37030B67115}" type="presParOf" srcId="{1B1A25CD-6287-47C0-9E6A-535389728038}" destId="{F50B7219-04EE-40BC-9BC2-7D5797FC0F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2308B-DF30-4550-99FB-9F4E3EE17EC7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242C6F-C7DB-426B-A629-9793299AAC65}">
      <dgm:prSet phldrT="[Texto]"/>
      <dgm:spPr/>
      <dgm:t>
        <a:bodyPr/>
        <a:lstStyle/>
        <a:p>
          <a:r>
            <a:rPr lang="pt-BR" dirty="0"/>
            <a:t>FEAS</a:t>
          </a:r>
        </a:p>
      </dgm:t>
    </dgm:pt>
    <dgm:pt modelId="{CAC9EE8C-816B-4480-8E92-D2683F9B8826}" type="parTrans" cxnId="{D6520177-4D6D-480F-822F-554717250F5C}">
      <dgm:prSet/>
      <dgm:spPr/>
      <dgm:t>
        <a:bodyPr/>
        <a:lstStyle/>
        <a:p>
          <a:endParaRPr lang="pt-BR"/>
        </a:p>
      </dgm:t>
    </dgm:pt>
    <dgm:pt modelId="{B8F491DF-C0DF-41D8-A23F-74BEC915AB68}" type="sibTrans" cxnId="{D6520177-4D6D-480F-822F-554717250F5C}">
      <dgm:prSet/>
      <dgm:spPr/>
      <dgm:t>
        <a:bodyPr/>
        <a:lstStyle/>
        <a:p>
          <a:endParaRPr lang="pt-BR"/>
        </a:p>
      </dgm:t>
    </dgm:pt>
    <dgm:pt modelId="{AEF0FB23-4FA2-426C-8458-D45C0D2BC002}">
      <dgm:prSet phldrT="[Texto]"/>
      <dgm:spPr/>
      <dgm:t>
        <a:bodyPr/>
        <a:lstStyle/>
        <a:p>
          <a:r>
            <a:rPr lang="pt-BR" dirty="0"/>
            <a:t>FMAS</a:t>
          </a:r>
        </a:p>
      </dgm:t>
    </dgm:pt>
    <dgm:pt modelId="{30FC4523-5E46-4B44-B1A8-F604F246D234}" type="parTrans" cxnId="{7C25448C-3708-46BC-90E0-0992434BBFB3}">
      <dgm:prSet/>
      <dgm:spPr/>
      <dgm:t>
        <a:bodyPr/>
        <a:lstStyle/>
        <a:p>
          <a:endParaRPr lang="pt-BR"/>
        </a:p>
      </dgm:t>
    </dgm:pt>
    <dgm:pt modelId="{8C2FFA52-2C12-4A9F-9A61-7ED89CAC05F8}" type="sibTrans" cxnId="{7C25448C-3708-46BC-90E0-0992434BBFB3}">
      <dgm:prSet/>
      <dgm:spPr/>
      <dgm:t>
        <a:bodyPr/>
        <a:lstStyle/>
        <a:p>
          <a:endParaRPr lang="pt-BR"/>
        </a:p>
      </dgm:t>
    </dgm:pt>
    <dgm:pt modelId="{BEDD8A3E-7554-458E-B9FC-19ABFF3C04B3}">
      <dgm:prSet phldrT="[Texto]"/>
      <dgm:spPr/>
      <dgm:t>
        <a:bodyPr/>
        <a:lstStyle/>
        <a:p>
          <a:r>
            <a:rPr lang="pt-BR" dirty="0"/>
            <a:t>CMAS</a:t>
          </a:r>
        </a:p>
      </dgm:t>
    </dgm:pt>
    <dgm:pt modelId="{E9FD0147-4957-4558-87E2-7B6420889648}" type="parTrans" cxnId="{7058C4C3-62EF-4CAA-A102-4E8989A110E8}">
      <dgm:prSet/>
      <dgm:spPr/>
      <dgm:t>
        <a:bodyPr/>
        <a:lstStyle/>
        <a:p>
          <a:endParaRPr lang="pt-BR"/>
        </a:p>
      </dgm:t>
    </dgm:pt>
    <dgm:pt modelId="{344F66D0-3F48-4442-B693-B53F6E6F33BA}" type="sibTrans" cxnId="{7058C4C3-62EF-4CAA-A102-4E8989A110E8}">
      <dgm:prSet/>
      <dgm:spPr/>
      <dgm:t>
        <a:bodyPr/>
        <a:lstStyle/>
        <a:p>
          <a:endParaRPr lang="pt-BR"/>
        </a:p>
      </dgm:t>
    </dgm:pt>
    <dgm:pt modelId="{58F8288D-CCDB-4A50-9A56-051B4C2058B6}">
      <dgm:prSet phldrT="[Texto]"/>
      <dgm:spPr/>
      <dgm:t>
        <a:bodyPr/>
        <a:lstStyle/>
        <a:p>
          <a:r>
            <a:rPr lang="pt-BR" dirty="0"/>
            <a:t>FEAS</a:t>
          </a:r>
        </a:p>
      </dgm:t>
    </dgm:pt>
    <dgm:pt modelId="{5786DA22-0774-4121-8B77-130C574BCEA6}" type="parTrans" cxnId="{FDF282AC-7D65-4EAF-98E6-2EDF9FF8DE42}">
      <dgm:prSet/>
      <dgm:spPr/>
      <dgm:t>
        <a:bodyPr/>
        <a:lstStyle/>
        <a:p>
          <a:endParaRPr lang="pt-BR"/>
        </a:p>
      </dgm:t>
    </dgm:pt>
    <dgm:pt modelId="{3EC6CD8D-D965-4EC9-ACD3-182F0C577F8F}" type="sibTrans" cxnId="{FDF282AC-7D65-4EAF-98E6-2EDF9FF8DE42}">
      <dgm:prSet/>
      <dgm:spPr/>
      <dgm:t>
        <a:bodyPr/>
        <a:lstStyle/>
        <a:p>
          <a:endParaRPr lang="pt-BR"/>
        </a:p>
      </dgm:t>
    </dgm:pt>
    <dgm:pt modelId="{C240AE58-6C78-4343-AD9F-7488B5795074}">
      <dgm:prSet phldrT="[Texto]"/>
      <dgm:spPr/>
      <dgm:t>
        <a:bodyPr/>
        <a:lstStyle/>
        <a:p>
          <a:r>
            <a:rPr lang="pt-BR" dirty="0"/>
            <a:t>FMAS</a:t>
          </a:r>
        </a:p>
      </dgm:t>
    </dgm:pt>
    <dgm:pt modelId="{E0AF1EB6-DFE9-4EC8-891B-75A50653D9B6}" type="parTrans" cxnId="{B4ADDD4D-5232-4B76-A798-00D794E32350}">
      <dgm:prSet/>
      <dgm:spPr/>
      <dgm:t>
        <a:bodyPr/>
        <a:lstStyle/>
        <a:p>
          <a:endParaRPr lang="pt-BR"/>
        </a:p>
      </dgm:t>
    </dgm:pt>
    <dgm:pt modelId="{BE64E4D1-9746-47CC-915D-1355DCF7B98E}" type="sibTrans" cxnId="{B4ADDD4D-5232-4B76-A798-00D794E32350}">
      <dgm:prSet/>
      <dgm:spPr/>
      <dgm:t>
        <a:bodyPr/>
        <a:lstStyle/>
        <a:p>
          <a:endParaRPr lang="pt-BR"/>
        </a:p>
      </dgm:t>
    </dgm:pt>
    <dgm:pt modelId="{EB575131-4825-4995-B342-9623AB40EC58}">
      <dgm:prSet/>
      <dgm:spPr/>
      <dgm:t>
        <a:bodyPr/>
        <a:lstStyle/>
        <a:p>
          <a:r>
            <a:rPr lang="pt-BR" dirty="0"/>
            <a:t>C.I</a:t>
          </a:r>
        </a:p>
      </dgm:t>
    </dgm:pt>
    <dgm:pt modelId="{4C2327E3-508F-4301-A3A4-DC413DADBD53}" type="parTrans" cxnId="{E9DA49B3-1A05-4BBD-8267-558A35357C5C}">
      <dgm:prSet/>
      <dgm:spPr/>
      <dgm:t>
        <a:bodyPr/>
        <a:lstStyle/>
        <a:p>
          <a:endParaRPr lang="pt-BR"/>
        </a:p>
      </dgm:t>
    </dgm:pt>
    <dgm:pt modelId="{7BD1A743-10D5-4976-8C27-BC134999D3CD}" type="sibTrans" cxnId="{E9DA49B3-1A05-4BBD-8267-558A35357C5C}">
      <dgm:prSet/>
      <dgm:spPr/>
      <dgm:t>
        <a:bodyPr/>
        <a:lstStyle/>
        <a:p>
          <a:endParaRPr lang="pt-BR"/>
        </a:p>
      </dgm:t>
    </dgm:pt>
    <dgm:pt modelId="{0ED85237-D4C9-493A-8CD5-8EB35C156397}">
      <dgm:prSet/>
      <dgm:spPr/>
      <dgm:t>
        <a:bodyPr/>
        <a:lstStyle/>
        <a:p>
          <a:r>
            <a:rPr lang="pt-BR" dirty="0"/>
            <a:t>DAF</a:t>
          </a:r>
        </a:p>
      </dgm:t>
    </dgm:pt>
    <dgm:pt modelId="{F8AA69A2-B169-461A-9AAD-5CA59450D4F7}" type="parTrans" cxnId="{34D47C7E-04DD-4882-8974-7B3AE2961A7B}">
      <dgm:prSet/>
      <dgm:spPr/>
      <dgm:t>
        <a:bodyPr/>
        <a:lstStyle/>
        <a:p>
          <a:endParaRPr lang="pt-BR"/>
        </a:p>
      </dgm:t>
    </dgm:pt>
    <dgm:pt modelId="{4DD6A524-276B-4CE4-B31D-5C9411913132}" type="sibTrans" cxnId="{34D47C7E-04DD-4882-8974-7B3AE2961A7B}">
      <dgm:prSet/>
      <dgm:spPr/>
      <dgm:t>
        <a:bodyPr/>
        <a:lstStyle/>
        <a:p>
          <a:endParaRPr lang="pt-BR"/>
        </a:p>
      </dgm:t>
    </dgm:pt>
    <dgm:pt modelId="{DC69AEF6-E17C-4799-ACE3-BC60C4764CBC}">
      <dgm:prSet/>
      <dgm:spPr/>
      <dgm:t>
        <a:bodyPr/>
        <a:lstStyle/>
        <a:p>
          <a:r>
            <a:rPr lang="pt-BR" dirty="0"/>
            <a:t>FEAS</a:t>
          </a:r>
        </a:p>
      </dgm:t>
    </dgm:pt>
    <dgm:pt modelId="{4456890C-8DCA-4FD0-B264-9895D19D7CE9}" type="parTrans" cxnId="{715A09F7-2413-4837-AD5E-4EB381D28B65}">
      <dgm:prSet/>
      <dgm:spPr/>
      <dgm:t>
        <a:bodyPr/>
        <a:lstStyle/>
        <a:p>
          <a:endParaRPr lang="pt-BR"/>
        </a:p>
      </dgm:t>
    </dgm:pt>
    <dgm:pt modelId="{B8FC5BB6-225A-437F-9D83-FADB2357EAD7}" type="sibTrans" cxnId="{715A09F7-2413-4837-AD5E-4EB381D28B65}">
      <dgm:prSet/>
      <dgm:spPr/>
      <dgm:t>
        <a:bodyPr/>
        <a:lstStyle/>
        <a:p>
          <a:endParaRPr lang="pt-BR"/>
        </a:p>
      </dgm:t>
    </dgm:pt>
    <dgm:pt modelId="{141D3D98-0440-42AD-ABBE-83CD4F954EDA}" type="pres">
      <dgm:prSet presAssocID="{F6D2308B-DF30-4550-99FB-9F4E3EE17EC7}" presName="cycle" presStyleCnt="0">
        <dgm:presLayoutVars>
          <dgm:dir/>
          <dgm:resizeHandles val="exact"/>
        </dgm:presLayoutVars>
      </dgm:prSet>
      <dgm:spPr/>
    </dgm:pt>
    <dgm:pt modelId="{25CA7BB1-EE0D-4DB7-B2EC-0D1DAA2A57A2}" type="pres">
      <dgm:prSet presAssocID="{32242C6F-C7DB-426B-A629-9793299AAC65}" presName="node" presStyleLbl="node1" presStyleIdx="0" presStyleCnt="8">
        <dgm:presLayoutVars>
          <dgm:bulletEnabled val="1"/>
        </dgm:presLayoutVars>
      </dgm:prSet>
      <dgm:spPr/>
    </dgm:pt>
    <dgm:pt modelId="{45719928-6E8C-43B2-B607-F29BD64D33E9}" type="pres">
      <dgm:prSet presAssocID="{B8F491DF-C0DF-41D8-A23F-74BEC915AB68}" presName="sibTrans" presStyleLbl="sibTrans2D1" presStyleIdx="0" presStyleCnt="8"/>
      <dgm:spPr/>
    </dgm:pt>
    <dgm:pt modelId="{C112A3C7-8071-40E7-B89C-183BC653B268}" type="pres">
      <dgm:prSet presAssocID="{B8F491DF-C0DF-41D8-A23F-74BEC915AB68}" presName="connectorText" presStyleLbl="sibTrans2D1" presStyleIdx="0" presStyleCnt="8"/>
      <dgm:spPr/>
    </dgm:pt>
    <dgm:pt modelId="{B3226B57-CBE6-434C-A1E8-E0D1D8706D8C}" type="pres">
      <dgm:prSet presAssocID="{AEF0FB23-4FA2-426C-8458-D45C0D2BC002}" presName="node" presStyleLbl="node1" presStyleIdx="1" presStyleCnt="8">
        <dgm:presLayoutVars>
          <dgm:bulletEnabled val="1"/>
        </dgm:presLayoutVars>
      </dgm:prSet>
      <dgm:spPr/>
    </dgm:pt>
    <dgm:pt modelId="{91E7DFE4-4A5E-457B-92D0-1E4AE224AF4C}" type="pres">
      <dgm:prSet presAssocID="{8C2FFA52-2C12-4A9F-9A61-7ED89CAC05F8}" presName="sibTrans" presStyleLbl="sibTrans2D1" presStyleIdx="1" presStyleCnt="8"/>
      <dgm:spPr/>
    </dgm:pt>
    <dgm:pt modelId="{A75277DE-2C0F-41F9-ADB4-418C0CB0994B}" type="pres">
      <dgm:prSet presAssocID="{8C2FFA52-2C12-4A9F-9A61-7ED89CAC05F8}" presName="connectorText" presStyleLbl="sibTrans2D1" presStyleIdx="1" presStyleCnt="8"/>
      <dgm:spPr/>
    </dgm:pt>
    <dgm:pt modelId="{2740A84D-1FFE-4E61-8660-FB344E748E44}" type="pres">
      <dgm:prSet presAssocID="{BEDD8A3E-7554-458E-B9FC-19ABFF3C04B3}" presName="node" presStyleLbl="node1" presStyleIdx="2" presStyleCnt="8">
        <dgm:presLayoutVars>
          <dgm:bulletEnabled val="1"/>
        </dgm:presLayoutVars>
      </dgm:prSet>
      <dgm:spPr/>
    </dgm:pt>
    <dgm:pt modelId="{02CC02E6-AD49-464B-9FC0-051BFCC71767}" type="pres">
      <dgm:prSet presAssocID="{344F66D0-3F48-4442-B693-B53F6E6F33BA}" presName="sibTrans" presStyleLbl="sibTrans2D1" presStyleIdx="2" presStyleCnt="8"/>
      <dgm:spPr/>
    </dgm:pt>
    <dgm:pt modelId="{26EE22F3-E081-43D3-B89C-E3F640E2898C}" type="pres">
      <dgm:prSet presAssocID="{344F66D0-3F48-4442-B693-B53F6E6F33BA}" presName="connectorText" presStyleLbl="sibTrans2D1" presStyleIdx="2" presStyleCnt="8"/>
      <dgm:spPr/>
    </dgm:pt>
    <dgm:pt modelId="{36223D9D-1036-452D-B1B5-4D70612FEAF6}" type="pres">
      <dgm:prSet presAssocID="{58F8288D-CCDB-4A50-9A56-051B4C2058B6}" presName="node" presStyleLbl="node1" presStyleIdx="3" presStyleCnt="8">
        <dgm:presLayoutVars>
          <dgm:bulletEnabled val="1"/>
        </dgm:presLayoutVars>
      </dgm:prSet>
      <dgm:spPr/>
    </dgm:pt>
    <dgm:pt modelId="{F373D8E1-E6E5-4EEC-A711-AA040BBF66BF}" type="pres">
      <dgm:prSet presAssocID="{3EC6CD8D-D965-4EC9-ACD3-182F0C577F8F}" presName="sibTrans" presStyleLbl="sibTrans2D1" presStyleIdx="3" presStyleCnt="8"/>
      <dgm:spPr/>
    </dgm:pt>
    <dgm:pt modelId="{04C3F499-AC02-41A8-9931-7761F5FC05D0}" type="pres">
      <dgm:prSet presAssocID="{3EC6CD8D-D965-4EC9-ACD3-182F0C577F8F}" presName="connectorText" presStyleLbl="sibTrans2D1" presStyleIdx="3" presStyleCnt="8"/>
      <dgm:spPr/>
    </dgm:pt>
    <dgm:pt modelId="{B1FB1947-5A4C-4226-96B9-3BE722132980}" type="pres">
      <dgm:prSet presAssocID="{C240AE58-6C78-4343-AD9F-7488B5795074}" presName="node" presStyleLbl="node1" presStyleIdx="4" presStyleCnt="8">
        <dgm:presLayoutVars>
          <dgm:bulletEnabled val="1"/>
        </dgm:presLayoutVars>
      </dgm:prSet>
      <dgm:spPr/>
    </dgm:pt>
    <dgm:pt modelId="{CFA15D3C-8081-4B14-BCEA-0F3260D9D906}" type="pres">
      <dgm:prSet presAssocID="{BE64E4D1-9746-47CC-915D-1355DCF7B98E}" presName="sibTrans" presStyleLbl="sibTrans2D1" presStyleIdx="4" presStyleCnt="8"/>
      <dgm:spPr/>
    </dgm:pt>
    <dgm:pt modelId="{51427D9A-33D5-45E5-9447-C680BC03ED88}" type="pres">
      <dgm:prSet presAssocID="{BE64E4D1-9746-47CC-915D-1355DCF7B98E}" presName="connectorText" presStyleLbl="sibTrans2D1" presStyleIdx="4" presStyleCnt="8"/>
      <dgm:spPr/>
    </dgm:pt>
    <dgm:pt modelId="{E125DFBF-B261-4FAA-BCCE-758AA922992A}" type="pres">
      <dgm:prSet presAssocID="{EB575131-4825-4995-B342-9623AB40EC58}" presName="node" presStyleLbl="node1" presStyleIdx="5" presStyleCnt="8">
        <dgm:presLayoutVars>
          <dgm:bulletEnabled val="1"/>
        </dgm:presLayoutVars>
      </dgm:prSet>
      <dgm:spPr/>
    </dgm:pt>
    <dgm:pt modelId="{C4850684-BD1B-465A-8080-D6D35168E163}" type="pres">
      <dgm:prSet presAssocID="{7BD1A743-10D5-4976-8C27-BC134999D3CD}" presName="sibTrans" presStyleLbl="sibTrans2D1" presStyleIdx="5" presStyleCnt="8"/>
      <dgm:spPr/>
    </dgm:pt>
    <dgm:pt modelId="{6BA24AE6-BEB8-4A44-8F7D-CD463C5453EC}" type="pres">
      <dgm:prSet presAssocID="{7BD1A743-10D5-4976-8C27-BC134999D3CD}" presName="connectorText" presStyleLbl="sibTrans2D1" presStyleIdx="5" presStyleCnt="8"/>
      <dgm:spPr/>
    </dgm:pt>
    <dgm:pt modelId="{5E48E8CD-9985-4768-B310-E0F64FA1BC0E}" type="pres">
      <dgm:prSet presAssocID="{DC69AEF6-E17C-4799-ACE3-BC60C4764CBC}" presName="node" presStyleLbl="node1" presStyleIdx="6" presStyleCnt="8">
        <dgm:presLayoutVars>
          <dgm:bulletEnabled val="1"/>
        </dgm:presLayoutVars>
      </dgm:prSet>
      <dgm:spPr/>
    </dgm:pt>
    <dgm:pt modelId="{2FC8353D-A87A-4FAC-BC68-215F4830296D}" type="pres">
      <dgm:prSet presAssocID="{B8FC5BB6-225A-437F-9D83-FADB2357EAD7}" presName="sibTrans" presStyleLbl="sibTrans2D1" presStyleIdx="6" presStyleCnt="8"/>
      <dgm:spPr/>
    </dgm:pt>
    <dgm:pt modelId="{5CD874A2-1241-4EC5-A572-FEF9C25BF72A}" type="pres">
      <dgm:prSet presAssocID="{B8FC5BB6-225A-437F-9D83-FADB2357EAD7}" presName="connectorText" presStyleLbl="sibTrans2D1" presStyleIdx="6" presStyleCnt="8"/>
      <dgm:spPr/>
    </dgm:pt>
    <dgm:pt modelId="{BB7BBD71-B758-4E73-9CCB-3A2B903DCC2B}" type="pres">
      <dgm:prSet presAssocID="{0ED85237-D4C9-493A-8CD5-8EB35C156397}" presName="node" presStyleLbl="node1" presStyleIdx="7" presStyleCnt="8">
        <dgm:presLayoutVars>
          <dgm:bulletEnabled val="1"/>
        </dgm:presLayoutVars>
      </dgm:prSet>
      <dgm:spPr/>
    </dgm:pt>
    <dgm:pt modelId="{1B1A25CD-6287-47C0-9E6A-535389728038}" type="pres">
      <dgm:prSet presAssocID="{4DD6A524-276B-4CE4-B31D-5C9411913132}" presName="sibTrans" presStyleLbl="sibTrans2D1" presStyleIdx="7" presStyleCnt="8"/>
      <dgm:spPr/>
    </dgm:pt>
    <dgm:pt modelId="{F50B7219-04EE-40BC-9BC2-7D5797FC0FCD}" type="pres">
      <dgm:prSet presAssocID="{4DD6A524-276B-4CE4-B31D-5C9411913132}" presName="connectorText" presStyleLbl="sibTrans2D1" presStyleIdx="7" presStyleCnt="8"/>
      <dgm:spPr/>
    </dgm:pt>
  </dgm:ptLst>
  <dgm:cxnLst>
    <dgm:cxn modelId="{12639D06-90A1-433F-BD3A-9B48A281099C}" type="presOf" srcId="{4DD6A524-276B-4CE4-B31D-5C9411913132}" destId="{F50B7219-04EE-40BC-9BC2-7D5797FC0FCD}" srcOrd="1" destOrd="0" presId="urn:microsoft.com/office/officeart/2005/8/layout/cycle2"/>
    <dgm:cxn modelId="{9022B309-360D-41CB-9DBB-7B39664BF2F2}" type="presOf" srcId="{3EC6CD8D-D965-4EC9-ACD3-182F0C577F8F}" destId="{04C3F499-AC02-41A8-9931-7761F5FC05D0}" srcOrd="1" destOrd="0" presId="urn:microsoft.com/office/officeart/2005/8/layout/cycle2"/>
    <dgm:cxn modelId="{36CBB90C-EB78-44D5-BFA7-AE2FE42D69F1}" type="presOf" srcId="{344F66D0-3F48-4442-B693-B53F6E6F33BA}" destId="{26EE22F3-E081-43D3-B89C-E3F640E2898C}" srcOrd="1" destOrd="0" presId="urn:microsoft.com/office/officeart/2005/8/layout/cycle2"/>
    <dgm:cxn modelId="{01284D0D-05BB-4E78-8F44-809C5F380D2E}" type="presOf" srcId="{344F66D0-3F48-4442-B693-B53F6E6F33BA}" destId="{02CC02E6-AD49-464B-9FC0-051BFCC71767}" srcOrd="0" destOrd="0" presId="urn:microsoft.com/office/officeart/2005/8/layout/cycle2"/>
    <dgm:cxn modelId="{A5E8C20F-213E-4B3C-B3F7-54596818CB01}" type="presOf" srcId="{BEDD8A3E-7554-458E-B9FC-19ABFF3C04B3}" destId="{2740A84D-1FFE-4E61-8660-FB344E748E44}" srcOrd="0" destOrd="0" presId="urn:microsoft.com/office/officeart/2005/8/layout/cycle2"/>
    <dgm:cxn modelId="{D7DD9010-ABA4-47ED-92F2-3CAF7EF427AD}" type="presOf" srcId="{B8FC5BB6-225A-437F-9D83-FADB2357EAD7}" destId="{5CD874A2-1241-4EC5-A572-FEF9C25BF72A}" srcOrd="1" destOrd="0" presId="urn:microsoft.com/office/officeart/2005/8/layout/cycle2"/>
    <dgm:cxn modelId="{14AEE412-9158-4D3E-8D93-26368C2F03C5}" type="presOf" srcId="{8C2FFA52-2C12-4A9F-9A61-7ED89CAC05F8}" destId="{A75277DE-2C0F-41F9-ADB4-418C0CB0994B}" srcOrd="1" destOrd="0" presId="urn:microsoft.com/office/officeart/2005/8/layout/cycle2"/>
    <dgm:cxn modelId="{0262AF1B-C2C6-4E9A-89D4-283090557F91}" type="presOf" srcId="{8C2FFA52-2C12-4A9F-9A61-7ED89CAC05F8}" destId="{91E7DFE4-4A5E-457B-92D0-1E4AE224AF4C}" srcOrd="0" destOrd="0" presId="urn:microsoft.com/office/officeart/2005/8/layout/cycle2"/>
    <dgm:cxn modelId="{C0598832-C303-4461-934E-AB468408AD9B}" type="presOf" srcId="{0ED85237-D4C9-493A-8CD5-8EB35C156397}" destId="{BB7BBD71-B758-4E73-9CCB-3A2B903DCC2B}" srcOrd="0" destOrd="0" presId="urn:microsoft.com/office/officeart/2005/8/layout/cycle2"/>
    <dgm:cxn modelId="{CCE3D041-FCDD-4F1B-9CAF-19C6C16454CB}" type="presOf" srcId="{C240AE58-6C78-4343-AD9F-7488B5795074}" destId="{B1FB1947-5A4C-4226-96B9-3BE722132980}" srcOrd="0" destOrd="0" presId="urn:microsoft.com/office/officeart/2005/8/layout/cycle2"/>
    <dgm:cxn modelId="{8445B664-1291-485A-9387-D3CD63DF38CA}" type="presOf" srcId="{EB575131-4825-4995-B342-9623AB40EC58}" destId="{E125DFBF-B261-4FAA-BCCE-758AA922992A}" srcOrd="0" destOrd="0" presId="urn:microsoft.com/office/officeart/2005/8/layout/cycle2"/>
    <dgm:cxn modelId="{78F78D4C-39A8-4A58-BF65-C7F81FB6E749}" type="presOf" srcId="{B8F491DF-C0DF-41D8-A23F-74BEC915AB68}" destId="{45719928-6E8C-43B2-B607-F29BD64D33E9}" srcOrd="0" destOrd="0" presId="urn:microsoft.com/office/officeart/2005/8/layout/cycle2"/>
    <dgm:cxn modelId="{B4ADDD4D-5232-4B76-A798-00D794E32350}" srcId="{F6D2308B-DF30-4550-99FB-9F4E3EE17EC7}" destId="{C240AE58-6C78-4343-AD9F-7488B5795074}" srcOrd="4" destOrd="0" parTransId="{E0AF1EB6-DFE9-4EC8-891B-75A50653D9B6}" sibTransId="{BE64E4D1-9746-47CC-915D-1355DCF7B98E}"/>
    <dgm:cxn modelId="{D6520177-4D6D-480F-822F-554717250F5C}" srcId="{F6D2308B-DF30-4550-99FB-9F4E3EE17EC7}" destId="{32242C6F-C7DB-426B-A629-9793299AAC65}" srcOrd="0" destOrd="0" parTransId="{CAC9EE8C-816B-4480-8E92-D2683F9B8826}" sibTransId="{B8F491DF-C0DF-41D8-A23F-74BEC915AB68}"/>
    <dgm:cxn modelId="{8979CD58-4620-435B-A0B5-261D2553A41A}" type="presOf" srcId="{AEF0FB23-4FA2-426C-8458-D45C0D2BC002}" destId="{B3226B57-CBE6-434C-A1E8-E0D1D8706D8C}" srcOrd="0" destOrd="0" presId="urn:microsoft.com/office/officeart/2005/8/layout/cycle2"/>
    <dgm:cxn modelId="{A05EA65A-CA01-4EE0-8B87-EBF1546300AA}" type="presOf" srcId="{B8F491DF-C0DF-41D8-A23F-74BEC915AB68}" destId="{C112A3C7-8071-40E7-B89C-183BC653B268}" srcOrd="1" destOrd="0" presId="urn:microsoft.com/office/officeart/2005/8/layout/cycle2"/>
    <dgm:cxn modelId="{34D47C7E-04DD-4882-8974-7B3AE2961A7B}" srcId="{F6D2308B-DF30-4550-99FB-9F4E3EE17EC7}" destId="{0ED85237-D4C9-493A-8CD5-8EB35C156397}" srcOrd="7" destOrd="0" parTransId="{F8AA69A2-B169-461A-9AAD-5CA59450D4F7}" sibTransId="{4DD6A524-276B-4CE4-B31D-5C9411913132}"/>
    <dgm:cxn modelId="{CD733680-E36A-4C09-B6F0-49A899890DFB}" type="presOf" srcId="{4DD6A524-276B-4CE4-B31D-5C9411913132}" destId="{1B1A25CD-6287-47C0-9E6A-535389728038}" srcOrd="0" destOrd="0" presId="urn:microsoft.com/office/officeart/2005/8/layout/cycle2"/>
    <dgm:cxn modelId="{76293285-6AF5-4036-84C6-CF4F3F50D96B}" type="presOf" srcId="{DC69AEF6-E17C-4799-ACE3-BC60C4764CBC}" destId="{5E48E8CD-9985-4768-B310-E0F64FA1BC0E}" srcOrd="0" destOrd="0" presId="urn:microsoft.com/office/officeart/2005/8/layout/cycle2"/>
    <dgm:cxn modelId="{D8C66987-55EF-416A-8613-EA36723E6B6A}" type="presOf" srcId="{58F8288D-CCDB-4A50-9A56-051B4C2058B6}" destId="{36223D9D-1036-452D-B1B5-4D70612FEAF6}" srcOrd="0" destOrd="0" presId="urn:microsoft.com/office/officeart/2005/8/layout/cycle2"/>
    <dgm:cxn modelId="{7C25448C-3708-46BC-90E0-0992434BBFB3}" srcId="{F6D2308B-DF30-4550-99FB-9F4E3EE17EC7}" destId="{AEF0FB23-4FA2-426C-8458-D45C0D2BC002}" srcOrd="1" destOrd="0" parTransId="{30FC4523-5E46-4B44-B1A8-F604F246D234}" sibTransId="{8C2FFA52-2C12-4A9F-9A61-7ED89CAC05F8}"/>
    <dgm:cxn modelId="{5D496A8C-04EA-49CD-8B30-B816BE9C7697}" type="presOf" srcId="{F6D2308B-DF30-4550-99FB-9F4E3EE17EC7}" destId="{141D3D98-0440-42AD-ABBE-83CD4F954EDA}" srcOrd="0" destOrd="0" presId="urn:microsoft.com/office/officeart/2005/8/layout/cycle2"/>
    <dgm:cxn modelId="{67C7DA8C-1A0B-4186-8633-673E63CC110D}" type="presOf" srcId="{7BD1A743-10D5-4976-8C27-BC134999D3CD}" destId="{C4850684-BD1B-465A-8080-D6D35168E163}" srcOrd="0" destOrd="0" presId="urn:microsoft.com/office/officeart/2005/8/layout/cycle2"/>
    <dgm:cxn modelId="{830DB9A0-8D64-4339-A229-796EE957E4B8}" type="presOf" srcId="{7BD1A743-10D5-4976-8C27-BC134999D3CD}" destId="{6BA24AE6-BEB8-4A44-8F7D-CD463C5453EC}" srcOrd="1" destOrd="0" presId="urn:microsoft.com/office/officeart/2005/8/layout/cycle2"/>
    <dgm:cxn modelId="{FDF282AC-7D65-4EAF-98E6-2EDF9FF8DE42}" srcId="{F6D2308B-DF30-4550-99FB-9F4E3EE17EC7}" destId="{58F8288D-CCDB-4A50-9A56-051B4C2058B6}" srcOrd="3" destOrd="0" parTransId="{5786DA22-0774-4121-8B77-130C574BCEA6}" sibTransId="{3EC6CD8D-D965-4EC9-ACD3-182F0C577F8F}"/>
    <dgm:cxn modelId="{1C3186AC-0B76-4477-B536-C23A7BAC9FE2}" type="presOf" srcId="{BE64E4D1-9746-47CC-915D-1355DCF7B98E}" destId="{51427D9A-33D5-45E5-9447-C680BC03ED88}" srcOrd="1" destOrd="0" presId="urn:microsoft.com/office/officeart/2005/8/layout/cycle2"/>
    <dgm:cxn modelId="{688885AF-2552-409B-A0F9-E9412FD5D66C}" type="presOf" srcId="{B8FC5BB6-225A-437F-9D83-FADB2357EAD7}" destId="{2FC8353D-A87A-4FAC-BC68-215F4830296D}" srcOrd="0" destOrd="0" presId="urn:microsoft.com/office/officeart/2005/8/layout/cycle2"/>
    <dgm:cxn modelId="{E9DA49B3-1A05-4BBD-8267-558A35357C5C}" srcId="{F6D2308B-DF30-4550-99FB-9F4E3EE17EC7}" destId="{EB575131-4825-4995-B342-9623AB40EC58}" srcOrd="5" destOrd="0" parTransId="{4C2327E3-508F-4301-A3A4-DC413DADBD53}" sibTransId="{7BD1A743-10D5-4976-8C27-BC134999D3CD}"/>
    <dgm:cxn modelId="{7058C4C3-62EF-4CAA-A102-4E8989A110E8}" srcId="{F6D2308B-DF30-4550-99FB-9F4E3EE17EC7}" destId="{BEDD8A3E-7554-458E-B9FC-19ABFF3C04B3}" srcOrd="2" destOrd="0" parTransId="{E9FD0147-4957-4558-87E2-7B6420889648}" sibTransId="{344F66D0-3F48-4442-B693-B53F6E6F33BA}"/>
    <dgm:cxn modelId="{217D4EDB-4F81-44B6-A133-2B1B61CA0998}" type="presOf" srcId="{BE64E4D1-9746-47CC-915D-1355DCF7B98E}" destId="{CFA15D3C-8081-4B14-BCEA-0F3260D9D906}" srcOrd="0" destOrd="0" presId="urn:microsoft.com/office/officeart/2005/8/layout/cycle2"/>
    <dgm:cxn modelId="{F01308F2-FD17-40D6-8E8B-A5ADCE7C927A}" type="presOf" srcId="{3EC6CD8D-D965-4EC9-ACD3-182F0C577F8F}" destId="{F373D8E1-E6E5-4EEC-A711-AA040BBF66BF}" srcOrd="0" destOrd="0" presId="urn:microsoft.com/office/officeart/2005/8/layout/cycle2"/>
    <dgm:cxn modelId="{111D23F5-65D8-4C6F-AC1C-39B0EE4FF691}" type="presOf" srcId="{32242C6F-C7DB-426B-A629-9793299AAC65}" destId="{25CA7BB1-EE0D-4DB7-B2EC-0D1DAA2A57A2}" srcOrd="0" destOrd="0" presId="urn:microsoft.com/office/officeart/2005/8/layout/cycle2"/>
    <dgm:cxn modelId="{715A09F7-2413-4837-AD5E-4EB381D28B65}" srcId="{F6D2308B-DF30-4550-99FB-9F4E3EE17EC7}" destId="{DC69AEF6-E17C-4799-ACE3-BC60C4764CBC}" srcOrd="6" destOrd="0" parTransId="{4456890C-8DCA-4FD0-B264-9895D19D7CE9}" sibTransId="{B8FC5BB6-225A-437F-9D83-FADB2357EAD7}"/>
    <dgm:cxn modelId="{98975B1D-A3AE-402F-9919-86E24D0358DF}" type="presParOf" srcId="{141D3D98-0440-42AD-ABBE-83CD4F954EDA}" destId="{25CA7BB1-EE0D-4DB7-B2EC-0D1DAA2A57A2}" srcOrd="0" destOrd="0" presId="urn:microsoft.com/office/officeart/2005/8/layout/cycle2"/>
    <dgm:cxn modelId="{2BC6B3B4-1C5C-4585-AC08-E6CF8BC8CF9E}" type="presParOf" srcId="{141D3D98-0440-42AD-ABBE-83CD4F954EDA}" destId="{45719928-6E8C-43B2-B607-F29BD64D33E9}" srcOrd="1" destOrd="0" presId="urn:microsoft.com/office/officeart/2005/8/layout/cycle2"/>
    <dgm:cxn modelId="{A3C780F8-B647-4A46-9403-76F124251691}" type="presParOf" srcId="{45719928-6E8C-43B2-B607-F29BD64D33E9}" destId="{C112A3C7-8071-40E7-B89C-183BC653B268}" srcOrd="0" destOrd="0" presId="urn:microsoft.com/office/officeart/2005/8/layout/cycle2"/>
    <dgm:cxn modelId="{468AD63E-7ECD-4467-BE53-112AFA7F0923}" type="presParOf" srcId="{141D3D98-0440-42AD-ABBE-83CD4F954EDA}" destId="{B3226B57-CBE6-434C-A1E8-E0D1D8706D8C}" srcOrd="2" destOrd="0" presId="urn:microsoft.com/office/officeart/2005/8/layout/cycle2"/>
    <dgm:cxn modelId="{88CA57EB-D834-4198-9007-A677125C0B31}" type="presParOf" srcId="{141D3D98-0440-42AD-ABBE-83CD4F954EDA}" destId="{91E7DFE4-4A5E-457B-92D0-1E4AE224AF4C}" srcOrd="3" destOrd="0" presId="urn:microsoft.com/office/officeart/2005/8/layout/cycle2"/>
    <dgm:cxn modelId="{30928093-8913-49DA-AD06-0A7D7073CE0E}" type="presParOf" srcId="{91E7DFE4-4A5E-457B-92D0-1E4AE224AF4C}" destId="{A75277DE-2C0F-41F9-ADB4-418C0CB0994B}" srcOrd="0" destOrd="0" presId="urn:microsoft.com/office/officeart/2005/8/layout/cycle2"/>
    <dgm:cxn modelId="{BD439829-1D55-4081-A621-9741482F9A23}" type="presParOf" srcId="{141D3D98-0440-42AD-ABBE-83CD4F954EDA}" destId="{2740A84D-1FFE-4E61-8660-FB344E748E44}" srcOrd="4" destOrd="0" presId="urn:microsoft.com/office/officeart/2005/8/layout/cycle2"/>
    <dgm:cxn modelId="{E1F58F2F-46FB-4378-AD5B-49BED7336564}" type="presParOf" srcId="{141D3D98-0440-42AD-ABBE-83CD4F954EDA}" destId="{02CC02E6-AD49-464B-9FC0-051BFCC71767}" srcOrd="5" destOrd="0" presId="urn:microsoft.com/office/officeart/2005/8/layout/cycle2"/>
    <dgm:cxn modelId="{25C967C1-5517-4F27-BA48-319D5BA09E86}" type="presParOf" srcId="{02CC02E6-AD49-464B-9FC0-051BFCC71767}" destId="{26EE22F3-E081-43D3-B89C-E3F640E2898C}" srcOrd="0" destOrd="0" presId="urn:microsoft.com/office/officeart/2005/8/layout/cycle2"/>
    <dgm:cxn modelId="{B6C48957-E0B4-477F-8AC2-915657E83267}" type="presParOf" srcId="{141D3D98-0440-42AD-ABBE-83CD4F954EDA}" destId="{36223D9D-1036-452D-B1B5-4D70612FEAF6}" srcOrd="6" destOrd="0" presId="urn:microsoft.com/office/officeart/2005/8/layout/cycle2"/>
    <dgm:cxn modelId="{51045CA2-4E6B-488D-85D2-0FAA7A29D409}" type="presParOf" srcId="{141D3D98-0440-42AD-ABBE-83CD4F954EDA}" destId="{F373D8E1-E6E5-4EEC-A711-AA040BBF66BF}" srcOrd="7" destOrd="0" presId="urn:microsoft.com/office/officeart/2005/8/layout/cycle2"/>
    <dgm:cxn modelId="{F0BCA8E8-C646-4EAD-8779-7759CD92693C}" type="presParOf" srcId="{F373D8E1-E6E5-4EEC-A711-AA040BBF66BF}" destId="{04C3F499-AC02-41A8-9931-7761F5FC05D0}" srcOrd="0" destOrd="0" presId="urn:microsoft.com/office/officeart/2005/8/layout/cycle2"/>
    <dgm:cxn modelId="{006CA7C8-4946-48FB-A8CB-F92C8CEEBCBC}" type="presParOf" srcId="{141D3D98-0440-42AD-ABBE-83CD4F954EDA}" destId="{B1FB1947-5A4C-4226-96B9-3BE722132980}" srcOrd="8" destOrd="0" presId="urn:microsoft.com/office/officeart/2005/8/layout/cycle2"/>
    <dgm:cxn modelId="{D1F354CB-8926-4A70-8C60-52761F1F001C}" type="presParOf" srcId="{141D3D98-0440-42AD-ABBE-83CD4F954EDA}" destId="{CFA15D3C-8081-4B14-BCEA-0F3260D9D906}" srcOrd="9" destOrd="0" presId="urn:microsoft.com/office/officeart/2005/8/layout/cycle2"/>
    <dgm:cxn modelId="{7313144E-D460-4077-8C81-2A697E393E65}" type="presParOf" srcId="{CFA15D3C-8081-4B14-BCEA-0F3260D9D906}" destId="{51427D9A-33D5-45E5-9447-C680BC03ED88}" srcOrd="0" destOrd="0" presId="urn:microsoft.com/office/officeart/2005/8/layout/cycle2"/>
    <dgm:cxn modelId="{7B2C3B2B-826C-4E97-BF7A-3A8CB8338E2F}" type="presParOf" srcId="{141D3D98-0440-42AD-ABBE-83CD4F954EDA}" destId="{E125DFBF-B261-4FAA-BCCE-758AA922992A}" srcOrd="10" destOrd="0" presId="urn:microsoft.com/office/officeart/2005/8/layout/cycle2"/>
    <dgm:cxn modelId="{FC069B7E-19E2-4942-A78D-E9C760EF143E}" type="presParOf" srcId="{141D3D98-0440-42AD-ABBE-83CD4F954EDA}" destId="{C4850684-BD1B-465A-8080-D6D35168E163}" srcOrd="11" destOrd="0" presId="urn:microsoft.com/office/officeart/2005/8/layout/cycle2"/>
    <dgm:cxn modelId="{2A3DC4A0-7ADC-4105-8C69-6F8C321B98E1}" type="presParOf" srcId="{C4850684-BD1B-465A-8080-D6D35168E163}" destId="{6BA24AE6-BEB8-4A44-8F7D-CD463C5453EC}" srcOrd="0" destOrd="0" presId="urn:microsoft.com/office/officeart/2005/8/layout/cycle2"/>
    <dgm:cxn modelId="{DDA929CA-24E0-47FB-9657-D5585D354EC5}" type="presParOf" srcId="{141D3D98-0440-42AD-ABBE-83CD4F954EDA}" destId="{5E48E8CD-9985-4768-B310-E0F64FA1BC0E}" srcOrd="12" destOrd="0" presId="urn:microsoft.com/office/officeart/2005/8/layout/cycle2"/>
    <dgm:cxn modelId="{6303F9E8-744F-4AF8-9F84-B01D50C94332}" type="presParOf" srcId="{141D3D98-0440-42AD-ABBE-83CD4F954EDA}" destId="{2FC8353D-A87A-4FAC-BC68-215F4830296D}" srcOrd="13" destOrd="0" presId="urn:microsoft.com/office/officeart/2005/8/layout/cycle2"/>
    <dgm:cxn modelId="{73A77999-2572-49EA-9DFC-DBFBFC40223B}" type="presParOf" srcId="{2FC8353D-A87A-4FAC-BC68-215F4830296D}" destId="{5CD874A2-1241-4EC5-A572-FEF9C25BF72A}" srcOrd="0" destOrd="0" presId="urn:microsoft.com/office/officeart/2005/8/layout/cycle2"/>
    <dgm:cxn modelId="{830F7564-6C1B-4516-8A54-1744F0AD0109}" type="presParOf" srcId="{141D3D98-0440-42AD-ABBE-83CD4F954EDA}" destId="{BB7BBD71-B758-4E73-9CCB-3A2B903DCC2B}" srcOrd="14" destOrd="0" presId="urn:microsoft.com/office/officeart/2005/8/layout/cycle2"/>
    <dgm:cxn modelId="{37426A45-11B7-46B0-A05F-AA1B9523F517}" type="presParOf" srcId="{141D3D98-0440-42AD-ABBE-83CD4F954EDA}" destId="{1B1A25CD-6287-47C0-9E6A-535389728038}" srcOrd="15" destOrd="0" presId="urn:microsoft.com/office/officeart/2005/8/layout/cycle2"/>
    <dgm:cxn modelId="{E6DEB9AA-269D-49E3-AC57-E37030B67115}" type="presParOf" srcId="{1B1A25CD-6287-47C0-9E6A-535389728038}" destId="{F50B7219-04EE-40BC-9BC2-7D5797FC0F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A7BB1-EE0D-4DB7-B2EC-0D1DAA2A57A2}">
      <dsp:nvSpPr>
        <dsp:cNvPr id="0" name=""/>
        <dsp:cNvSpPr/>
      </dsp:nvSpPr>
      <dsp:spPr>
        <a:xfrm>
          <a:off x="1847013" y="2284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FEAS</a:t>
          </a:r>
        </a:p>
      </dsp:txBody>
      <dsp:txXfrm>
        <a:off x="2004159" y="159430"/>
        <a:ext cx="758768" cy="758768"/>
      </dsp:txXfrm>
    </dsp:sp>
    <dsp:sp modelId="{45719928-6E8C-43B2-B607-F29BD64D33E9}">
      <dsp:nvSpPr>
        <dsp:cNvPr id="0" name=""/>
        <dsp:cNvSpPr/>
      </dsp:nvSpPr>
      <dsp:spPr>
        <a:xfrm rot="1542857">
          <a:off x="2959644" y="703965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963888" y="757801"/>
        <a:ext cx="199996" cy="217295"/>
      </dsp:txXfrm>
    </dsp:sp>
    <dsp:sp modelId="{B3226B57-CBE6-434C-A1E8-E0D1D8706D8C}">
      <dsp:nvSpPr>
        <dsp:cNvPr id="0" name=""/>
        <dsp:cNvSpPr/>
      </dsp:nvSpPr>
      <dsp:spPr>
        <a:xfrm>
          <a:off x="3299494" y="701762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DAF</a:t>
          </a:r>
        </a:p>
      </dsp:txBody>
      <dsp:txXfrm>
        <a:off x="3456640" y="858908"/>
        <a:ext cx="758768" cy="758768"/>
      </dsp:txXfrm>
    </dsp:sp>
    <dsp:sp modelId="{91E7DFE4-4A5E-457B-92D0-1E4AE224AF4C}">
      <dsp:nvSpPr>
        <dsp:cNvPr id="0" name=""/>
        <dsp:cNvSpPr/>
      </dsp:nvSpPr>
      <dsp:spPr>
        <a:xfrm rot="4628571">
          <a:off x="3870737" y="1835186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904057" y="1865835"/>
        <a:ext cx="199996" cy="217295"/>
      </dsp:txXfrm>
    </dsp:sp>
    <dsp:sp modelId="{2740A84D-1FFE-4E61-8660-FB344E748E44}">
      <dsp:nvSpPr>
        <dsp:cNvPr id="0" name=""/>
        <dsp:cNvSpPr/>
      </dsp:nvSpPr>
      <dsp:spPr>
        <a:xfrm>
          <a:off x="3658228" y="2273475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GEPLAN</a:t>
          </a:r>
        </a:p>
      </dsp:txBody>
      <dsp:txXfrm>
        <a:off x="3815374" y="2430621"/>
        <a:ext cx="758768" cy="758768"/>
      </dsp:txXfrm>
    </dsp:sp>
    <dsp:sp modelId="{02CC02E6-AD49-464B-9FC0-051BFCC71767}">
      <dsp:nvSpPr>
        <dsp:cNvPr id="0" name=""/>
        <dsp:cNvSpPr/>
      </dsp:nvSpPr>
      <dsp:spPr>
        <a:xfrm rot="7714286">
          <a:off x="3554371" y="3252812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3623947" y="3291737"/>
        <a:ext cx="199996" cy="217295"/>
      </dsp:txXfrm>
    </dsp:sp>
    <dsp:sp modelId="{36223D9D-1036-452D-B1B5-4D70612FEAF6}">
      <dsp:nvSpPr>
        <dsp:cNvPr id="0" name=""/>
        <dsp:cNvSpPr/>
      </dsp:nvSpPr>
      <dsp:spPr>
        <a:xfrm>
          <a:off x="2653079" y="3533891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GEFIN</a:t>
          </a:r>
        </a:p>
      </dsp:txBody>
      <dsp:txXfrm>
        <a:off x="2810225" y="3691037"/>
        <a:ext cx="758768" cy="758768"/>
      </dsp:txXfrm>
    </dsp:sp>
    <dsp:sp modelId="{F373D8E1-E6E5-4EEC-A711-AA040BBF66BF}">
      <dsp:nvSpPr>
        <dsp:cNvPr id="0" name=""/>
        <dsp:cNvSpPr/>
      </dsp:nvSpPr>
      <dsp:spPr>
        <a:xfrm rot="10800000">
          <a:off x="2248775" y="3889342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2334487" y="3961773"/>
        <a:ext cx="199996" cy="217295"/>
      </dsp:txXfrm>
    </dsp:sp>
    <dsp:sp modelId="{B1FB1947-5A4C-4226-96B9-3BE722132980}">
      <dsp:nvSpPr>
        <dsp:cNvPr id="0" name=""/>
        <dsp:cNvSpPr/>
      </dsp:nvSpPr>
      <dsp:spPr>
        <a:xfrm>
          <a:off x="1040947" y="3533891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DAF</a:t>
          </a:r>
        </a:p>
      </dsp:txBody>
      <dsp:txXfrm>
        <a:off x="1198093" y="3691037"/>
        <a:ext cx="758768" cy="758768"/>
      </dsp:txXfrm>
    </dsp:sp>
    <dsp:sp modelId="{CFA15D3C-8081-4B14-BCEA-0F3260D9D906}">
      <dsp:nvSpPr>
        <dsp:cNvPr id="0" name=""/>
        <dsp:cNvSpPr/>
      </dsp:nvSpPr>
      <dsp:spPr>
        <a:xfrm rot="13885714">
          <a:off x="937090" y="3265456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1006666" y="3371393"/>
        <a:ext cx="199996" cy="217295"/>
      </dsp:txXfrm>
    </dsp:sp>
    <dsp:sp modelId="{E125DFBF-B261-4FAA-BCCE-758AA922992A}">
      <dsp:nvSpPr>
        <dsp:cNvPr id="0" name=""/>
        <dsp:cNvSpPr/>
      </dsp:nvSpPr>
      <dsp:spPr>
        <a:xfrm>
          <a:off x="35798" y="2273475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GEFIN</a:t>
          </a:r>
        </a:p>
      </dsp:txBody>
      <dsp:txXfrm>
        <a:off x="192944" y="2430621"/>
        <a:ext cx="758768" cy="758768"/>
      </dsp:txXfrm>
    </dsp:sp>
    <dsp:sp modelId="{C4850684-BD1B-465A-8080-D6D35168E163}">
      <dsp:nvSpPr>
        <dsp:cNvPr id="0" name=""/>
        <dsp:cNvSpPr/>
      </dsp:nvSpPr>
      <dsp:spPr>
        <a:xfrm rot="16971429">
          <a:off x="607041" y="1850953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640361" y="1965166"/>
        <a:ext cx="199996" cy="217295"/>
      </dsp:txXfrm>
    </dsp:sp>
    <dsp:sp modelId="{BB7BBD71-B758-4E73-9CCB-3A2B903DCC2B}">
      <dsp:nvSpPr>
        <dsp:cNvPr id="0" name=""/>
        <dsp:cNvSpPr/>
      </dsp:nvSpPr>
      <dsp:spPr>
        <a:xfrm>
          <a:off x="394532" y="701762"/>
          <a:ext cx="1073060" cy="1073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DAF</a:t>
          </a:r>
        </a:p>
      </dsp:txBody>
      <dsp:txXfrm>
        <a:off x="551678" y="858908"/>
        <a:ext cx="758768" cy="758768"/>
      </dsp:txXfrm>
    </dsp:sp>
    <dsp:sp modelId="{1B1A25CD-6287-47C0-9E6A-535389728038}">
      <dsp:nvSpPr>
        <dsp:cNvPr id="0" name=""/>
        <dsp:cNvSpPr/>
      </dsp:nvSpPr>
      <dsp:spPr>
        <a:xfrm rot="20057143">
          <a:off x="1507163" y="710982"/>
          <a:ext cx="285708" cy="362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1511407" y="802008"/>
        <a:ext cx="199996" cy="2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A7BB1-EE0D-4DB7-B2EC-0D1DAA2A57A2}">
      <dsp:nvSpPr>
        <dsp:cNvPr id="0" name=""/>
        <dsp:cNvSpPr/>
      </dsp:nvSpPr>
      <dsp:spPr>
        <a:xfrm>
          <a:off x="1915679" y="221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FEAS</a:t>
          </a:r>
        </a:p>
      </dsp:txBody>
      <dsp:txXfrm>
        <a:off x="2052713" y="137255"/>
        <a:ext cx="661659" cy="661659"/>
      </dsp:txXfrm>
    </dsp:sp>
    <dsp:sp modelId="{45719928-6E8C-43B2-B607-F29BD64D33E9}">
      <dsp:nvSpPr>
        <dsp:cNvPr id="0" name=""/>
        <dsp:cNvSpPr/>
      </dsp:nvSpPr>
      <dsp:spPr>
        <a:xfrm rot="1350000">
          <a:off x="2901822" y="576437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2904666" y="625302"/>
        <a:ext cx="174331" cy="189485"/>
      </dsp:txXfrm>
    </dsp:sp>
    <dsp:sp modelId="{B3226B57-CBE6-434C-A1E8-E0D1D8706D8C}">
      <dsp:nvSpPr>
        <dsp:cNvPr id="0" name=""/>
        <dsp:cNvSpPr/>
      </dsp:nvSpPr>
      <dsp:spPr>
        <a:xfrm>
          <a:off x="3214304" y="538129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FMAS</a:t>
          </a:r>
        </a:p>
      </dsp:txBody>
      <dsp:txXfrm>
        <a:off x="3351338" y="675163"/>
        <a:ext cx="661659" cy="661659"/>
      </dsp:txXfrm>
    </dsp:sp>
    <dsp:sp modelId="{91E7DFE4-4A5E-457B-92D0-1E4AE224AF4C}">
      <dsp:nvSpPr>
        <dsp:cNvPr id="0" name=""/>
        <dsp:cNvSpPr/>
      </dsp:nvSpPr>
      <dsp:spPr>
        <a:xfrm rot="4050000">
          <a:off x="3823903" y="1490889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3846964" y="1519537"/>
        <a:ext cx="174331" cy="189485"/>
      </dsp:txXfrm>
    </dsp:sp>
    <dsp:sp modelId="{2740A84D-1FFE-4E61-8660-FB344E748E44}">
      <dsp:nvSpPr>
        <dsp:cNvPr id="0" name=""/>
        <dsp:cNvSpPr/>
      </dsp:nvSpPr>
      <dsp:spPr>
        <a:xfrm>
          <a:off x="3752213" y="1836754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CMAS</a:t>
          </a:r>
        </a:p>
      </dsp:txBody>
      <dsp:txXfrm>
        <a:off x="3889247" y="1973788"/>
        <a:ext cx="661659" cy="661659"/>
      </dsp:txXfrm>
    </dsp:sp>
    <dsp:sp modelId="{02CC02E6-AD49-464B-9FC0-051BFCC71767}">
      <dsp:nvSpPr>
        <dsp:cNvPr id="0" name=""/>
        <dsp:cNvSpPr/>
      </dsp:nvSpPr>
      <dsp:spPr>
        <a:xfrm rot="6750000">
          <a:off x="3829297" y="2789514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3880949" y="2818162"/>
        <a:ext cx="174331" cy="189485"/>
      </dsp:txXfrm>
    </dsp:sp>
    <dsp:sp modelId="{36223D9D-1036-452D-B1B5-4D70612FEAF6}">
      <dsp:nvSpPr>
        <dsp:cNvPr id="0" name=""/>
        <dsp:cNvSpPr/>
      </dsp:nvSpPr>
      <dsp:spPr>
        <a:xfrm>
          <a:off x="3214304" y="3135379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FEAS</a:t>
          </a:r>
        </a:p>
      </dsp:txBody>
      <dsp:txXfrm>
        <a:off x="3351338" y="3272413"/>
        <a:ext cx="661659" cy="661659"/>
      </dsp:txXfrm>
    </dsp:sp>
    <dsp:sp modelId="{F373D8E1-E6E5-4EEC-A711-AA040BBF66BF}">
      <dsp:nvSpPr>
        <dsp:cNvPr id="0" name=""/>
        <dsp:cNvSpPr/>
      </dsp:nvSpPr>
      <dsp:spPr>
        <a:xfrm rot="9450000">
          <a:off x="2914845" y="3711595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2986714" y="3760460"/>
        <a:ext cx="174331" cy="189485"/>
      </dsp:txXfrm>
    </dsp:sp>
    <dsp:sp modelId="{B1FB1947-5A4C-4226-96B9-3BE722132980}">
      <dsp:nvSpPr>
        <dsp:cNvPr id="0" name=""/>
        <dsp:cNvSpPr/>
      </dsp:nvSpPr>
      <dsp:spPr>
        <a:xfrm>
          <a:off x="1915679" y="3673287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FMAS</a:t>
          </a:r>
        </a:p>
      </dsp:txBody>
      <dsp:txXfrm>
        <a:off x="2052713" y="3810321"/>
        <a:ext cx="661659" cy="661659"/>
      </dsp:txXfrm>
    </dsp:sp>
    <dsp:sp modelId="{CFA15D3C-8081-4B14-BCEA-0F3260D9D906}">
      <dsp:nvSpPr>
        <dsp:cNvPr id="0" name=""/>
        <dsp:cNvSpPr/>
      </dsp:nvSpPr>
      <dsp:spPr>
        <a:xfrm rot="12150000">
          <a:off x="1616220" y="3716990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1688089" y="3794447"/>
        <a:ext cx="174331" cy="189485"/>
      </dsp:txXfrm>
    </dsp:sp>
    <dsp:sp modelId="{E125DFBF-B261-4FAA-BCCE-758AA922992A}">
      <dsp:nvSpPr>
        <dsp:cNvPr id="0" name=""/>
        <dsp:cNvSpPr/>
      </dsp:nvSpPr>
      <dsp:spPr>
        <a:xfrm>
          <a:off x="617054" y="3135379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C.I</a:t>
          </a:r>
        </a:p>
      </dsp:txBody>
      <dsp:txXfrm>
        <a:off x="754088" y="3272413"/>
        <a:ext cx="661659" cy="661659"/>
      </dsp:txXfrm>
    </dsp:sp>
    <dsp:sp modelId="{C4850684-BD1B-465A-8080-D6D35168E163}">
      <dsp:nvSpPr>
        <dsp:cNvPr id="0" name=""/>
        <dsp:cNvSpPr/>
      </dsp:nvSpPr>
      <dsp:spPr>
        <a:xfrm rot="14850000">
          <a:off x="694139" y="2802538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745791" y="2900212"/>
        <a:ext cx="174331" cy="189485"/>
      </dsp:txXfrm>
    </dsp:sp>
    <dsp:sp modelId="{5E48E8CD-9985-4768-B310-E0F64FA1BC0E}">
      <dsp:nvSpPr>
        <dsp:cNvPr id="0" name=""/>
        <dsp:cNvSpPr/>
      </dsp:nvSpPr>
      <dsp:spPr>
        <a:xfrm>
          <a:off x="79146" y="1836754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FEAS</a:t>
          </a:r>
        </a:p>
      </dsp:txBody>
      <dsp:txXfrm>
        <a:off x="216180" y="1973788"/>
        <a:ext cx="661659" cy="661659"/>
      </dsp:txXfrm>
    </dsp:sp>
    <dsp:sp modelId="{2FC8353D-A87A-4FAC-BC68-215F4830296D}">
      <dsp:nvSpPr>
        <dsp:cNvPr id="0" name=""/>
        <dsp:cNvSpPr/>
      </dsp:nvSpPr>
      <dsp:spPr>
        <a:xfrm rot="17550000">
          <a:off x="688745" y="1503913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711806" y="1601587"/>
        <a:ext cx="174331" cy="189485"/>
      </dsp:txXfrm>
    </dsp:sp>
    <dsp:sp modelId="{BB7BBD71-B758-4E73-9CCB-3A2B903DCC2B}">
      <dsp:nvSpPr>
        <dsp:cNvPr id="0" name=""/>
        <dsp:cNvSpPr/>
      </dsp:nvSpPr>
      <dsp:spPr>
        <a:xfrm>
          <a:off x="617054" y="538129"/>
          <a:ext cx="935727" cy="93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DAF</a:t>
          </a:r>
        </a:p>
      </dsp:txBody>
      <dsp:txXfrm>
        <a:off x="754088" y="675163"/>
        <a:ext cx="661659" cy="661659"/>
      </dsp:txXfrm>
    </dsp:sp>
    <dsp:sp modelId="{1B1A25CD-6287-47C0-9E6A-535389728038}">
      <dsp:nvSpPr>
        <dsp:cNvPr id="0" name=""/>
        <dsp:cNvSpPr/>
      </dsp:nvSpPr>
      <dsp:spPr>
        <a:xfrm rot="20250000">
          <a:off x="1603197" y="581832"/>
          <a:ext cx="249044" cy="315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1606041" y="659289"/>
        <a:ext cx="174331" cy="18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397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309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758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411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09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59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395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535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sv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image" Target="../media/image15.sv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5.svg"/><Relationship Id="rId5" Type="http://schemas.openxmlformats.org/officeDocument/2006/relationships/image" Target="../media/image1.pn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5.sv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i.sistemas.ro.gov.br/sei/controlador.php?acao=documento_download_anexo&amp;acao_origem=procedimento_visualizar&amp;id_anexo=9525472&amp;infra_sistema=100000100&amp;infra_unidade_atual=110005736&amp;infra_hash=7b73e4ca206f8d5d2413f33f34af72db39a28675c3904fb6323f503e414c9c3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sei.sistemas.ro.gov.br/sei/controlador.php?acao=procedimento_trabalhar&amp;acao_origem=procedimento_controlar&amp;acao_retorno=procedimento_controlar&amp;id_procedimento=35339351&amp;infra_sistema=100000100&amp;infra_unidade_atual=110005736&amp;infra_hash=14db99696ff5d37efee6edd6d0bb3ba3f8b7c1c6dcfca7d60423fb7180a8aa6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EC5D5B1C-6E69-5BEA-81DC-224D77F4B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5672" y="2707134"/>
            <a:ext cx="5186842" cy="19765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COFINANCIAMENTO DO SUAS- ESTADO DE RONDÔNIA</a:t>
            </a:r>
            <a:endParaRPr lang="en-US" sz="40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02DCF67-2B75-1E18-FDA2-44C906BD2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250" y="4974558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FABIANE APARECIDA PASSARINI</a:t>
            </a:r>
            <a:endParaRPr lang="en-US" sz="24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CF22A4F-70F0-11E7-C297-CEFAE4FB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09480" y="2572680"/>
            <a:ext cx="6849861" cy="1712466"/>
          </a:xfrm>
          <a:prstGeom prst="rect">
            <a:avLst/>
          </a:prstGeom>
        </p:spPr>
      </p:pic>
      <p:pic>
        <p:nvPicPr>
          <p:cNvPr id="11" name="Imagem 10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793918D-08F4-C2DA-AE9F-D47E837C3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12" name="AutoShape 4" descr="Sistema Único de Assistência Social – Wikipédia, a enciclopédia livre">
            <a:extLst>
              <a:ext uri="{FF2B5EF4-FFF2-40B4-BE49-F238E27FC236}">
                <a16:creationId xmlns:a16="http://schemas.microsoft.com/office/drawing/2014/main" id="{CD736321-C8F1-A982-201E-BCF2E6E279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8E4611D0-C29C-4834-1056-4EDA021CAAB0}"/>
              </a:ext>
            </a:extLst>
          </p:cNvPr>
          <p:cNvSpPr txBox="1">
            <a:spLocks/>
          </p:cNvSpPr>
          <p:nvPr/>
        </p:nvSpPr>
        <p:spPr>
          <a:xfrm>
            <a:off x="1429392" y="-190908"/>
            <a:ext cx="9306876" cy="2387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20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20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20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 FUNDOS ESTADUAIS DE ASSISTÊNCIA SOCIAL</a:t>
            </a:r>
            <a:endParaRPr lang="en-US" sz="20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698DF55A-DBD1-8420-123E-ADDB793C6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5605276" y="48990"/>
            <a:ext cx="1196105" cy="1264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g1e4e2d5238d_0_0"/>
          <p:cNvSpPr txBox="1"/>
          <p:nvPr/>
        </p:nvSpPr>
        <p:spPr>
          <a:xfrm>
            <a:off x="1612165" y="543798"/>
            <a:ext cx="9829800" cy="91890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Potencialidades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0" name="Graphic 99" descr="Colar">
            <a:extLst>
              <a:ext uri="{FF2B5EF4-FFF2-40B4-BE49-F238E27FC236}">
                <a16:creationId xmlns:a16="http://schemas.microsoft.com/office/drawing/2014/main" id="{419D9ACE-6426-C89C-9B09-9D544A01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9546" y="4119887"/>
            <a:ext cx="2438652" cy="2438652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22E2776-7A4A-3257-839F-518D0993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906100" y="2559366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0F7205A-C817-A607-FE0C-7E2DE8151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819766" y="6171765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52565E3-B4A3-816D-4AAD-D21B6D4D3A4B}"/>
              </a:ext>
            </a:extLst>
          </p:cNvPr>
          <p:cNvSpPr txBox="1">
            <a:spLocks/>
          </p:cNvSpPr>
          <p:nvPr/>
        </p:nvSpPr>
        <p:spPr>
          <a:xfrm>
            <a:off x="7949602" y="-194286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DO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FUNDO NACIONAL DE ASSISTÊNCIA SOCIAL E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2DAE74E1-679B-4147-6039-9983CE2DD6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280627" y="-9331"/>
            <a:ext cx="827110" cy="8747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6B81D15-215C-7918-86BE-C4EB3438B6E9}"/>
              </a:ext>
            </a:extLst>
          </p:cNvPr>
          <p:cNvSpPr txBox="1"/>
          <p:nvPr/>
        </p:nvSpPr>
        <p:spPr>
          <a:xfrm>
            <a:off x="1916540" y="2472524"/>
            <a:ext cx="2369711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CRAS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63 unidades. (ESTATAL)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6" name="Gráfico 15" descr="Início">
            <a:extLst>
              <a:ext uri="{FF2B5EF4-FFF2-40B4-BE49-F238E27FC236}">
                <a16:creationId xmlns:a16="http://schemas.microsoft.com/office/drawing/2014/main" id="{29A46AE2-CE78-474A-BB8C-53FEB2E0D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8292" y="2195567"/>
            <a:ext cx="479293" cy="47929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6218C0-BB5C-3115-A53D-A028D06049B7}"/>
              </a:ext>
            </a:extLst>
          </p:cNvPr>
          <p:cNvSpPr txBox="1"/>
          <p:nvPr/>
        </p:nvSpPr>
        <p:spPr>
          <a:xfrm>
            <a:off x="5625230" y="2474893"/>
            <a:ext cx="2369711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Centro de Convivência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41 unidades. (ESTATAL)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8" name="Gráfico 17" descr="Início">
            <a:extLst>
              <a:ext uri="{FF2B5EF4-FFF2-40B4-BE49-F238E27FC236}">
                <a16:creationId xmlns:a16="http://schemas.microsoft.com/office/drawing/2014/main" id="{BEFBA4D3-DF67-C17B-9CB6-F005EDA218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6982" y="2173828"/>
            <a:ext cx="479293" cy="47929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BCCBB3-5261-8EE0-E163-1AB391B26D14}"/>
              </a:ext>
            </a:extLst>
          </p:cNvPr>
          <p:cNvSpPr txBox="1"/>
          <p:nvPr/>
        </p:nvSpPr>
        <p:spPr>
          <a:xfrm>
            <a:off x="1261080" y="3889437"/>
            <a:ext cx="2369711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CREAS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20 unidades. (ESTATAL)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78889F8-0EB6-6603-D87F-6C36509596B0}"/>
              </a:ext>
            </a:extLst>
          </p:cNvPr>
          <p:cNvSpPr txBox="1"/>
          <p:nvPr/>
        </p:nvSpPr>
        <p:spPr>
          <a:xfrm>
            <a:off x="3939039" y="3880240"/>
            <a:ext cx="236971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Centro POP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01 unidade. (ESTATAL)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21" name="Gráfico 20" descr="Início">
            <a:extLst>
              <a:ext uri="{FF2B5EF4-FFF2-40B4-BE49-F238E27FC236}">
                <a16:creationId xmlns:a16="http://schemas.microsoft.com/office/drawing/2014/main" id="{CB7F5AC0-493C-117C-7D50-12F68F296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2832" y="3640594"/>
            <a:ext cx="479293" cy="479293"/>
          </a:xfrm>
          <a:prstGeom prst="rect">
            <a:avLst/>
          </a:prstGeom>
        </p:spPr>
      </p:pic>
      <p:pic>
        <p:nvPicPr>
          <p:cNvPr id="24" name="Gráfico 23" descr="Início">
            <a:extLst>
              <a:ext uri="{FF2B5EF4-FFF2-40B4-BE49-F238E27FC236}">
                <a16:creationId xmlns:a16="http://schemas.microsoft.com/office/drawing/2014/main" id="{EA1FD904-820D-FC6D-788C-12B1878AA1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791" y="3601569"/>
            <a:ext cx="479293" cy="479293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A459A8A-EEEB-C617-087A-F3A52786A842}"/>
              </a:ext>
            </a:extLst>
          </p:cNvPr>
          <p:cNvSpPr txBox="1"/>
          <p:nvPr/>
        </p:nvSpPr>
        <p:spPr>
          <a:xfrm>
            <a:off x="6792922" y="3889437"/>
            <a:ext cx="236971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Centro Dias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24 unidade. (</a:t>
            </a:r>
            <a:r>
              <a:rPr lang="pt-BR" b="0" i="0" dirty="0" err="1">
                <a:solidFill>
                  <a:schemeClr val="bg2"/>
                </a:solidFill>
                <a:effectLst/>
              </a:rPr>
              <a:t>OSCs</a:t>
            </a:r>
            <a:r>
              <a:rPr lang="pt-BR" b="0" i="0" dirty="0">
                <a:solidFill>
                  <a:schemeClr val="bg2"/>
                </a:solidFill>
                <a:effectLst/>
              </a:rPr>
              <a:t>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23" name="Gráfico 22" descr="Início">
            <a:extLst>
              <a:ext uri="{FF2B5EF4-FFF2-40B4-BE49-F238E27FC236}">
                <a16:creationId xmlns:a16="http://schemas.microsoft.com/office/drawing/2014/main" id="{6162A8B8-809B-B2D2-0ABF-664C7968F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4674" y="3601569"/>
            <a:ext cx="479293" cy="47929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8C967487-73AF-29C5-E71A-1A23D600E53C}"/>
              </a:ext>
            </a:extLst>
          </p:cNvPr>
          <p:cNvSpPr txBox="1"/>
          <p:nvPr/>
        </p:nvSpPr>
        <p:spPr>
          <a:xfrm>
            <a:off x="1680997" y="5268126"/>
            <a:ext cx="2369711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Unidade de Acolhimento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52 unidades. (ESTATAL)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4" name="Gráfico 13" descr="Casa">
            <a:extLst>
              <a:ext uri="{FF2B5EF4-FFF2-40B4-BE49-F238E27FC236}">
                <a16:creationId xmlns:a16="http://schemas.microsoft.com/office/drawing/2014/main" id="{367AB48D-E828-5B9E-36EE-1D13886E8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8248" y="4915969"/>
            <a:ext cx="479294" cy="479294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A1C735A-70B4-3CBB-121B-0448375C8856}"/>
              </a:ext>
            </a:extLst>
          </p:cNvPr>
          <p:cNvSpPr txBox="1"/>
          <p:nvPr/>
        </p:nvSpPr>
        <p:spPr>
          <a:xfrm>
            <a:off x="4611419" y="5257341"/>
            <a:ext cx="2369711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Unidade de Acolhimento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16 unidades. (</a:t>
            </a:r>
            <a:r>
              <a:rPr lang="pt-BR" b="0" i="0" dirty="0" err="1">
                <a:solidFill>
                  <a:schemeClr val="bg2"/>
                </a:solidFill>
                <a:effectLst/>
              </a:rPr>
              <a:t>OSCs</a:t>
            </a:r>
            <a:r>
              <a:rPr lang="pt-BR" b="0" i="0" dirty="0">
                <a:solidFill>
                  <a:schemeClr val="bg2"/>
                </a:solidFill>
                <a:effectLst/>
              </a:rPr>
              <a:t>)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28" name="Gráfico 27" descr="Casa">
            <a:extLst>
              <a:ext uri="{FF2B5EF4-FFF2-40B4-BE49-F238E27FC236}">
                <a16:creationId xmlns:a16="http://schemas.microsoft.com/office/drawing/2014/main" id="{9D340E6D-8B9E-ADCD-93EF-62F981B58A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02721" y="4897575"/>
            <a:ext cx="479294" cy="47929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6F57C168-C9B5-A6EE-1F29-DAF0E5D78670}"/>
              </a:ext>
            </a:extLst>
          </p:cNvPr>
          <p:cNvSpPr txBox="1"/>
          <p:nvPr/>
        </p:nvSpPr>
        <p:spPr>
          <a:xfrm>
            <a:off x="4442989" y="1349118"/>
            <a:ext cx="397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ESTADO COM 52 MUNICÍPIOS</a:t>
            </a:r>
          </a:p>
        </p:txBody>
      </p:sp>
    </p:spTree>
    <p:extLst>
      <p:ext uri="{BB962C8B-B14F-4D97-AF65-F5344CB8AC3E}">
        <p14:creationId xmlns:p14="http://schemas.microsoft.com/office/powerpoint/2010/main" val="20250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4e2d5238d_0_0"/>
          <p:cNvSpPr txBox="1"/>
          <p:nvPr/>
        </p:nvSpPr>
        <p:spPr>
          <a:xfrm>
            <a:off x="804671" y="649046"/>
            <a:ext cx="4977976" cy="1454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Resultados</a:t>
            </a:r>
            <a:r>
              <a:rPr lang="en-US" sz="3600" b="0" i="0" u="none" strike="noStrike" kern="1200" cap="none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</a:t>
            </a: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Colhidos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0" name="Graphic 99" descr="Colar">
            <a:extLst>
              <a:ext uri="{FF2B5EF4-FFF2-40B4-BE49-F238E27FC236}">
                <a16:creationId xmlns:a16="http://schemas.microsoft.com/office/drawing/2014/main" id="{419D9ACE-6426-C89C-9B09-9D544A01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98BA6327-CA45-C3F6-36D2-CDA00B737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8DBFC73-CB5D-2914-1B49-C0E4E9115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17BCFC-1E7E-9D8F-ADED-46E841FCF4AD}"/>
              </a:ext>
            </a:extLst>
          </p:cNvPr>
          <p:cNvSpPr txBox="1">
            <a:spLocks/>
          </p:cNvSpPr>
          <p:nvPr/>
        </p:nvSpPr>
        <p:spPr>
          <a:xfrm>
            <a:off x="8601315" y="-194283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8979A6DE-146A-8645-8D69-8AB874089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914234" y="-27434"/>
            <a:ext cx="827110" cy="8747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645B1D-4855-3991-CC9E-D7C77A82B5D5}"/>
              </a:ext>
            </a:extLst>
          </p:cNvPr>
          <p:cNvSpPr txBox="1"/>
          <p:nvPr/>
        </p:nvSpPr>
        <p:spPr>
          <a:xfrm>
            <a:off x="2038814" y="2231627"/>
            <a:ext cx="236971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2020: 17,37% Execução Financeira dos Recursos Estaduais.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8" name="Gráfico 7" descr="Moedas">
            <a:extLst>
              <a:ext uri="{FF2B5EF4-FFF2-40B4-BE49-F238E27FC236}">
                <a16:creationId xmlns:a16="http://schemas.microsoft.com/office/drawing/2014/main" id="{4BFBC65D-7E4C-B852-5798-10B2C4944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0691" y="2019019"/>
            <a:ext cx="425217" cy="42521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814C041-3226-B69E-BF1F-72250D36CFA2}"/>
              </a:ext>
            </a:extLst>
          </p:cNvPr>
          <p:cNvSpPr txBox="1"/>
          <p:nvPr/>
        </p:nvSpPr>
        <p:spPr>
          <a:xfrm>
            <a:off x="2038813" y="3414138"/>
            <a:ext cx="236971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202</a:t>
            </a:r>
            <a:r>
              <a:rPr lang="pt-BR" dirty="0">
                <a:solidFill>
                  <a:schemeClr val="bg2"/>
                </a:solidFill>
              </a:rPr>
              <a:t>1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26,09% Execução Financeira dos Recursos Estaduais. 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0" name="Gráfico 9" descr="Moedas">
            <a:extLst>
              <a:ext uri="{FF2B5EF4-FFF2-40B4-BE49-F238E27FC236}">
                <a16:creationId xmlns:a16="http://schemas.microsoft.com/office/drawing/2014/main" id="{FFA856A6-472C-5D7D-F2E6-4B2CE44261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0691" y="3201529"/>
            <a:ext cx="425217" cy="42521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9BE73E-8947-2DA4-0D90-4E188B49EC60}"/>
              </a:ext>
            </a:extLst>
          </p:cNvPr>
          <p:cNvSpPr txBox="1"/>
          <p:nvPr/>
        </p:nvSpPr>
        <p:spPr>
          <a:xfrm>
            <a:off x="2038812" y="4634096"/>
            <a:ext cx="2369711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202</a:t>
            </a:r>
            <a:r>
              <a:rPr lang="pt-BR" dirty="0">
                <a:solidFill>
                  <a:schemeClr val="bg2"/>
                </a:solidFill>
              </a:rPr>
              <a:t>2</a:t>
            </a:r>
            <a:r>
              <a:rPr lang="pt-BR" b="0" i="0" dirty="0">
                <a:solidFill>
                  <a:schemeClr val="bg2"/>
                </a:solidFill>
                <a:effectLst/>
              </a:rPr>
              <a:t>: 46,17% Execução Financeira dos Recursos Estaduais. 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1" name="Gráfico 10" descr="Moedas">
            <a:extLst>
              <a:ext uri="{FF2B5EF4-FFF2-40B4-BE49-F238E27FC236}">
                <a16:creationId xmlns:a16="http://schemas.microsoft.com/office/drawing/2014/main" id="{2881D3D2-27F8-469B-C0BC-7742FCED0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3241" y="4374099"/>
            <a:ext cx="425217" cy="425217"/>
          </a:xfrm>
          <a:prstGeom prst="rect">
            <a:avLst/>
          </a:prstGeom>
        </p:spPr>
      </p:pic>
      <p:pic>
        <p:nvPicPr>
          <p:cNvPr id="15" name="Gráfico 14" descr="Rosto triste sem preenchimento">
            <a:extLst>
              <a:ext uri="{FF2B5EF4-FFF2-40B4-BE49-F238E27FC236}">
                <a16:creationId xmlns:a16="http://schemas.microsoft.com/office/drawing/2014/main" id="{45C8FD0F-3686-3B17-7E18-38C2B50080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9253" y="3404122"/>
            <a:ext cx="914400" cy="914400"/>
          </a:xfrm>
          <a:prstGeom prst="rect">
            <a:avLst/>
          </a:prstGeom>
        </p:spPr>
      </p:pic>
      <p:pic>
        <p:nvPicPr>
          <p:cNvPr id="17" name="Gráfico 16" descr="Rosto preocupado sem preenchimento ">
            <a:extLst>
              <a:ext uri="{FF2B5EF4-FFF2-40B4-BE49-F238E27FC236}">
                <a16:creationId xmlns:a16="http://schemas.microsoft.com/office/drawing/2014/main" id="{0BB757EF-98E3-47B8-C2DB-2FB4F2080C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99253" y="4586707"/>
            <a:ext cx="914400" cy="914400"/>
          </a:xfrm>
          <a:prstGeom prst="rect">
            <a:avLst/>
          </a:prstGeom>
        </p:spPr>
      </p:pic>
      <p:pic>
        <p:nvPicPr>
          <p:cNvPr id="19" name="Gráfico 18" descr="Rosto surpreso sem preenchimento">
            <a:extLst>
              <a:ext uri="{FF2B5EF4-FFF2-40B4-BE49-F238E27FC236}">
                <a16:creationId xmlns:a16="http://schemas.microsoft.com/office/drawing/2014/main" id="{3EC95716-F5C4-522D-000A-E149478D48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12022" y="2250502"/>
            <a:ext cx="914400" cy="9144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48728FF-E1C3-AD35-0D96-2746577A0BF8}"/>
              </a:ext>
            </a:extLst>
          </p:cNvPr>
          <p:cNvSpPr txBox="1"/>
          <p:nvPr/>
        </p:nvSpPr>
        <p:spPr>
          <a:xfrm>
            <a:off x="6409678" y="2707702"/>
            <a:ext cx="1373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Houve um crescimento com desvio médio padrão de 14,77%, mas esperamos que esses números melhorem em relação 2023.</a:t>
            </a:r>
          </a:p>
        </p:txBody>
      </p:sp>
    </p:spTree>
    <p:extLst>
      <p:ext uri="{BB962C8B-B14F-4D97-AF65-F5344CB8AC3E}">
        <p14:creationId xmlns:p14="http://schemas.microsoft.com/office/powerpoint/2010/main" val="281886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Introdução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94" name="Graphic 93" descr="Documento">
            <a:extLst>
              <a:ext uri="{FF2B5EF4-FFF2-40B4-BE49-F238E27FC236}">
                <a16:creationId xmlns:a16="http://schemas.microsoft.com/office/drawing/2014/main" id="{792B3860-E9D2-6AC3-57A1-54081FB8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90" name="Google Shape;90;p2"/>
          <p:cNvSpPr txBox="1"/>
          <p:nvPr/>
        </p:nvSpPr>
        <p:spPr>
          <a:xfrm>
            <a:off x="5931240" y="1945527"/>
            <a:ext cx="4977578" cy="331665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b="0" i="0" dirty="0">
                <a:solidFill>
                  <a:srgbClr val="2B4B82"/>
                </a:solidFill>
                <a:effectLst/>
              </a:rPr>
              <a:t>O Sistema Único da Assistência Social - SUAS no estado de Rondônia, vem passando por uma constante evolução. 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b="1" i="0" u="sng" dirty="0">
                <a:solidFill>
                  <a:schemeClr val="accent6">
                    <a:lumMod val="50000"/>
                  </a:schemeClr>
                </a:solidFill>
                <a:effectLst/>
              </a:rPr>
              <a:t>2009</a:t>
            </a:r>
            <a:r>
              <a:rPr lang="pt-BR" b="0" i="0" dirty="0">
                <a:solidFill>
                  <a:srgbClr val="2B4B82"/>
                </a:solidFill>
                <a:effectLst/>
              </a:rPr>
              <a:t>: A assistência </a:t>
            </a:r>
            <a:r>
              <a:rPr lang="pt-BR" dirty="0">
                <a:solidFill>
                  <a:srgbClr val="2B4B82"/>
                </a:solidFill>
              </a:rPr>
              <a:t>social, deixou de ser Fundação e passou a ser Secretaria;</a:t>
            </a:r>
            <a:r>
              <a:rPr lang="pt-BR" b="0" i="0" dirty="0">
                <a:solidFill>
                  <a:srgbClr val="2B4B82"/>
                </a:solidFill>
                <a:effectLst/>
              </a:rPr>
              <a:t> 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2019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t-BR" dirty="0">
                <a:solidFill>
                  <a:srgbClr val="2B4B82"/>
                </a:solidFill>
              </a:rPr>
              <a:t>Instituiu a sua LEI Estadual do SUAS, com a previsão do repasse Fundo a Fundo e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Repasse de 01 veículo para cada município do Estado</a:t>
            </a:r>
            <a:r>
              <a:rPr lang="pt-BR" dirty="0">
                <a:solidFill>
                  <a:srgbClr val="2B4B82"/>
                </a:solidFill>
              </a:rPr>
              <a:t>;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b="1" i="0" u="sng" dirty="0">
                <a:solidFill>
                  <a:schemeClr val="accent6">
                    <a:lumMod val="50000"/>
                  </a:schemeClr>
                </a:solidFill>
                <a:effectLst/>
              </a:rPr>
              <a:t>2020: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Inicio do </a:t>
            </a:r>
            <a:r>
              <a:rPr lang="pt-BR" b="0" i="0" dirty="0" err="1">
                <a:solidFill>
                  <a:srgbClr val="2B4B82"/>
                </a:solidFill>
                <a:effectLst/>
              </a:rPr>
              <a:t>Cofinancimento</a:t>
            </a:r>
            <a:r>
              <a:rPr lang="pt-BR" b="0" i="0" dirty="0">
                <a:solidFill>
                  <a:srgbClr val="2B4B82"/>
                </a:solidFill>
                <a:effectLst/>
              </a:rPr>
              <a:t> Estadual do SUAS em Rondônia;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2021 e 2022: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Financiamento Estadual para a Construção de 22 Centros de Referência da Assistência Social – CRAS; 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2023:</a:t>
            </a:r>
            <a:r>
              <a:rPr lang="pt-BR" dirty="0">
                <a:solidFill>
                  <a:srgbClr val="2B4B82"/>
                </a:solidFill>
              </a:rPr>
              <a:t>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Aprovado no CEAS os critérios de Avaliação da Oferta dos Serviços.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en-US" b="0" i="0" u="none" strike="noStrike" kern="1200" cap="none" dirty="0">
              <a:solidFill>
                <a:schemeClr val="tx2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46931DA-5EE1-4BAA-F9EE-538BBCC25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965922" y="2629122"/>
            <a:ext cx="6849861" cy="1599581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97159EA-77D8-912D-9880-C27CC0D842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324BC9-1DB3-3AF3-5135-F8127B33E162}"/>
              </a:ext>
            </a:extLst>
          </p:cNvPr>
          <p:cNvSpPr txBox="1">
            <a:spLocks/>
          </p:cNvSpPr>
          <p:nvPr/>
        </p:nvSpPr>
        <p:spPr>
          <a:xfrm>
            <a:off x="7813804" y="-194286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5EEC2360-FE4D-DDF1-CC57-8DADAC03A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144829" y="-9331"/>
            <a:ext cx="827110" cy="8747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4234613" y="596696"/>
            <a:ext cx="4977976" cy="68207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Organograma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: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46931DA-5EE1-4BAA-F9EE-538BBCC2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84360" y="2655706"/>
            <a:ext cx="6849861" cy="1599581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97159EA-77D8-912D-9880-C27CC0D84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324BC9-1DB3-3AF3-5135-F8127B33E162}"/>
              </a:ext>
            </a:extLst>
          </p:cNvPr>
          <p:cNvSpPr txBox="1">
            <a:spLocks/>
          </p:cNvSpPr>
          <p:nvPr/>
        </p:nvSpPr>
        <p:spPr>
          <a:xfrm>
            <a:off x="7813804" y="-194286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5EEC2360-FE4D-DDF1-CC57-8DADAC03AD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144829" y="-9331"/>
            <a:ext cx="827110" cy="874741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C36F6BE-FA8A-F937-C6BE-7797BD1E18A6}"/>
              </a:ext>
            </a:extLst>
          </p:cNvPr>
          <p:cNvSpPr/>
          <p:nvPr/>
        </p:nvSpPr>
        <p:spPr>
          <a:xfrm>
            <a:off x="4668339" y="2320963"/>
            <a:ext cx="1518081" cy="6820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526E82F-83B1-B5AE-CD96-3802952AB7FB}"/>
              </a:ext>
            </a:extLst>
          </p:cNvPr>
          <p:cNvSpPr/>
          <p:nvPr/>
        </p:nvSpPr>
        <p:spPr>
          <a:xfrm>
            <a:off x="5713455" y="1268412"/>
            <a:ext cx="1518081" cy="682079"/>
          </a:xfrm>
          <a:prstGeom prst="roundRect">
            <a:avLst/>
          </a:prstGeom>
          <a:solidFill>
            <a:srgbClr val="184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3C62FA4-2C5E-46B8-A5F0-5E7822985AB4}"/>
              </a:ext>
            </a:extLst>
          </p:cNvPr>
          <p:cNvSpPr/>
          <p:nvPr/>
        </p:nvSpPr>
        <p:spPr>
          <a:xfrm>
            <a:off x="3001612" y="2395301"/>
            <a:ext cx="1393965" cy="5087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ADCC772-8AAE-D8F5-D820-4A199C83B495}"/>
              </a:ext>
            </a:extLst>
          </p:cNvPr>
          <p:cNvSpPr/>
          <p:nvPr/>
        </p:nvSpPr>
        <p:spPr>
          <a:xfrm>
            <a:off x="2998021" y="3445160"/>
            <a:ext cx="1393966" cy="5087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7008496-53D4-115D-4BE2-0BD0F5E353AA}"/>
              </a:ext>
            </a:extLst>
          </p:cNvPr>
          <p:cNvSpPr/>
          <p:nvPr/>
        </p:nvSpPr>
        <p:spPr>
          <a:xfrm>
            <a:off x="1585243" y="4428115"/>
            <a:ext cx="1518081" cy="682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C5D6F97-DCD3-B8EC-D637-6D440DB29F20}"/>
              </a:ext>
            </a:extLst>
          </p:cNvPr>
          <p:cNvSpPr/>
          <p:nvPr/>
        </p:nvSpPr>
        <p:spPr>
          <a:xfrm>
            <a:off x="3966519" y="4428115"/>
            <a:ext cx="1518081" cy="682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F239F45-4891-460E-0F3B-2CC99C649209}"/>
              </a:ext>
            </a:extLst>
          </p:cNvPr>
          <p:cNvSpPr/>
          <p:nvPr/>
        </p:nvSpPr>
        <p:spPr>
          <a:xfrm>
            <a:off x="8177445" y="4414220"/>
            <a:ext cx="1518081" cy="682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138D9E1-7F3A-90CE-3F9D-EDA823566F3B}"/>
              </a:ext>
            </a:extLst>
          </p:cNvPr>
          <p:cNvSpPr/>
          <p:nvPr/>
        </p:nvSpPr>
        <p:spPr>
          <a:xfrm>
            <a:off x="6002569" y="4394426"/>
            <a:ext cx="1518081" cy="682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6CB5809-2A9F-1A3A-DBAA-D61724630FEF}"/>
              </a:ext>
            </a:extLst>
          </p:cNvPr>
          <p:cNvSpPr/>
          <p:nvPr/>
        </p:nvSpPr>
        <p:spPr>
          <a:xfrm>
            <a:off x="4674093" y="3386308"/>
            <a:ext cx="1518081" cy="682079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439AF9-6A36-237F-95FE-3F34729A5D3E}"/>
              </a:ext>
            </a:extLst>
          </p:cNvPr>
          <p:cNvSpPr txBox="1"/>
          <p:nvPr/>
        </p:nvSpPr>
        <p:spPr>
          <a:xfrm>
            <a:off x="5795298" y="1478397"/>
            <a:ext cx="143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SECRETARIA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9A920D-6CD7-764E-E192-E9A43626E2E5}"/>
              </a:ext>
            </a:extLst>
          </p:cNvPr>
          <p:cNvSpPr txBox="1"/>
          <p:nvPr/>
        </p:nvSpPr>
        <p:spPr>
          <a:xfrm>
            <a:off x="4699547" y="2295744"/>
            <a:ext cx="143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DIRETORIA TÉCNICA DE POLÍTICAS PÚBLICAS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255D523-514C-43A4-551D-F52FA4F0E080}"/>
              </a:ext>
            </a:extLst>
          </p:cNvPr>
          <p:cNvSpPr txBox="1"/>
          <p:nvPr/>
        </p:nvSpPr>
        <p:spPr>
          <a:xfrm>
            <a:off x="3338648" y="3560329"/>
            <a:ext cx="70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25000"/>
                  </a:schemeClr>
                </a:solidFill>
              </a:rPr>
              <a:t>FEAS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F541FB-79E2-691F-7305-874AE39045C7}"/>
              </a:ext>
            </a:extLst>
          </p:cNvPr>
          <p:cNvSpPr txBox="1"/>
          <p:nvPr/>
        </p:nvSpPr>
        <p:spPr>
          <a:xfrm>
            <a:off x="6034188" y="4370262"/>
            <a:ext cx="1436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>
                    <a:lumMod val="25000"/>
                  </a:schemeClr>
                </a:solidFill>
              </a:rPr>
              <a:t>GERÊNCIA DE PROTEÇÃO SOCIAL BÁSICA E PROGRAMAS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C3AE111-F2BE-7381-C582-F45157D61FDB}"/>
              </a:ext>
            </a:extLst>
          </p:cNvPr>
          <p:cNvSpPr txBox="1"/>
          <p:nvPr/>
        </p:nvSpPr>
        <p:spPr>
          <a:xfrm>
            <a:off x="4019779" y="4486304"/>
            <a:ext cx="14362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>
                    <a:lumMod val="25000"/>
                  </a:schemeClr>
                </a:solidFill>
              </a:rPr>
              <a:t>GERÊNCIA DE EDUCAÇÃO PERMANENTE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BFB4439-B890-727F-EB61-31B41CD00C49}"/>
              </a:ext>
            </a:extLst>
          </p:cNvPr>
          <p:cNvSpPr txBox="1"/>
          <p:nvPr/>
        </p:nvSpPr>
        <p:spPr>
          <a:xfrm>
            <a:off x="8200067" y="4480613"/>
            <a:ext cx="14362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>
                    <a:lumMod val="25000"/>
                  </a:schemeClr>
                </a:solidFill>
              </a:rPr>
              <a:t>GERÊNCIA DE PROTEÇÃO SOCIAL ESPECIAL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F49395D-D800-1533-A0C5-9AF8800C9D4D}"/>
              </a:ext>
            </a:extLst>
          </p:cNvPr>
          <p:cNvSpPr txBox="1"/>
          <p:nvPr/>
        </p:nvSpPr>
        <p:spPr>
          <a:xfrm>
            <a:off x="1637815" y="4479485"/>
            <a:ext cx="1436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>
                    <a:lumMod val="25000"/>
                  </a:schemeClr>
                </a:solidFill>
              </a:rPr>
              <a:t>GERÊNCIA DE GESTÃO DO SUAS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828D00F-48FA-EB68-4BAF-2D78922A1866}"/>
              </a:ext>
            </a:extLst>
          </p:cNvPr>
          <p:cNvSpPr txBox="1"/>
          <p:nvPr/>
        </p:nvSpPr>
        <p:spPr>
          <a:xfrm>
            <a:off x="4736899" y="3455497"/>
            <a:ext cx="1436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</a:rPr>
              <a:t>COORD. ESTADUAL DA POLÍTICA DE ASSISTÊNCIA SOCIAL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B55AA0A-E1E6-140F-E44A-C45C0211415A}"/>
              </a:ext>
            </a:extLst>
          </p:cNvPr>
          <p:cNvSpPr txBox="1"/>
          <p:nvPr/>
        </p:nvSpPr>
        <p:spPr>
          <a:xfrm>
            <a:off x="3186937" y="2526576"/>
            <a:ext cx="932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CEAS E CIB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CC03C6A5-D066-00F0-EE36-AF405FD11B08}"/>
              </a:ext>
            </a:extLst>
          </p:cNvPr>
          <p:cNvCxnSpPr>
            <a:cxnSpLocks/>
          </p:cNvCxnSpPr>
          <p:nvPr/>
        </p:nvCxnSpPr>
        <p:spPr>
          <a:xfrm>
            <a:off x="6489577" y="1957926"/>
            <a:ext cx="0" cy="1655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0327DABB-04BB-A5E7-BFD2-22A433F1D269}"/>
              </a:ext>
            </a:extLst>
          </p:cNvPr>
          <p:cNvCxnSpPr>
            <a:cxnSpLocks/>
          </p:cNvCxnSpPr>
          <p:nvPr/>
        </p:nvCxnSpPr>
        <p:spPr>
          <a:xfrm flipV="1">
            <a:off x="5515655" y="2993215"/>
            <a:ext cx="0" cy="3930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92F1D857-8871-C912-CA9D-4EA954E49CDE}"/>
              </a:ext>
            </a:extLst>
          </p:cNvPr>
          <p:cNvCxnSpPr>
            <a:cxnSpLocks/>
          </p:cNvCxnSpPr>
          <p:nvPr/>
        </p:nvCxnSpPr>
        <p:spPr>
          <a:xfrm flipH="1" flipV="1">
            <a:off x="4406103" y="2679798"/>
            <a:ext cx="275550" cy="49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C2CBE83D-1C16-38FE-A6C1-D0EAFD93DB86}"/>
              </a:ext>
            </a:extLst>
          </p:cNvPr>
          <p:cNvCxnSpPr>
            <a:cxnSpLocks/>
          </p:cNvCxnSpPr>
          <p:nvPr/>
        </p:nvCxnSpPr>
        <p:spPr>
          <a:xfrm flipH="1" flipV="1">
            <a:off x="6196946" y="2657079"/>
            <a:ext cx="275550" cy="49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7F8FD270-393F-96E3-B4C4-23B6D8592E24}"/>
              </a:ext>
            </a:extLst>
          </p:cNvPr>
          <p:cNvCxnSpPr>
            <a:cxnSpLocks/>
          </p:cNvCxnSpPr>
          <p:nvPr/>
        </p:nvCxnSpPr>
        <p:spPr>
          <a:xfrm flipH="1">
            <a:off x="2385233" y="4228067"/>
            <a:ext cx="6591135" cy="16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8A204CAF-88F5-93E8-D852-C1AEC713BAF6}"/>
              </a:ext>
            </a:extLst>
          </p:cNvPr>
          <p:cNvCxnSpPr>
            <a:cxnSpLocks/>
          </p:cNvCxnSpPr>
          <p:nvPr/>
        </p:nvCxnSpPr>
        <p:spPr>
          <a:xfrm flipV="1">
            <a:off x="5494631" y="4068387"/>
            <a:ext cx="0" cy="1672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CA79ED9F-6BB1-AAA0-99C9-4FEDE4070E38}"/>
              </a:ext>
            </a:extLst>
          </p:cNvPr>
          <p:cNvCxnSpPr>
            <a:cxnSpLocks/>
          </p:cNvCxnSpPr>
          <p:nvPr/>
        </p:nvCxnSpPr>
        <p:spPr>
          <a:xfrm flipV="1">
            <a:off x="2385233" y="4235609"/>
            <a:ext cx="0" cy="178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EAE2B440-44B0-63DB-8BA4-78B2BDF6EB53}"/>
              </a:ext>
            </a:extLst>
          </p:cNvPr>
          <p:cNvCxnSpPr>
            <a:cxnSpLocks/>
          </p:cNvCxnSpPr>
          <p:nvPr/>
        </p:nvCxnSpPr>
        <p:spPr>
          <a:xfrm flipV="1">
            <a:off x="4797306" y="4249504"/>
            <a:ext cx="0" cy="178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ACF76983-2E3A-942F-9F67-CA79B569D4D5}"/>
              </a:ext>
            </a:extLst>
          </p:cNvPr>
          <p:cNvCxnSpPr>
            <a:cxnSpLocks/>
          </p:cNvCxnSpPr>
          <p:nvPr/>
        </p:nvCxnSpPr>
        <p:spPr>
          <a:xfrm flipV="1">
            <a:off x="6793786" y="4217114"/>
            <a:ext cx="0" cy="178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BBE509C2-0A7C-8B40-4F8B-EA1EB59DCC0C}"/>
              </a:ext>
            </a:extLst>
          </p:cNvPr>
          <p:cNvCxnSpPr>
            <a:cxnSpLocks/>
          </p:cNvCxnSpPr>
          <p:nvPr/>
        </p:nvCxnSpPr>
        <p:spPr>
          <a:xfrm flipV="1">
            <a:off x="8979932" y="4217113"/>
            <a:ext cx="0" cy="178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381EA28A-5109-F201-CE1F-5700F7F163AB}"/>
              </a:ext>
            </a:extLst>
          </p:cNvPr>
          <p:cNvCxnSpPr>
            <a:cxnSpLocks/>
          </p:cNvCxnSpPr>
          <p:nvPr/>
        </p:nvCxnSpPr>
        <p:spPr>
          <a:xfrm flipH="1" flipV="1">
            <a:off x="4390022" y="3758121"/>
            <a:ext cx="275550" cy="49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1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844128" y="437343"/>
            <a:ext cx="4977976" cy="82169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pt-BR" sz="3600" b="0" i="0" u="none" strike="noStrike" kern="1200" cap="none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Desenvolvimento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450612" y="1825131"/>
            <a:ext cx="5184246" cy="141967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sz="1400" b="1" dirty="0">
                <a:solidFill>
                  <a:srgbClr val="7030A0"/>
                </a:solidFill>
              </a:rPr>
              <a:t>1º PASSO: PACTUAÇÃO DO CRITÉRIO DE PARTILHA ANUAL. </a:t>
            </a:r>
          </a:p>
          <a:p>
            <a:pPr algn="just"/>
            <a:r>
              <a:rPr lang="pt-BR" b="0" i="0" dirty="0">
                <a:solidFill>
                  <a:srgbClr val="2B4B82"/>
                </a:solidFill>
                <a:effectLst/>
              </a:rPr>
              <a:t>Todo o final de exercício é realizada a apresentação em CIB e CEAS da LOA do Exercício subsequente para aprovação da partilha.</a:t>
            </a:r>
          </a:p>
          <a:p>
            <a:pPr algn="just"/>
            <a:endParaRPr lang="pt-BR" sz="1400" dirty="0">
              <a:solidFill>
                <a:srgbClr val="7030A0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Graphic 93" descr="Documento">
            <a:extLst>
              <a:ext uri="{FF2B5EF4-FFF2-40B4-BE49-F238E27FC236}">
                <a16:creationId xmlns:a16="http://schemas.microsoft.com/office/drawing/2014/main" id="{792B3860-E9D2-6AC3-57A1-54081FB8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78A48-08A4-1BBB-6631-5DD50FA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715C091-2D60-E60E-4BF1-9228BD1595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658AF3-10B6-D99B-4895-7D0459F919F5}"/>
              </a:ext>
            </a:extLst>
          </p:cNvPr>
          <p:cNvSpPr txBox="1">
            <a:spLocks/>
          </p:cNvSpPr>
          <p:nvPr/>
        </p:nvSpPr>
        <p:spPr>
          <a:xfrm>
            <a:off x="8438955" y="-18498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C31DFAB4-70AE-76DB-9702-1F1F960A17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769980" y="-27"/>
            <a:ext cx="827110" cy="8747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27865B0-515E-2091-55B3-093B518939FE}"/>
              </a:ext>
            </a:extLst>
          </p:cNvPr>
          <p:cNvSpPr txBox="1"/>
          <p:nvPr/>
        </p:nvSpPr>
        <p:spPr>
          <a:xfrm>
            <a:off x="875508" y="1161913"/>
            <a:ext cx="504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bg2"/>
                </a:solidFill>
              </a:rPr>
              <a:t>O Cofinanciamento do SUAS no estado de Rondônia segue 04 PASSOS, sendo</a:t>
            </a:r>
            <a:r>
              <a:rPr lang="pt-BR" dirty="0">
                <a:solidFill>
                  <a:schemeClr val="bg2"/>
                </a:solidFill>
              </a:rPr>
              <a:t>: </a:t>
            </a:r>
          </a:p>
        </p:txBody>
      </p:sp>
      <p:pic>
        <p:nvPicPr>
          <p:cNvPr id="10" name="Gráfico 9" descr="Círculos com linhas">
            <a:extLst>
              <a:ext uri="{FF2B5EF4-FFF2-40B4-BE49-F238E27FC236}">
                <a16:creationId xmlns:a16="http://schemas.microsoft.com/office/drawing/2014/main" id="{00F4E5B9-34DE-A2DC-AD10-93B646336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144" y="1976535"/>
            <a:ext cx="655468" cy="655468"/>
          </a:xfrm>
          <a:prstGeom prst="rect">
            <a:avLst/>
          </a:prstGeom>
        </p:spPr>
      </p:pic>
      <p:pic>
        <p:nvPicPr>
          <p:cNvPr id="11" name="Gráfico 10" descr="Círculos com linhas">
            <a:extLst>
              <a:ext uri="{FF2B5EF4-FFF2-40B4-BE49-F238E27FC236}">
                <a16:creationId xmlns:a16="http://schemas.microsoft.com/office/drawing/2014/main" id="{D90762C5-41EF-F3CA-0A58-5FE4469CB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259" y="3021763"/>
            <a:ext cx="655468" cy="655468"/>
          </a:xfrm>
          <a:prstGeom prst="rect">
            <a:avLst/>
          </a:prstGeom>
        </p:spPr>
      </p:pic>
      <p:pic>
        <p:nvPicPr>
          <p:cNvPr id="12" name="Gráfico 11" descr="Círculos com linhas">
            <a:extLst>
              <a:ext uri="{FF2B5EF4-FFF2-40B4-BE49-F238E27FC236}">
                <a16:creationId xmlns:a16="http://schemas.microsoft.com/office/drawing/2014/main" id="{E56C3374-AD3D-C254-3D46-3B418A7C0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186" y="3951817"/>
            <a:ext cx="655468" cy="655468"/>
          </a:xfrm>
          <a:prstGeom prst="rect">
            <a:avLst/>
          </a:prstGeom>
        </p:spPr>
      </p:pic>
      <p:pic>
        <p:nvPicPr>
          <p:cNvPr id="13" name="Gráfico 12" descr="Círculos com linhas">
            <a:extLst>
              <a:ext uri="{FF2B5EF4-FFF2-40B4-BE49-F238E27FC236}">
                <a16:creationId xmlns:a16="http://schemas.microsoft.com/office/drawing/2014/main" id="{C689591F-C56A-23AA-568E-A3AA2F540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844" y="4881871"/>
            <a:ext cx="655468" cy="655468"/>
          </a:xfrm>
          <a:prstGeom prst="rect">
            <a:avLst/>
          </a:prstGeom>
        </p:spPr>
      </p:pic>
      <p:sp>
        <p:nvSpPr>
          <p:cNvPr id="15" name="Google Shape;90;p2">
            <a:extLst>
              <a:ext uri="{FF2B5EF4-FFF2-40B4-BE49-F238E27FC236}">
                <a16:creationId xmlns:a16="http://schemas.microsoft.com/office/drawing/2014/main" id="{AC7FFC88-3613-140F-CFED-84DA5183832A}"/>
              </a:ext>
            </a:extLst>
          </p:cNvPr>
          <p:cNvSpPr txBox="1"/>
          <p:nvPr/>
        </p:nvSpPr>
        <p:spPr>
          <a:xfrm>
            <a:off x="1450612" y="3077644"/>
            <a:ext cx="5184246" cy="9179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b="1" dirty="0">
                <a:solidFill>
                  <a:schemeClr val="accent2"/>
                </a:solidFill>
              </a:rPr>
              <a:t>2</a:t>
            </a:r>
            <a:r>
              <a:rPr lang="pt-BR" sz="1400" b="1" dirty="0">
                <a:solidFill>
                  <a:schemeClr val="accent2"/>
                </a:solidFill>
              </a:rPr>
              <a:t>º PASSO: PROCEDIMENTO PROCESSUAL:</a:t>
            </a:r>
          </a:p>
          <a:p>
            <a:pPr algn="just"/>
            <a:r>
              <a:rPr lang="pt-BR" dirty="0">
                <a:solidFill>
                  <a:srgbClr val="2B4B82"/>
                </a:solidFill>
              </a:rPr>
              <a:t>Por meio de procedimento administrativo via SEI-RO,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com abertura de prazos.</a:t>
            </a:r>
          </a:p>
          <a:p>
            <a:pPr algn="just"/>
            <a:endParaRPr lang="pt-BR" sz="1400" dirty="0">
              <a:solidFill>
                <a:srgbClr val="7030A0"/>
              </a:solidFill>
            </a:endParaRPr>
          </a:p>
        </p:txBody>
      </p:sp>
      <p:sp>
        <p:nvSpPr>
          <p:cNvPr id="16" name="Google Shape;90;p2">
            <a:extLst>
              <a:ext uri="{FF2B5EF4-FFF2-40B4-BE49-F238E27FC236}">
                <a16:creationId xmlns:a16="http://schemas.microsoft.com/office/drawing/2014/main" id="{4395E9E2-B550-D1AE-BD4F-2D3F225E031C}"/>
              </a:ext>
            </a:extLst>
          </p:cNvPr>
          <p:cNvSpPr txBox="1"/>
          <p:nvPr/>
        </p:nvSpPr>
        <p:spPr>
          <a:xfrm>
            <a:off x="1426727" y="4908209"/>
            <a:ext cx="5184246" cy="93120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b="1" dirty="0">
                <a:solidFill>
                  <a:srgbClr val="7030A0"/>
                </a:solidFill>
              </a:rPr>
              <a:t>4</a:t>
            </a:r>
            <a:r>
              <a:rPr lang="pt-BR" sz="1400" b="1" dirty="0">
                <a:solidFill>
                  <a:srgbClr val="7030A0"/>
                </a:solidFill>
              </a:rPr>
              <a:t>º PASSO: PRESTAÇÃO DE CONTAS. </a:t>
            </a:r>
          </a:p>
          <a:p>
            <a:pPr algn="just"/>
            <a:r>
              <a:rPr lang="pt-BR" b="0" i="0" dirty="0">
                <a:solidFill>
                  <a:srgbClr val="2B4B82"/>
                </a:solidFill>
                <a:effectLst/>
              </a:rPr>
              <a:t>No </a:t>
            </a:r>
            <a:r>
              <a:rPr lang="pt-BR" dirty="0">
                <a:solidFill>
                  <a:srgbClr val="2B4B82"/>
                </a:solidFill>
              </a:rPr>
              <a:t>inicio do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Exercício subsequente com abertura de prazos.</a:t>
            </a:r>
          </a:p>
          <a:p>
            <a:pPr algn="just"/>
            <a:endParaRPr lang="pt-BR" sz="1400" dirty="0">
              <a:solidFill>
                <a:srgbClr val="7030A0"/>
              </a:solidFill>
            </a:endParaRPr>
          </a:p>
        </p:txBody>
      </p:sp>
      <p:sp>
        <p:nvSpPr>
          <p:cNvPr id="17" name="Google Shape;90;p2">
            <a:extLst>
              <a:ext uri="{FF2B5EF4-FFF2-40B4-BE49-F238E27FC236}">
                <a16:creationId xmlns:a16="http://schemas.microsoft.com/office/drawing/2014/main" id="{44758FD9-23EB-6415-0AA5-F44D9B5C722B}"/>
              </a:ext>
            </a:extLst>
          </p:cNvPr>
          <p:cNvSpPr txBox="1"/>
          <p:nvPr/>
        </p:nvSpPr>
        <p:spPr>
          <a:xfrm>
            <a:off x="1426727" y="3840140"/>
            <a:ext cx="5184246" cy="93120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º PASSO: REPASSE FUNDO A FUNDO </a:t>
            </a:r>
          </a:p>
          <a:p>
            <a:pPr algn="just"/>
            <a:r>
              <a:rPr lang="pt-BR" sz="1400" dirty="0">
                <a:solidFill>
                  <a:schemeClr val="bg2"/>
                </a:solidFill>
              </a:rPr>
              <a:t>Por meio do Sistema Gestão Fiduci</a:t>
            </a:r>
            <a:r>
              <a:rPr lang="pt-BR" dirty="0">
                <a:solidFill>
                  <a:schemeClr val="bg2"/>
                </a:solidFill>
              </a:rPr>
              <a:t>ária </a:t>
            </a:r>
            <a:r>
              <a:rPr lang="pt-BR" sz="1400" dirty="0">
                <a:solidFill>
                  <a:schemeClr val="bg2"/>
                </a:solidFill>
              </a:rPr>
              <a:t>Estadual - SIGEF </a:t>
            </a:r>
          </a:p>
        </p:txBody>
      </p:sp>
    </p:spTree>
    <p:extLst>
      <p:ext uri="{BB962C8B-B14F-4D97-AF65-F5344CB8AC3E}">
        <p14:creationId xmlns:p14="http://schemas.microsoft.com/office/powerpoint/2010/main" val="202378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844128" y="199071"/>
            <a:ext cx="4977976" cy="82169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Práticas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309053" y="686392"/>
            <a:ext cx="5860141" cy="141967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sz="1400" b="1" dirty="0">
                <a:solidFill>
                  <a:srgbClr val="7030A0"/>
                </a:solidFill>
              </a:rPr>
              <a:t>1º PASSO: PACTUAÇÃO DO CRITÉRIO DE PARTILHA ANUAL. </a:t>
            </a:r>
          </a:p>
          <a:p>
            <a:pPr algn="just"/>
            <a:r>
              <a:rPr lang="pt-BR" b="0" i="0" dirty="0">
                <a:solidFill>
                  <a:srgbClr val="2B4B82"/>
                </a:solidFill>
                <a:effectLst/>
              </a:rPr>
              <a:t>Todo o final de exercício é realizada a apresentação em CIB da LOA do Exercício subsequente para aprovação da partilha e ao CEAS-RO.</a:t>
            </a:r>
          </a:p>
          <a:p>
            <a:pPr algn="just"/>
            <a:endParaRPr lang="pt-BR" sz="1400" dirty="0">
              <a:solidFill>
                <a:srgbClr val="7030A0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78A48-08A4-1BBB-6631-5DD50FA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715C091-2D60-E60E-4BF1-9228BD159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95326" y="6191886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658AF3-10B6-D99B-4895-7D0459F919F5}"/>
              </a:ext>
            </a:extLst>
          </p:cNvPr>
          <p:cNvSpPr txBox="1">
            <a:spLocks/>
          </p:cNvSpPr>
          <p:nvPr/>
        </p:nvSpPr>
        <p:spPr>
          <a:xfrm>
            <a:off x="8438955" y="-18498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C31DFAB4-70AE-76DB-9702-1F1F960A1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769980" y="-27"/>
            <a:ext cx="827110" cy="874741"/>
          </a:xfrm>
          <a:prstGeom prst="rect">
            <a:avLst/>
          </a:prstGeom>
        </p:spPr>
      </p:pic>
      <p:pic>
        <p:nvPicPr>
          <p:cNvPr id="10" name="Gráfico 9" descr="Círculos com linhas">
            <a:extLst>
              <a:ext uri="{FF2B5EF4-FFF2-40B4-BE49-F238E27FC236}">
                <a16:creationId xmlns:a16="http://schemas.microsoft.com/office/drawing/2014/main" id="{00F4E5B9-34DE-A2DC-AD10-93B646336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292" y="826435"/>
            <a:ext cx="655468" cy="655468"/>
          </a:xfrm>
          <a:prstGeom prst="rect">
            <a:avLst/>
          </a:prstGeom>
        </p:spPr>
      </p:pic>
      <p:sp>
        <p:nvSpPr>
          <p:cNvPr id="15" name="Google Shape;90;p2">
            <a:extLst>
              <a:ext uri="{FF2B5EF4-FFF2-40B4-BE49-F238E27FC236}">
                <a16:creationId xmlns:a16="http://schemas.microsoft.com/office/drawing/2014/main" id="{AC7FFC88-3613-140F-CFED-84DA5183832A}"/>
              </a:ext>
            </a:extLst>
          </p:cNvPr>
          <p:cNvSpPr txBox="1"/>
          <p:nvPr/>
        </p:nvSpPr>
        <p:spPr>
          <a:xfrm>
            <a:off x="981588" y="1567936"/>
            <a:ext cx="5529600" cy="9179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algn="ctr"/>
            <a:r>
              <a:rPr lang="pt-BR" sz="1400" b="1" dirty="0">
                <a:solidFill>
                  <a:schemeClr val="accent2"/>
                </a:solidFill>
              </a:rPr>
              <a:t>COBERTURAS pactuadas em </a:t>
            </a:r>
            <a:r>
              <a:rPr lang="pt-BR" b="1" dirty="0">
                <a:solidFill>
                  <a:schemeClr val="accent2"/>
                </a:solidFill>
              </a:rPr>
              <a:t>CIB-RO</a:t>
            </a:r>
            <a:r>
              <a:rPr lang="pt-BR" sz="1400" b="1" dirty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pt-BR" sz="1400" dirty="0">
                <a:solidFill>
                  <a:srgbClr val="7030A0"/>
                </a:solidFill>
              </a:rPr>
              <a:t>1.Bloco da Proteção Social Básica;</a:t>
            </a:r>
          </a:p>
          <a:p>
            <a:pPr algn="ctr"/>
            <a:r>
              <a:rPr lang="pt-BR" dirty="0">
                <a:solidFill>
                  <a:srgbClr val="7030A0"/>
                </a:solidFill>
              </a:rPr>
              <a:t>2. Bloco da Proteção Social Especial;</a:t>
            </a:r>
          </a:p>
          <a:p>
            <a:pPr algn="ctr"/>
            <a:r>
              <a:rPr lang="pt-BR" dirty="0">
                <a:solidFill>
                  <a:srgbClr val="7030A0"/>
                </a:solidFill>
              </a:rPr>
              <a:t>3. Benefícios Eventuais </a:t>
            </a:r>
            <a:endParaRPr lang="pt-BR" sz="1400" dirty="0">
              <a:solidFill>
                <a:srgbClr val="7030A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772E93-7C5B-9A26-D420-AA66F733DCB8}"/>
              </a:ext>
            </a:extLst>
          </p:cNvPr>
          <p:cNvSpPr txBox="1"/>
          <p:nvPr/>
        </p:nvSpPr>
        <p:spPr>
          <a:xfrm>
            <a:off x="1098167" y="2653237"/>
            <a:ext cx="2369711" cy="31085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PSB:</a:t>
            </a: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a) Piso Fixo CRAS +;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b) Piso Fixo por Centro de Convivência +;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c) Componente Variável por Porte Municipal +;</a:t>
            </a:r>
          </a:p>
          <a:p>
            <a:pPr algn="just"/>
            <a:endParaRPr lang="pt-BR" dirty="0">
              <a:solidFill>
                <a:schemeClr val="bg2"/>
              </a:solidFill>
            </a:endParaRP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d) Componente Variável pel</a:t>
            </a:r>
            <a:r>
              <a:rPr lang="pt-BR" dirty="0">
                <a:solidFill>
                  <a:schemeClr val="bg2"/>
                </a:solidFill>
              </a:rPr>
              <a:t>a Execução de Programas Estaduais. 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F381A2-397D-E98E-BD99-727AE7B14636}"/>
              </a:ext>
            </a:extLst>
          </p:cNvPr>
          <p:cNvSpPr txBox="1"/>
          <p:nvPr/>
        </p:nvSpPr>
        <p:spPr>
          <a:xfrm>
            <a:off x="4201133" y="2632178"/>
            <a:ext cx="3372583" cy="31085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2B4B82"/>
                </a:solidFill>
              </a:rPr>
              <a:t>PSE:</a:t>
            </a:r>
          </a:p>
          <a:p>
            <a:pPr algn="just"/>
            <a:r>
              <a:rPr lang="pt-BR" dirty="0">
                <a:solidFill>
                  <a:schemeClr val="bg2"/>
                </a:solidFill>
              </a:rPr>
              <a:t>a) </a:t>
            </a:r>
            <a:r>
              <a:rPr lang="pt-BR" b="0" i="0" dirty="0">
                <a:solidFill>
                  <a:schemeClr val="bg2"/>
                </a:solidFill>
                <a:effectLst/>
              </a:rPr>
              <a:t>Piso Fixo CREAS +;</a:t>
            </a: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b) Piso Fixo por Unidade de Acolhimento +;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c) Componente Variável por Porte Municipal +;</a:t>
            </a:r>
          </a:p>
          <a:p>
            <a:pPr algn="just"/>
            <a:endParaRPr lang="pt-BR" dirty="0">
              <a:solidFill>
                <a:schemeClr val="bg2"/>
              </a:solidFill>
            </a:endParaRP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d) Componente Variável pel</a:t>
            </a:r>
            <a:r>
              <a:rPr lang="pt-BR" dirty="0">
                <a:solidFill>
                  <a:schemeClr val="bg2"/>
                </a:solidFill>
              </a:rPr>
              <a:t>a Equipe Técnica Vinculada (Porte I e II);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e) </a:t>
            </a:r>
            <a:r>
              <a:rPr lang="pt-BR" b="0" i="0" dirty="0">
                <a:solidFill>
                  <a:schemeClr val="bg2"/>
                </a:solidFill>
                <a:effectLst/>
              </a:rPr>
              <a:t>Componente Variável por Termo Fomento com </a:t>
            </a:r>
            <a:r>
              <a:rPr lang="pt-BR" b="0" i="0" dirty="0" err="1">
                <a:solidFill>
                  <a:schemeClr val="bg2"/>
                </a:solidFill>
                <a:effectLst/>
              </a:rPr>
              <a:t>OSCs</a:t>
            </a:r>
            <a:r>
              <a:rPr lang="pt-BR" b="0" i="0" dirty="0">
                <a:solidFill>
                  <a:schemeClr val="bg2"/>
                </a:solidFill>
                <a:effectLst/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00756E-31FD-D8CF-C343-FD182663E03C}"/>
              </a:ext>
            </a:extLst>
          </p:cNvPr>
          <p:cNvSpPr txBox="1"/>
          <p:nvPr/>
        </p:nvSpPr>
        <p:spPr>
          <a:xfrm>
            <a:off x="8070043" y="2651447"/>
            <a:ext cx="2405772" cy="310854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BENEFÍCIOS EVENTUAIS:</a:t>
            </a:r>
          </a:p>
          <a:p>
            <a:pPr algn="just"/>
            <a:r>
              <a:rPr lang="pt-BR" dirty="0">
                <a:solidFill>
                  <a:schemeClr val="bg2"/>
                </a:solidFill>
              </a:rPr>
              <a:t>a) Com referência ao Numero de Habitantes Dados IBGE.</a:t>
            </a: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9" name="Gráfico 18" descr="Caixa">
            <a:extLst>
              <a:ext uri="{FF2B5EF4-FFF2-40B4-BE49-F238E27FC236}">
                <a16:creationId xmlns:a16="http://schemas.microsoft.com/office/drawing/2014/main" id="{B68AF091-78B9-1FC7-2A7C-16A276908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509" y="2492276"/>
            <a:ext cx="328615" cy="328615"/>
          </a:xfrm>
          <a:prstGeom prst="rect">
            <a:avLst/>
          </a:prstGeom>
        </p:spPr>
      </p:pic>
      <p:pic>
        <p:nvPicPr>
          <p:cNvPr id="21" name="Gráfico 20" descr="Caixa">
            <a:extLst>
              <a:ext uri="{FF2B5EF4-FFF2-40B4-BE49-F238E27FC236}">
                <a16:creationId xmlns:a16="http://schemas.microsoft.com/office/drawing/2014/main" id="{09C5B217-A23D-8471-B761-9D516EAD8C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4206" y="2496425"/>
            <a:ext cx="328615" cy="328615"/>
          </a:xfrm>
          <a:prstGeom prst="rect">
            <a:avLst/>
          </a:prstGeom>
        </p:spPr>
      </p:pic>
      <p:pic>
        <p:nvPicPr>
          <p:cNvPr id="23" name="Gráfico 22" descr="Cesto de compras">
            <a:extLst>
              <a:ext uri="{FF2B5EF4-FFF2-40B4-BE49-F238E27FC236}">
                <a16:creationId xmlns:a16="http://schemas.microsoft.com/office/drawing/2014/main" id="{382F93D5-6EEA-C66C-9E08-E9E632C082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74183" y="2439450"/>
            <a:ext cx="396528" cy="3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844128" y="437343"/>
            <a:ext cx="4977976" cy="82169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Práticas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78A48-08A4-1BBB-6631-5DD50FA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715C091-2D60-E60E-4BF1-9228BD159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658AF3-10B6-D99B-4895-7D0459F919F5}"/>
              </a:ext>
            </a:extLst>
          </p:cNvPr>
          <p:cNvSpPr txBox="1">
            <a:spLocks/>
          </p:cNvSpPr>
          <p:nvPr/>
        </p:nvSpPr>
        <p:spPr>
          <a:xfrm>
            <a:off x="8438955" y="-18498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C31DFAB4-70AE-76DB-9702-1F1F960A1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769980" y="-27"/>
            <a:ext cx="827110" cy="874741"/>
          </a:xfrm>
          <a:prstGeom prst="rect">
            <a:avLst/>
          </a:prstGeom>
        </p:spPr>
      </p:pic>
      <p:pic>
        <p:nvPicPr>
          <p:cNvPr id="11" name="Gráfico 10" descr="Círculos com linhas">
            <a:extLst>
              <a:ext uri="{FF2B5EF4-FFF2-40B4-BE49-F238E27FC236}">
                <a16:creationId xmlns:a16="http://schemas.microsoft.com/office/drawing/2014/main" id="{D90762C5-41EF-F3CA-0A58-5FE4469CB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144" y="1122486"/>
            <a:ext cx="655468" cy="655468"/>
          </a:xfrm>
          <a:prstGeom prst="rect">
            <a:avLst/>
          </a:prstGeom>
        </p:spPr>
      </p:pic>
      <p:sp>
        <p:nvSpPr>
          <p:cNvPr id="15" name="Google Shape;90;p2">
            <a:extLst>
              <a:ext uri="{FF2B5EF4-FFF2-40B4-BE49-F238E27FC236}">
                <a16:creationId xmlns:a16="http://schemas.microsoft.com/office/drawing/2014/main" id="{AC7FFC88-3613-140F-CFED-84DA5183832A}"/>
              </a:ext>
            </a:extLst>
          </p:cNvPr>
          <p:cNvSpPr txBox="1"/>
          <p:nvPr/>
        </p:nvSpPr>
        <p:spPr>
          <a:xfrm>
            <a:off x="1340744" y="1222977"/>
            <a:ext cx="5184246" cy="9179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b="1" dirty="0">
                <a:solidFill>
                  <a:schemeClr val="accent2"/>
                </a:solidFill>
              </a:rPr>
              <a:t>2</a:t>
            </a:r>
            <a:r>
              <a:rPr lang="pt-BR" sz="1400" b="1" dirty="0">
                <a:solidFill>
                  <a:schemeClr val="accent2"/>
                </a:solidFill>
              </a:rPr>
              <a:t>º PASSO: PROCEDIMENTO PROCESSUAL:</a:t>
            </a:r>
          </a:p>
          <a:p>
            <a:pPr algn="just"/>
            <a:r>
              <a:rPr lang="pt-BR" dirty="0">
                <a:solidFill>
                  <a:srgbClr val="2B4B82"/>
                </a:solidFill>
              </a:rPr>
              <a:t>Por meio de procedimento administrativo via SEI-RO,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com abertura de prazos.</a:t>
            </a:r>
          </a:p>
          <a:p>
            <a:pPr algn="just"/>
            <a:endParaRPr lang="pt-BR" sz="1400" dirty="0">
              <a:solidFill>
                <a:srgbClr val="7030A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63653D-421F-17A9-E93A-F8182718EF18}"/>
              </a:ext>
            </a:extLst>
          </p:cNvPr>
          <p:cNvSpPr txBox="1"/>
          <p:nvPr/>
        </p:nvSpPr>
        <p:spPr>
          <a:xfrm>
            <a:off x="1340744" y="1995393"/>
            <a:ext cx="3496300" cy="39703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7030A0"/>
                </a:solidFill>
              </a:rPr>
              <a:t>Manual de Procedimento</a:t>
            </a:r>
            <a:r>
              <a:rPr lang="pt-BR" b="1" i="0" dirty="0">
                <a:solidFill>
                  <a:srgbClr val="7030A0"/>
                </a:solidFill>
                <a:effectLst/>
              </a:rPr>
              <a:t>: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a) Abertura de Prazo apresentação do Plano de Ação Anual (Janeiro);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b) Aprovação do </a:t>
            </a:r>
            <a:r>
              <a:rPr lang="pt-BR" b="0" i="0" dirty="0">
                <a:solidFill>
                  <a:schemeClr val="bg2"/>
                </a:solidFill>
                <a:effectLst/>
              </a:rPr>
              <a:t>Plano de Ação Anual pelo CMAS (Fevereiro);</a:t>
            </a:r>
            <a:endParaRPr lang="pt-BR" dirty="0">
              <a:solidFill>
                <a:schemeClr val="bg2"/>
              </a:solidFill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c) Analise, Validação e Aceite da SEAS (Março);</a:t>
            </a:r>
          </a:p>
          <a:p>
            <a:pPr algn="just"/>
            <a:endParaRPr lang="pt-BR" dirty="0">
              <a:solidFill>
                <a:schemeClr val="bg2"/>
              </a:solidFill>
            </a:endParaRP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d) Publicação do Extrato do DOE-RO (Março);</a:t>
            </a:r>
          </a:p>
          <a:p>
            <a:pPr algn="just"/>
            <a:endParaRPr lang="pt-BR" dirty="0">
              <a:solidFill>
                <a:schemeClr val="bg2"/>
              </a:solidFill>
            </a:endParaRP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e) Preparação do Plano de Aplicação Anual.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E97086-8700-6897-542C-6542B76735BC}"/>
              </a:ext>
            </a:extLst>
          </p:cNvPr>
          <p:cNvSpPr txBox="1"/>
          <p:nvPr/>
        </p:nvSpPr>
        <p:spPr>
          <a:xfrm>
            <a:off x="5054910" y="1995393"/>
            <a:ext cx="6389365" cy="39703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i="0" dirty="0">
                <a:solidFill>
                  <a:srgbClr val="7030A0"/>
                </a:solidFill>
                <a:effectLst/>
              </a:rPr>
              <a:t>Referências: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</a:rPr>
              <a:t>a) MANUAL DE PROCEDIMENTO PROCESSUAL – COFINANCIAMENTO/RO: </a:t>
            </a:r>
            <a:r>
              <a:rPr lang="pt-BR" b="0" i="0" dirty="0">
                <a:solidFill>
                  <a:schemeClr val="bg2"/>
                </a:solidFill>
                <a:effectLst/>
                <a:hlinkClick r:id="rId8"/>
              </a:rPr>
              <a:t>https://sei.sistemas.ro.gov.br/sei/controlador.php?acao=documento_download_anexo&amp;acao_origem=procedimento_visualizar&amp;id_anexo=9525472&amp;infra_sistema=100000100&amp;infra_unidade_atual=110005736&amp;infra_hash=7b73e4ca206f8d5d2413f33f34af72db39a28675c3904fb6323f503e414c9c3a</a:t>
            </a:r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t-BR" dirty="0">
                <a:solidFill>
                  <a:schemeClr val="bg2"/>
                </a:solidFill>
              </a:rPr>
              <a:t>b) PORTARIA Nº 58 DE 04 JANEIRO DE 2023 - </a:t>
            </a:r>
            <a:r>
              <a:rPr lang="pt-BR" dirty="0"/>
              <a:t>Dispõe sobre os critérios para o recebimento do Cofinanciamento Estadual do Sistema Único de Assistência Social, de adesão aos blocos de financiamento e dá outras providências.</a:t>
            </a:r>
            <a:r>
              <a:rPr lang="pt-BR" dirty="0">
                <a:solidFill>
                  <a:schemeClr val="bg2"/>
                </a:solidFill>
              </a:rPr>
              <a:t>  </a:t>
            </a:r>
          </a:p>
          <a:p>
            <a:pPr algn="just"/>
            <a:r>
              <a:rPr lang="pt-BR" b="0" i="0" dirty="0">
                <a:solidFill>
                  <a:schemeClr val="bg2"/>
                </a:solidFill>
                <a:effectLst/>
                <a:hlinkClick r:id="rId9"/>
              </a:rPr>
              <a:t>https://sei.sistemas.ro.gov.br/sei/controlador.php?acao=procedimento_trabalhar&amp;acao_origem=procedimento_controlar&amp;acao_retorno=procedimento_controlar&amp;id_procedimento=35339351&amp;infra_sistema=100000100&amp;infra_unidade_atual=110005736&amp;infra_hash=14db99696ff5d37efee6edd6d0bb3ba3f8b7c1c6dcfca7d60423fb7180a8aa6f</a:t>
            </a:r>
            <a:endParaRPr lang="pt-BR" b="0" i="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6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844128" y="437343"/>
            <a:ext cx="4977976" cy="82169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Práticas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78A48-08A4-1BBB-6631-5DD50FA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715C091-2D60-E60E-4BF1-9228BD159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658AF3-10B6-D99B-4895-7D0459F919F5}"/>
              </a:ext>
            </a:extLst>
          </p:cNvPr>
          <p:cNvSpPr txBox="1">
            <a:spLocks/>
          </p:cNvSpPr>
          <p:nvPr/>
        </p:nvSpPr>
        <p:spPr>
          <a:xfrm>
            <a:off x="8438955" y="-18498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C31DFAB4-70AE-76DB-9702-1F1F960A1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769980" y="-27"/>
            <a:ext cx="827110" cy="874741"/>
          </a:xfrm>
          <a:prstGeom prst="rect">
            <a:avLst/>
          </a:prstGeom>
        </p:spPr>
      </p:pic>
      <p:pic>
        <p:nvPicPr>
          <p:cNvPr id="12" name="Gráfico 11" descr="Círculos com linhas">
            <a:extLst>
              <a:ext uri="{FF2B5EF4-FFF2-40B4-BE49-F238E27FC236}">
                <a16:creationId xmlns:a16="http://schemas.microsoft.com/office/drawing/2014/main" id="{E56C3374-AD3D-C254-3D46-3B418A7C0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071" y="1176843"/>
            <a:ext cx="655468" cy="655468"/>
          </a:xfrm>
          <a:prstGeom prst="rect">
            <a:avLst/>
          </a:prstGeom>
        </p:spPr>
      </p:pic>
      <p:sp>
        <p:nvSpPr>
          <p:cNvPr id="17" name="Google Shape;90;p2">
            <a:extLst>
              <a:ext uri="{FF2B5EF4-FFF2-40B4-BE49-F238E27FC236}">
                <a16:creationId xmlns:a16="http://schemas.microsoft.com/office/drawing/2014/main" id="{44758FD9-23EB-6415-0AA5-F44D9B5C722B}"/>
              </a:ext>
            </a:extLst>
          </p:cNvPr>
          <p:cNvSpPr txBox="1"/>
          <p:nvPr/>
        </p:nvSpPr>
        <p:spPr>
          <a:xfrm>
            <a:off x="1329482" y="1163485"/>
            <a:ext cx="5735436" cy="14308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º PASSO: REPASSE FUNDO A FUNDO </a:t>
            </a:r>
          </a:p>
          <a:p>
            <a:pPr algn="just"/>
            <a:r>
              <a:rPr lang="pt-BR" sz="1400" dirty="0">
                <a:solidFill>
                  <a:schemeClr val="bg2"/>
                </a:solidFill>
              </a:rPr>
              <a:t>Por meio do Sistema Gestão Fiduci</a:t>
            </a:r>
            <a:r>
              <a:rPr lang="pt-BR" dirty="0">
                <a:solidFill>
                  <a:schemeClr val="bg2"/>
                </a:solidFill>
              </a:rPr>
              <a:t>ária </a:t>
            </a:r>
            <a:r>
              <a:rPr lang="pt-BR" sz="1400" dirty="0">
                <a:solidFill>
                  <a:schemeClr val="bg2"/>
                </a:solidFill>
              </a:rPr>
              <a:t>Estadual – SIGEF</a:t>
            </a:r>
          </a:p>
          <a:p>
            <a:pPr algn="just"/>
            <a:endParaRPr lang="pt-BR" sz="1400" dirty="0">
              <a:solidFill>
                <a:schemeClr val="bg2"/>
              </a:solidFill>
            </a:endParaRPr>
          </a:p>
          <a:p>
            <a:pPr algn="ctr"/>
            <a:r>
              <a:rPr lang="pt-BR" sz="1400" b="1" u="sng" dirty="0">
                <a:solidFill>
                  <a:schemeClr val="accent2">
                    <a:lumMod val="75000"/>
                  </a:schemeClr>
                </a:solidFill>
              </a:rPr>
              <a:t>REFERÊNCIA É DE 12 MESES</a:t>
            </a:r>
          </a:p>
          <a:p>
            <a:pPr algn="ctr"/>
            <a:r>
              <a:rPr lang="pt-BR" sz="1400" b="1" u="sng" dirty="0">
                <a:solidFill>
                  <a:schemeClr val="accent2">
                    <a:lumMod val="75000"/>
                  </a:schemeClr>
                </a:solidFill>
              </a:rPr>
              <a:t>REPASSE TRIMESTAL </a:t>
            </a:r>
          </a:p>
          <a:p>
            <a:pPr algn="just"/>
            <a:r>
              <a:rPr lang="pt-BR" sz="1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E5D949-9B6B-D162-AD34-AB350C2E3182}"/>
              </a:ext>
            </a:extLst>
          </p:cNvPr>
          <p:cNvSpPr txBox="1"/>
          <p:nvPr/>
        </p:nvSpPr>
        <p:spPr>
          <a:xfrm>
            <a:off x="1329481" y="2390811"/>
            <a:ext cx="5468883" cy="39703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7030A0"/>
                </a:solidFill>
              </a:rPr>
              <a:t>Manual de Procedimento</a:t>
            </a:r>
            <a:r>
              <a:rPr lang="pt-BR" b="1" i="0" dirty="0">
                <a:solidFill>
                  <a:srgbClr val="7030A0"/>
                </a:solidFill>
                <a:effectLst/>
              </a:rPr>
              <a:t>: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Emissão da Planilha </a:t>
            </a:r>
            <a:r>
              <a:rPr lang="pt-BR" dirty="0">
                <a:solidFill>
                  <a:schemeClr val="bg2"/>
                </a:solidFill>
              </a:rPr>
              <a:t>Trimestral </a:t>
            </a:r>
            <a:r>
              <a:rPr lang="pt-BR" b="0" i="0" dirty="0">
                <a:solidFill>
                  <a:schemeClr val="bg2"/>
                </a:solidFill>
                <a:effectLst/>
              </a:rPr>
              <a:t>individual de Repasse - FEAS;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Autorização da Diretoria Administrativa Financeira – DAF;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Declaração de Disponibilidade Orçamentária – GEPLAN;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Emissão de Nota de Empenho e Liquidação – GEFIN;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Certificação da Nota de Empenho e Liquidação – DAF;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Emissão da Ordem Bancária - GEFIN;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Font typeface="Arial"/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Certificação da Ordem Bancária – DAF;</a:t>
            </a:r>
          </a:p>
          <a:p>
            <a:pPr marL="342900" indent="-342900" algn="just">
              <a:buFont typeface="Arial"/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Font typeface="Arial"/>
              <a:buAutoNum type="alphaLcParenR"/>
            </a:pPr>
            <a:r>
              <a:rPr lang="pt-BR" dirty="0">
                <a:solidFill>
                  <a:schemeClr val="bg2"/>
                </a:solidFill>
              </a:rPr>
              <a:t>Retorno ao FEAS para preparação do novo ciclo trimestral. </a:t>
            </a:r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2455B61-F613-ED77-2EC9-DE3B3CC46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144983"/>
              </p:ext>
            </p:extLst>
          </p:nvPr>
        </p:nvGraphicFramePr>
        <p:xfrm>
          <a:off x="7244915" y="1713474"/>
          <a:ext cx="4767087" cy="460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E6138F1-FF23-4D85-A34D-E3E1D4B7EF9B}"/>
              </a:ext>
            </a:extLst>
          </p:cNvPr>
          <p:cNvSpPr txBox="1"/>
          <p:nvPr/>
        </p:nvSpPr>
        <p:spPr>
          <a:xfrm>
            <a:off x="8679142" y="3429000"/>
            <a:ext cx="189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CICLO,  LEVA EM TORNO DE 25 DIAS</a:t>
            </a:r>
          </a:p>
        </p:txBody>
      </p:sp>
    </p:spTree>
    <p:extLst>
      <p:ext uri="{BB962C8B-B14F-4D97-AF65-F5344CB8AC3E}">
        <p14:creationId xmlns:p14="http://schemas.microsoft.com/office/powerpoint/2010/main" val="232458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844128" y="437343"/>
            <a:ext cx="4977976" cy="82169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Práticas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78A48-08A4-1BBB-6631-5DD50FA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715C091-2D60-E60E-4BF1-9228BD159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658AF3-10B6-D99B-4895-7D0459F919F5}"/>
              </a:ext>
            </a:extLst>
          </p:cNvPr>
          <p:cNvSpPr txBox="1">
            <a:spLocks/>
          </p:cNvSpPr>
          <p:nvPr/>
        </p:nvSpPr>
        <p:spPr>
          <a:xfrm>
            <a:off x="8438955" y="-18498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C31DFAB4-70AE-76DB-9702-1F1F960A1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769980" y="-27"/>
            <a:ext cx="827110" cy="874741"/>
          </a:xfrm>
          <a:prstGeom prst="rect">
            <a:avLst/>
          </a:prstGeom>
        </p:spPr>
      </p:pic>
      <p:pic>
        <p:nvPicPr>
          <p:cNvPr id="10" name="Gráfico 9" descr="Círculos com linhas">
            <a:extLst>
              <a:ext uri="{FF2B5EF4-FFF2-40B4-BE49-F238E27FC236}">
                <a16:creationId xmlns:a16="http://schemas.microsoft.com/office/drawing/2014/main" id="{00F4E5B9-34DE-A2DC-AD10-93B646336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195" y="1277255"/>
            <a:ext cx="655468" cy="655468"/>
          </a:xfrm>
          <a:prstGeom prst="rect">
            <a:avLst/>
          </a:prstGeom>
        </p:spPr>
      </p:pic>
      <p:sp>
        <p:nvSpPr>
          <p:cNvPr id="7" name="Google Shape;90;p2">
            <a:extLst>
              <a:ext uri="{FF2B5EF4-FFF2-40B4-BE49-F238E27FC236}">
                <a16:creationId xmlns:a16="http://schemas.microsoft.com/office/drawing/2014/main" id="{340A6A3A-BE04-37AE-98FA-2751D6CF4057}"/>
              </a:ext>
            </a:extLst>
          </p:cNvPr>
          <p:cNvSpPr txBox="1"/>
          <p:nvPr/>
        </p:nvSpPr>
        <p:spPr>
          <a:xfrm>
            <a:off x="1482175" y="1213285"/>
            <a:ext cx="5184246" cy="93120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/>
            <a:r>
              <a:rPr lang="pt-BR" b="1" dirty="0">
                <a:solidFill>
                  <a:srgbClr val="7030A0"/>
                </a:solidFill>
              </a:rPr>
              <a:t>4</a:t>
            </a:r>
            <a:r>
              <a:rPr lang="pt-BR" sz="1400" b="1" dirty="0">
                <a:solidFill>
                  <a:srgbClr val="7030A0"/>
                </a:solidFill>
              </a:rPr>
              <a:t>º PASSO: PRESTAÇÃO DE CONTAS. </a:t>
            </a:r>
          </a:p>
          <a:p>
            <a:pPr algn="just"/>
            <a:r>
              <a:rPr lang="pt-BR" b="0" i="0" dirty="0">
                <a:solidFill>
                  <a:srgbClr val="2B4B82"/>
                </a:solidFill>
                <a:effectLst/>
              </a:rPr>
              <a:t>No </a:t>
            </a:r>
            <a:r>
              <a:rPr lang="pt-BR" dirty="0">
                <a:solidFill>
                  <a:srgbClr val="2B4B82"/>
                </a:solidFill>
              </a:rPr>
              <a:t>inicio do </a:t>
            </a:r>
            <a:r>
              <a:rPr lang="pt-BR" b="0" i="0" dirty="0">
                <a:solidFill>
                  <a:srgbClr val="2B4B82"/>
                </a:solidFill>
                <a:effectLst/>
              </a:rPr>
              <a:t>Exercício subsequente com abertura de prazos.</a:t>
            </a:r>
          </a:p>
          <a:p>
            <a:pPr algn="just"/>
            <a:endParaRPr lang="pt-BR" sz="1400" dirty="0">
              <a:solidFill>
                <a:srgbClr val="7030A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98352C-9FAC-4D84-851C-D40706F9E89B}"/>
              </a:ext>
            </a:extLst>
          </p:cNvPr>
          <p:cNvSpPr txBox="1"/>
          <p:nvPr/>
        </p:nvSpPr>
        <p:spPr>
          <a:xfrm>
            <a:off x="1107539" y="2122777"/>
            <a:ext cx="5468883" cy="39703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7030A0"/>
                </a:solidFill>
              </a:rPr>
              <a:t>Manual de Procedimento</a:t>
            </a:r>
            <a:r>
              <a:rPr lang="pt-BR" b="1" i="0" dirty="0">
                <a:solidFill>
                  <a:srgbClr val="7030A0"/>
                </a:solidFill>
                <a:effectLst/>
              </a:rPr>
              <a:t>: FEAS</a:t>
            </a:r>
          </a:p>
          <a:p>
            <a:pPr algn="just"/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r>
              <a:rPr lang="pt-BR" dirty="0">
                <a:solidFill>
                  <a:schemeClr val="bg2"/>
                </a:solidFill>
              </a:rPr>
              <a:t>Abertura de Prazo do DFFE </a:t>
            </a:r>
            <a:r>
              <a:rPr lang="pt-BR" b="0" i="0" dirty="0">
                <a:solidFill>
                  <a:schemeClr val="bg2"/>
                </a:solidFill>
                <a:effectLst/>
              </a:rPr>
              <a:t>(Janeiro) </a:t>
            </a:r>
            <a:r>
              <a:rPr lang="pt-BR" b="0" i="0" dirty="0" err="1">
                <a:solidFill>
                  <a:schemeClr val="bg2"/>
                </a:solidFill>
                <a:effectLst/>
              </a:rPr>
              <a:t>Googleforms</a:t>
            </a:r>
            <a:r>
              <a:rPr lang="pt-BR" b="0" i="0" dirty="0">
                <a:solidFill>
                  <a:schemeClr val="bg2"/>
                </a:solidFill>
                <a:effectLst/>
              </a:rPr>
              <a:t> – </a:t>
            </a:r>
            <a:r>
              <a:rPr lang="pt-BR" i="0" dirty="0">
                <a:solidFill>
                  <a:schemeClr val="bg2"/>
                </a:solidFill>
                <a:effectLst/>
              </a:rPr>
              <a:t>FEAS;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Font typeface="Arial"/>
              <a:buAutoNum type="alphaLcParenR"/>
            </a:pPr>
            <a:r>
              <a:rPr lang="pt-BR" dirty="0">
                <a:solidFill>
                  <a:schemeClr val="bg2"/>
                </a:solidFill>
              </a:rPr>
              <a:t>Aprovação do DFFE </a:t>
            </a:r>
            <a:r>
              <a:rPr lang="pt-BR" b="0" i="0" dirty="0">
                <a:solidFill>
                  <a:schemeClr val="bg2"/>
                </a:solidFill>
                <a:effectLst/>
              </a:rPr>
              <a:t>Anual pelo CMAS (Fevereiro) - </a:t>
            </a:r>
            <a:r>
              <a:rPr lang="pt-BR" i="0" dirty="0">
                <a:solidFill>
                  <a:schemeClr val="bg2"/>
                </a:solidFill>
                <a:effectLst/>
              </a:rPr>
              <a:t>FEAS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Analise FEAS (Março) - </a:t>
            </a:r>
            <a:r>
              <a:rPr lang="pt-BR" i="0" dirty="0">
                <a:solidFill>
                  <a:schemeClr val="bg2"/>
                </a:solidFill>
                <a:effectLst/>
              </a:rPr>
              <a:t>FEAS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Abertura de Retificadora (Março e Abril) - </a:t>
            </a:r>
            <a:r>
              <a:rPr lang="pt-BR" i="0" dirty="0">
                <a:solidFill>
                  <a:schemeClr val="bg2"/>
                </a:solidFill>
                <a:effectLst/>
              </a:rPr>
              <a:t>FEAS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Emissão de Relatório de Aprovação - </a:t>
            </a:r>
            <a:r>
              <a:rPr lang="pt-BR" i="0" dirty="0">
                <a:solidFill>
                  <a:schemeClr val="bg2"/>
                </a:solidFill>
                <a:effectLst/>
              </a:rPr>
              <a:t>FEAS</a:t>
            </a:r>
            <a:r>
              <a:rPr lang="pt-BR" b="0" i="0" dirty="0">
                <a:solidFill>
                  <a:schemeClr val="bg2"/>
                </a:solidFill>
                <a:effectLst/>
              </a:rPr>
              <a:t>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Parecer do Controle Interno - </a:t>
            </a:r>
            <a:r>
              <a:rPr lang="pt-BR" dirty="0">
                <a:solidFill>
                  <a:schemeClr val="bg2"/>
                </a:solidFill>
              </a:rPr>
              <a:t>CI</a:t>
            </a:r>
            <a:r>
              <a:rPr lang="pt-BR" b="0" i="0" dirty="0">
                <a:solidFill>
                  <a:schemeClr val="bg2"/>
                </a:solidFill>
                <a:effectLst/>
              </a:rPr>
              <a:t>;</a:t>
            </a:r>
          </a:p>
          <a:p>
            <a:pPr marL="342900" indent="-342900" algn="just"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Font typeface="Arial"/>
              <a:buAutoNum type="alphaLcParenR"/>
            </a:pPr>
            <a:r>
              <a:rPr lang="pt-BR" b="0" i="0" dirty="0">
                <a:solidFill>
                  <a:schemeClr val="bg2"/>
                </a:solidFill>
                <a:effectLst/>
              </a:rPr>
              <a:t>Aprovação do CEAS – FEAS;</a:t>
            </a:r>
          </a:p>
          <a:p>
            <a:pPr marL="342900" indent="-342900" algn="just">
              <a:buFont typeface="Arial"/>
              <a:buAutoNum type="alphaLcParenR"/>
            </a:pPr>
            <a:endParaRPr lang="pt-BR" dirty="0">
              <a:solidFill>
                <a:schemeClr val="bg2"/>
              </a:solidFill>
            </a:endParaRPr>
          </a:p>
          <a:p>
            <a:pPr marL="342900" indent="-342900" algn="just">
              <a:buFont typeface="Arial"/>
              <a:buAutoNum type="alphaLcParenR"/>
            </a:pPr>
            <a:r>
              <a:rPr lang="pt-BR" dirty="0">
                <a:solidFill>
                  <a:schemeClr val="bg2"/>
                </a:solidFill>
              </a:rPr>
              <a:t>Homologação SEAS, com a emissão de Portaria - DAF. </a:t>
            </a:r>
            <a:endParaRPr lang="pt-BR" b="0" i="0" dirty="0">
              <a:solidFill>
                <a:schemeClr val="bg2"/>
              </a:solidFill>
              <a:effectLst/>
            </a:endParaRPr>
          </a:p>
          <a:p>
            <a:pPr marL="342900" indent="-342900" algn="just">
              <a:buAutoNum type="alphaLcParenR"/>
            </a:pPr>
            <a:endParaRPr lang="pt-BR" b="0" i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4A0F11B-4054-B8D9-BD0A-CE29BD85E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996602"/>
              </p:ext>
            </p:extLst>
          </p:nvPr>
        </p:nvGraphicFramePr>
        <p:xfrm>
          <a:off x="7000667" y="1604989"/>
          <a:ext cx="4767087" cy="460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9FCE6B-0124-E389-7A4C-BC3F7B580983}"/>
              </a:ext>
            </a:extLst>
          </p:cNvPr>
          <p:cNvSpPr txBox="1"/>
          <p:nvPr/>
        </p:nvSpPr>
        <p:spPr>
          <a:xfrm>
            <a:off x="8526941" y="3246429"/>
            <a:ext cx="189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CICLO,  LEVA EM TORNO DE  6 MESES</a:t>
            </a:r>
          </a:p>
        </p:txBody>
      </p:sp>
    </p:spTree>
    <p:extLst>
      <p:ext uri="{BB962C8B-B14F-4D97-AF65-F5344CB8AC3E}">
        <p14:creationId xmlns:p14="http://schemas.microsoft.com/office/powerpoint/2010/main" val="257842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g1e4e2d5238d_0_0"/>
          <p:cNvSpPr txBox="1"/>
          <p:nvPr/>
        </p:nvSpPr>
        <p:spPr>
          <a:xfrm>
            <a:off x="4742470" y="676926"/>
            <a:ext cx="2516983" cy="6820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Fragilidades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6" name="Google Shape;96;g1e4e2d5238d_0_0"/>
          <p:cNvSpPr txBox="1"/>
          <p:nvPr/>
        </p:nvSpPr>
        <p:spPr>
          <a:xfrm>
            <a:off x="5530735" y="2627958"/>
            <a:ext cx="5537968" cy="32734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endParaRPr lang="en-US" sz="1100" kern="1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endParaRPr lang="en-US" sz="11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endParaRPr lang="en-US" sz="11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1100" b="0" i="0" u="none" strike="noStrike" kern="1200" cap="none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/>
              </a:rPr>
              <a:t> 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5C153CB-0DFF-25C1-6030-EF9666B0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80357" y="2572680"/>
            <a:ext cx="6849861" cy="1712466"/>
          </a:xfrm>
          <a:prstGeom prst="rect">
            <a:avLst/>
          </a:prstGeom>
        </p:spPr>
      </p:pic>
      <p:pic>
        <p:nvPicPr>
          <p:cNvPr id="5" name="Imagem 4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9047296-1C1F-5570-BB9F-300BDFE13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314656A-BFAC-AD7C-2FD5-A1A1FD23452B}"/>
              </a:ext>
            </a:extLst>
          </p:cNvPr>
          <p:cNvSpPr txBox="1">
            <a:spLocks/>
          </p:cNvSpPr>
          <p:nvPr/>
        </p:nvSpPr>
        <p:spPr>
          <a:xfrm>
            <a:off x="7920458" y="-141625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09998E1B-8468-5C47-55B4-5BB9427B3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253465" y="-27437"/>
            <a:ext cx="827110" cy="87474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6FB6194-910C-F139-495D-02875BCB2CB2}"/>
              </a:ext>
            </a:extLst>
          </p:cNvPr>
          <p:cNvSpPr txBox="1"/>
          <p:nvPr/>
        </p:nvSpPr>
        <p:spPr>
          <a:xfrm>
            <a:off x="962591" y="1734558"/>
            <a:ext cx="4755026" cy="49614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Secretaria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parceria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com a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Controladoria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Geral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do Estado,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aplicou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analise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risco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(COSO) o qual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foram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saneados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vários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pontos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atualmente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encontramos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com as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seguintes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fragilidades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fase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superação</a:t>
            </a:r>
            <a:r>
              <a:rPr lang="en-US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:</a:t>
            </a:r>
            <a:endParaRPr lang="en-US" b="0" i="0" u="none" strike="noStrike" kern="1200" cap="none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  <a:sym typeface="Arial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1º  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Ausência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de um Software;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2º  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Pagamento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Trimestral;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3º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ter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acesso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aos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saldos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contas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municipais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mensalmente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4º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Finalização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do Manual Municipal de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Aplicação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Financeira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5º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Finalização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do Manual Municipal de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Prestação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Contas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6º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Finalização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do Manual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Estadual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Monitoramento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Técnico dos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Serviços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Programas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Execução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Financeira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2CC72D-847A-5756-95DA-5D28B06C55FD}"/>
              </a:ext>
            </a:extLst>
          </p:cNvPr>
          <p:cNvSpPr txBox="1"/>
          <p:nvPr/>
        </p:nvSpPr>
        <p:spPr>
          <a:xfrm>
            <a:off x="2670834" y="1245542"/>
            <a:ext cx="15222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ESTADO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3A65D7-FAAE-228B-5707-C6ACD6A136B2}"/>
              </a:ext>
            </a:extLst>
          </p:cNvPr>
          <p:cNvSpPr txBox="1"/>
          <p:nvPr/>
        </p:nvSpPr>
        <p:spPr>
          <a:xfrm>
            <a:off x="6096000" y="1732098"/>
            <a:ext cx="4755026" cy="3591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Secretaria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realiza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monitoramento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anual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aos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municípios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principais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entraves</a:t>
            </a:r>
            <a:r>
              <a: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US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:</a:t>
            </a:r>
            <a:endParaRPr lang="en-US" b="0" i="0" u="none" strike="noStrike" kern="1200" cap="none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  <a:sym typeface="Arial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1º  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Rotatividade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de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Servidores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ou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ausênci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 equipe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;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2º   A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Gestão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Orçamentária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Financeira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Contábil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fica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Secretaria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3º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Planejamento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Orçamentário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sem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prever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b="0" i="0" u="none" strike="noStrike" kern="1200" cap="none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corretamente</a:t>
            </a:r>
            <a:r>
              <a:rPr lang="en-US" b="0" i="0" u="none" strike="noStrike" kern="1200" cap="none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 as Fontes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4º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Entraves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politicos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quando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necessário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remanejamento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suplementação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orçamentária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pelo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Legislativo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5º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Dificuldade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Gestão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Compras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Públicas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870D9B-248A-E1E3-BB2C-9F5116E77CC9}"/>
              </a:ext>
            </a:extLst>
          </p:cNvPr>
          <p:cNvSpPr txBox="1"/>
          <p:nvPr/>
        </p:nvSpPr>
        <p:spPr>
          <a:xfrm>
            <a:off x="7712372" y="1213136"/>
            <a:ext cx="18265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MUNICÍPIO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004B6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1375</Words>
  <Application>Microsoft Office PowerPoint</Application>
  <PresentationFormat>Widescreen</PresentationFormat>
  <Paragraphs>212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do Office</vt:lpstr>
      <vt:lpstr>COFINANCIAMENTO DO SUAS- ESTADO DE RONDÔNIA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TEMA • NOME SOBRENOME</dc:title>
  <dc:creator>Judite Cardoso de Medeiros Guerra</dc:creator>
  <cp:lastModifiedBy>Fabiane Aparecida Passarini</cp:lastModifiedBy>
  <cp:revision>7</cp:revision>
  <cp:lastPrinted>2023-09-08T19:03:26Z</cp:lastPrinted>
  <dcterms:created xsi:type="dcterms:W3CDTF">2012-07-30T23:50:35Z</dcterms:created>
  <dcterms:modified xsi:type="dcterms:W3CDTF">2023-09-08T19:14:12Z</dcterms:modified>
</cp:coreProperties>
</file>