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7"/>
  </p:notesMasterIdLst>
  <p:sldIdLst>
    <p:sldId id="262" r:id="rId5"/>
    <p:sldId id="484" r:id="rId6"/>
    <p:sldId id="455" r:id="rId7"/>
    <p:sldId id="481" r:id="rId8"/>
    <p:sldId id="451" r:id="rId9"/>
    <p:sldId id="453" r:id="rId10"/>
    <p:sldId id="454" r:id="rId11"/>
    <p:sldId id="296" r:id="rId12"/>
    <p:sldId id="300" r:id="rId13"/>
    <p:sldId id="387" r:id="rId14"/>
    <p:sldId id="480" r:id="rId15"/>
    <p:sldId id="386" r:id="rId16"/>
    <p:sldId id="301" r:id="rId17"/>
    <p:sldId id="302" r:id="rId18"/>
    <p:sldId id="303" r:id="rId19"/>
    <p:sldId id="304" r:id="rId20"/>
    <p:sldId id="475" r:id="rId21"/>
    <p:sldId id="404" r:id="rId22"/>
    <p:sldId id="479" r:id="rId23"/>
    <p:sldId id="478" r:id="rId24"/>
    <p:sldId id="456" r:id="rId25"/>
    <p:sldId id="476" r:id="rId26"/>
    <p:sldId id="477" r:id="rId27"/>
    <p:sldId id="457" r:id="rId28"/>
    <p:sldId id="458" r:id="rId29"/>
    <p:sldId id="459" r:id="rId30"/>
    <p:sldId id="460" r:id="rId31"/>
    <p:sldId id="461" r:id="rId32"/>
    <p:sldId id="462" r:id="rId33"/>
    <p:sldId id="463" r:id="rId34"/>
    <p:sldId id="464" r:id="rId35"/>
    <p:sldId id="465" r:id="rId36"/>
    <p:sldId id="466" r:id="rId37"/>
    <p:sldId id="467" r:id="rId38"/>
    <p:sldId id="468" r:id="rId39"/>
    <p:sldId id="469" r:id="rId40"/>
    <p:sldId id="470" r:id="rId41"/>
    <p:sldId id="471" r:id="rId42"/>
    <p:sldId id="472" r:id="rId43"/>
    <p:sldId id="473" r:id="rId44"/>
    <p:sldId id="474" r:id="rId45"/>
    <p:sldId id="483" r:id="rId4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8137"/>
    <a:srgbClr val="65A4E9"/>
    <a:srgbClr val="032B3E"/>
    <a:srgbClr val="91BEEF"/>
    <a:srgbClr val="368673"/>
    <a:srgbClr val="CCCCCC"/>
    <a:srgbClr val="00FF00"/>
    <a:srgbClr val="4792E5"/>
    <a:srgbClr val="FBF7B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" y="10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2T19:34:15.353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 0,'1060'-13'0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12T19:34:22.324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0,'247'13,"1"0,273-13,-508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484D6-733E-494D-9BF4-40D61931A1CE}" type="datetimeFigureOut">
              <a:rPr lang="pt-BR" smtClean="0"/>
              <a:t>13/06/2025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CFA1A-B009-431D-BA6F-03842E2043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4409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5446D-7B13-3A47-852B-A0D73156B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8625F46-7053-9D3F-B08B-9D9FD3DE6E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63A0A92-369E-D25A-68E4-20FB214763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26CBF14-BDBC-8F76-1EA7-A57D53580D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CFA1A-B009-431D-BA6F-03842E204313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1257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93B19F-481E-1700-F494-7D6C5F74A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684167B-F2C7-2D2F-D818-6CF70A5A23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B082DB6-B5DA-7DE4-7976-D2939AE932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2271F79-4993-6905-2B01-416C4D3745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CFA1A-B009-431D-BA6F-03842E204313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8535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CFA1A-B009-431D-BA6F-03842E204313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4243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2A60B-D07A-71B0-ACD4-F6BE95C60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40C6AF4-6FD3-4968-132D-F2057E0E77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A2E6FC5-B501-49AA-C226-D7FAA9A3C9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8DD02D5-30A9-9751-17B9-06629488A0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CFA1A-B009-431D-BA6F-03842E204313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4947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6F47E-389B-05B4-F1D8-4E883A2A3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034823F-F5CB-B8D9-FCBE-7BB6A9E76C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4BD063B-2949-1492-3D18-7450752B55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2730D53-CDF7-061C-6CD6-F7257DBEA1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CFA1A-B009-431D-BA6F-03842E204313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9801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A3639C-E310-2951-3B0C-E8FC15013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3A4CE9-DEC6-1E24-919E-6236ED3D7E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37AC132-6D0C-6D4C-EC59-D09639C1C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0C2A-D6B3-4E70-B912-2F788EB96EE9}" type="datetimeFigureOut">
              <a:rPr lang="pt-BR" smtClean="0"/>
              <a:t>13/06/2025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B9CADD-9988-1935-AF09-0E32B0B14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032A88-A1EE-E61F-BBDA-B230F904C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F3FB-4095-4BCA-9068-67B02873ED26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 descr="Uma imagem contendo Ícone">
            <a:extLst>
              <a:ext uri="{FF2B5EF4-FFF2-40B4-BE49-F238E27FC236}">
                <a16:creationId xmlns:a16="http://schemas.microsoft.com/office/drawing/2014/main" id="{61D0439C-2E8D-71FE-50CF-94D56C5F39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0"/>
            <a:ext cx="571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61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0E3FF9-126E-0A38-64DD-1DEE85184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4ED64EE-A59F-9D61-5613-1A521751B8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204B28-8BDB-2ED5-A835-E6D74EE7A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0C2A-D6B3-4E70-B912-2F788EB96EE9}" type="datetimeFigureOut">
              <a:rPr lang="pt-BR" smtClean="0"/>
              <a:t>13/06/2025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711170-B02C-8F14-11D8-6CFE0C8FD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D07621-AA62-BE42-C435-2FD60EC18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F3FB-4095-4BCA-9068-67B02873ED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5743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9414793-2036-67B8-95E3-BDFA250E8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A65BC19-3C27-2636-AF94-E35D47F1BE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C318DB3-C604-E987-FB7A-CC51EE5C8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0C2A-D6B3-4E70-B912-2F788EB96EE9}" type="datetimeFigureOut">
              <a:rPr lang="pt-BR" smtClean="0"/>
              <a:t>13/06/2025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633C8C-FFAD-C8D0-6965-1BD2A9677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134001-A27D-35FC-5CE5-147B60401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F3FB-4095-4BCA-9068-67B02873ED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5475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AD86A2-64B8-5590-4F7E-B0A8BBB4A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6B5FEF-2D3C-1F6A-977D-C6288479A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12DB08D-776B-783B-1CB2-DC30AA1C9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0C2A-D6B3-4E70-B912-2F788EB96EE9}" type="datetimeFigureOut">
              <a:rPr lang="pt-BR" smtClean="0"/>
              <a:t>13/06/2025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EA9A1D8-384E-8331-7350-4A5FAEB4A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FDD4A0-EB14-77A1-D0FE-36FBDC9D0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F3FB-4095-4BCA-9068-67B02873ED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7980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B019BF-AC37-4D55-D8F6-0A743FEB2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E1BBFAF-DC09-EE81-958D-2F07D9456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B365F0-DD57-2569-3243-F8806F493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0C2A-D6B3-4E70-B912-2F788EB96EE9}" type="datetimeFigureOut">
              <a:rPr lang="pt-BR" smtClean="0"/>
              <a:t>13/06/2025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36D335-645E-CE30-51BA-9B191E23F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B36D687-1129-6E59-4F56-F088C6DEF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F3FB-4095-4BCA-9068-67B02873ED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7138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2AC430-727C-F346-F693-024E0B679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2EF457-DC37-1666-BCC3-662E0203AF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6969E5A-9FE1-9E5D-C4B0-A64511087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AACE03-C10C-1096-3CC8-AFCE15CC6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0C2A-D6B3-4E70-B912-2F788EB96EE9}" type="datetimeFigureOut">
              <a:rPr lang="pt-BR" smtClean="0"/>
              <a:t>13/06/2025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75F009A-CA9F-98F4-E4A1-0EE096D38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D1FC8E5-2258-E5A9-C915-F697DFA05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F3FB-4095-4BCA-9068-67B02873ED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9370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0B4A8B-DD90-103E-2EFD-D53DECB41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838FBFD-057E-DEB8-AB2A-B598AF22A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22A01F8-6C18-8A37-4458-8FC7880A0E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B75C22F-1E91-915E-B12B-E1932BAA6D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53EC44C-C902-80AB-1ED1-C0C6763FB5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7D93F26-B22C-F0CF-6E6F-1D16C38C3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0C2A-D6B3-4E70-B912-2F788EB96EE9}" type="datetimeFigureOut">
              <a:rPr lang="pt-BR" smtClean="0"/>
              <a:t>13/06/2025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2756C7A-6935-AEE1-9248-63D7AB62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DCDBA29-EB39-947B-D234-DB00A3CB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F3FB-4095-4BCA-9068-67B02873ED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842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F0E72C-637F-259C-0419-5B9B4378F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E72AA27-0FC8-2B3F-F97F-FE5F20311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0C2A-D6B3-4E70-B912-2F788EB96EE9}" type="datetimeFigureOut">
              <a:rPr lang="pt-BR" smtClean="0"/>
              <a:t>13/06/2025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9BF59EF-ED11-519E-0EBE-7485EC605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6F9E63E-9829-8F4A-1CBF-0342A224D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F3FB-4095-4BCA-9068-67B02873ED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472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566D4BA-C9B4-4098-37D3-E72BCF2B2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0C2A-D6B3-4E70-B912-2F788EB96EE9}" type="datetimeFigureOut">
              <a:rPr lang="pt-BR" smtClean="0"/>
              <a:t>13/06/2025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DBD4CCF-F1DD-890D-2887-83BEBE75C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6BFBA61-3445-9F7E-F712-8BF5D2B4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F3FB-4095-4BCA-9068-67B02873ED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2605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BA19BE-CCDA-FE76-4D40-8F0CAC512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83B5C0-7298-728B-D13F-F9CBD9125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21F433D-50A7-9133-A008-2DE9085B0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16C54D6-5D6B-78DD-363B-C05209A40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0C2A-D6B3-4E70-B912-2F788EB96EE9}" type="datetimeFigureOut">
              <a:rPr lang="pt-BR" smtClean="0"/>
              <a:t>13/06/2025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878EB6E-90CC-70D3-45BD-23EAB5AD9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2B18F41-1869-BC99-B922-51A223CF5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F3FB-4095-4BCA-9068-67B02873ED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755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71A363-9082-2D7F-071D-DE00ABAD1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B5FCD7C-B7CA-8579-F3F1-302E52B468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554870D-868F-4744-6658-F2F3A6136A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E2D423B-1191-3F30-764A-3E6C166BB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0C2A-D6B3-4E70-B912-2F788EB96EE9}" type="datetimeFigureOut">
              <a:rPr lang="pt-BR" smtClean="0"/>
              <a:t>13/06/2025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4C0B385-FE59-61F0-5F87-C15BCE32C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7E7F5E5-EB5D-2206-8A58-87D561BA3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AF3FB-4095-4BCA-9068-67B02873ED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8559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C6B5FA0-0758-24C1-FC63-0E6DEDCDA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9D28B2-960F-5DE8-C254-F414AC027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F65075-C0FB-0FAD-BF19-12E544318E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030C2A-D6B3-4E70-B912-2F788EB96EE9}" type="datetimeFigureOut">
              <a:rPr lang="pt-BR" smtClean="0"/>
              <a:t>13/06/2025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0F0C317-D06A-A2FA-925C-27706C14C3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C26FCF-6375-D211-BB6F-EBC619EB7D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4AF3FB-4095-4BCA-9068-67B02873ED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348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8.png"/><Relationship Id="rId7" Type="http://schemas.openxmlformats.org/officeDocument/2006/relationships/image" Target="../media/image4.png"/><Relationship Id="rId2" Type="http://schemas.openxmlformats.org/officeDocument/2006/relationships/hyperlink" Target="https://aplicacoes.mds.gov.br/cadsuas" TargetMode="Externa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9.png"/><Relationship Id="rId4" Type="http://schemas.microsoft.com/office/2007/relationships/hdphoto" Target="../media/hdphoto2.wdp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3.wdp"/><Relationship Id="rId7" Type="http://schemas.openxmlformats.org/officeDocument/2006/relationships/image" Target="../media/image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8.png"/><Relationship Id="rId7" Type="http://schemas.openxmlformats.org/officeDocument/2006/relationships/image" Target="../media/image18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30.png"/><Relationship Id="rId4" Type="http://schemas.openxmlformats.org/officeDocument/2006/relationships/image" Target="../media/image4.png"/><Relationship Id="rId9" Type="http://schemas.openxmlformats.org/officeDocument/2006/relationships/image" Target="../media/image19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D82E1-CA77-5D64-9170-6BC953631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ntendo Texto">
            <a:extLst>
              <a:ext uri="{FF2B5EF4-FFF2-40B4-BE49-F238E27FC236}">
                <a16:creationId xmlns:a16="http://schemas.microsoft.com/office/drawing/2014/main" id="{3D4EF320-EEFD-C42C-875A-FE725811EEC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38333" r="4375" b="36482"/>
          <a:stretch/>
        </p:blipFill>
        <p:spPr>
          <a:xfrm>
            <a:off x="2575097" y="5895343"/>
            <a:ext cx="6905617" cy="1079499"/>
          </a:xfrm>
          <a:prstGeom prst="rect">
            <a:avLst/>
          </a:prstGeom>
        </p:spPr>
      </p:pic>
      <p:pic>
        <p:nvPicPr>
          <p:cNvPr id="10" name="Picture 4" descr="A logo with two people holding hands&#10;&#10;AI-generated content may be incorrect.">
            <a:extLst>
              <a:ext uri="{FF2B5EF4-FFF2-40B4-BE49-F238E27FC236}">
                <a16:creationId xmlns:a16="http://schemas.microsoft.com/office/drawing/2014/main" id="{16B97B10-D52F-4571-02B2-AA243B2EB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091" y="695782"/>
            <a:ext cx="1488961" cy="1488961"/>
          </a:xfrm>
          <a:prstGeom prst="rect">
            <a:avLst/>
          </a:prstGeom>
        </p:spPr>
      </p:pic>
      <p:pic>
        <p:nvPicPr>
          <p:cNvPr id="12" name="Picture 9" descr="A map of italy with orange lines and a plane flying&#10;&#10;AI-generated content may be incorrect.">
            <a:extLst>
              <a:ext uri="{FF2B5EF4-FFF2-40B4-BE49-F238E27FC236}">
                <a16:creationId xmlns:a16="http://schemas.microsoft.com/office/drawing/2014/main" id="{BC027CC3-7FED-3FC3-2DB0-0A9ADDFBCE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84"/>
          <a:stretch/>
        </p:blipFill>
        <p:spPr>
          <a:xfrm>
            <a:off x="0" y="-133553"/>
            <a:ext cx="12206288" cy="811296"/>
          </a:xfrm>
          <a:prstGeom prst="rect">
            <a:avLst/>
          </a:prstGeom>
        </p:spPr>
      </p:pic>
      <p:pic>
        <p:nvPicPr>
          <p:cNvPr id="6" name="Imagem 5" descr="Uma imagem contendo Logotipo&#10;&#10;Descrição gerada automaticamente">
            <a:extLst>
              <a:ext uri="{FF2B5EF4-FFF2-40B4-BE49-F238E27FC236}">
                <a16:creationId xmlns:a16="http://schemas.microsoft.com/office/drawing/2014/main" id="{1CA48A4F-4427-4600-8A71-69CDA36EB08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26745" y="1982806"/>
            <a:ext cx="6962414" cy="2607474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71DFE01C-B51E-4504-8A03-4703D5F858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0714" y="4755801"/>
            <a:ext cx="2064102" cy="123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46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E9BCA-DE2A-8145-D95F-299CA4DB7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17">
            <a:extLst>
              <a:ext uri="{FF2B5EF4-FFF2-40B4-BE49-F238E27FC236}">
                <a16:creationId xmlns:a16="http://schemas.microsoft.com/office/drawing/2014/main" id="{A7D6A981-1F54-3BCE-F4F0-F5B4D25A2DB2}"/>
              </a:ext>
            </a:extLst>
          </p:cNvPr>
          <p:cNvSpPr txBox="1">
            <a:spLocks/>
          </p:cNvSpPr>
          <p:nvPr/>
        </p:nvSpPr>
        <p:spPr>
          <a:xfrm>
            <a:off x="1904024" y="412319"/>
            <a:ext cx="7444456" cy="7813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Qual o valor mínimo de uma programação?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6868646-B328-A625-0C14-C812A8CAA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18228" y="20032"/>
            <a:ext cx="1494595" cy="1113617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FF317F87-A302-1A50-DD7C-9EAC813B853D}"/>
              </a:ext>
            </a:extLst>
          </p:cNvPr>
          <p:cNvSpPr/>
          <p:nvPr/>
        </p:nvSpPr>
        <p:spPr>
          <a:xfrm>
            <a:off x="792165" y="2878284"/>
            <a:ext cx="1620000" cy="360000"/>
          </a:xfrm>
          <a:prstGeom prst="rect">
            <a:avLst/>
          </a:prstGeom>
          <a:solidFill>
            <a:srgbClr val="91BEEF"/>
          </a:solidFill>
          <a:ln>
            <a:solidFill>
              <a:srgbClr val="91B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solidFill>
                  <a:srgbClr val="032B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Pequeno Porte I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0623F49-ED54-9AC5-9E05-03669C4F568B}"/>
              </a:ext>
            </a:extLst>
          </p:cNvPr>
          <p:cNvSpPr/>
          <p:nvPr/>
        </p:nvSpPr>
        <p:spPr>
          <a:xfrm>
            <a:off x="2486393" y="2876033"/>
            <a:ext cx="1625631" cy="360000"/>
          </a:xfrm>
          <a:prstGeom prst="rect">
            <a:avLst/>
          </a:prstGeom>
          <a:solidFill>
            <a:srgbClr val="91BEEF"/>
          </a:solidFill>
          <a:ln>
            <a:solidFill>
              <a:srgbClr val="91B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solidFill>
                  <a:srgbClr val="032B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Pequeno Porte II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40906A1-6D27-A105-326C-E874813D1DC2}"/>
              </a:ext>
            </a:extLst>
          </p:cNvPr>
          <p:cNvSpPr/>
          <p:nvPr/>
        </p:nvSpPr>
        <p:spPr>
          <a:xfrm>
            <a:off x="792165" y="2421197"/>
            <a:ext cx="7762161" cy="374992"/>
          </a:xfrm>
          <a:prstGeom prst="rect">
            <a:avLst/>
          </a:prstGeom>
          <a:solidFill>
            <a:srgbClr val="91BEEF"/>
          </a:solidFill>
          <a:ln>
            <a:solidFill>
              <a:srgbClr val="91B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032B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Municípios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3E4D4A6-BE55-8A9D-FC50-BF064BDA8819}"/>
              </a:ext>
            </a:extLst>
          </p:cNvPr>
          <p:cNvSpPr/>
          <p:nvPr/>
        </p:nvSpPr>
        <p:spPr>
          <a:xfrm>
            <a:off x="792165" y="3315877"/>
            <a:ext cx="3319859" cy="360000"/>
          </a:xfrm>
          <a:prstGeom prst="rect">
            <a:avLst/>
          </a:prstGeom>
          <a:solidFill>
            <a:srgbClr val="91BEEF"/>
          </a:solidFill>
          <a:ln>
            <a:solidFill>
              <a:srgbClr val="91B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32B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R$ 50.000,00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D1E2C325-46EF-D2A0-7F96-7336233F0782}"/>
              </a:ext>
            </a:extLst>
          </p:cNvPr>
          <p:cNvSpPr/>
          <p:nvPr/>
        </p:nvSpPr>
        <p:spPr>
          <a:xfrm>
            <a:off x="4186252" y="2876033"/>
            <a:ext cx="1440000" cy="360000"/>
          </a:xfrm>
          <a:prstGeom prst="rect">
            <a:avLst/>
          </a:prstGeom>
          <a:solidFill>
            <a:srgbClr val="91BEEF"/>
          </a:solidFill>
          <a:ln>
            <a:solidFill>
              <a:srgbClr val="91B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rgbClr val="032B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Médio Porte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EB23F0C-A2C2-8EC9-12C6-CCA07A2D58BA}"/>
              </a:ext>
            </a:extLst>
          </p:cNvPr>
          <p:cNvSpPr/>
          <p:nvPr/>
        </p:nvSpPr>
        <p:spPr>
          <a:xfrm>
            <a:off x="5700480" y="2876033"/>
            <a:ext cx="1440000" cy="360000"/>
          </a:xfrm>
          <a:prstGeom prst="rect">
            <a:avLst/>
          </a:prstGeom>
          <a:solidFill>
            <a:srgbClr val="91BEEF"/>
          </a:solidFill>
          <a:ln>
            <a:solidFill>
              <a:srgbClr val="91B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solidFill>
                  <a:srgbClr val="032B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Grande Porte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9F7D795-389D-2E84-CA84-34060B9BB9C9}"/>
              </a:ext>
            </a:extLst>
          </p:cNvPr>
          <p:cNvSpPr/>
          <p:nvPr/>
        </p:nvSpPr>
        <p:spPr>
          <a:xfrm>
            <a:off x="7214708" y="2876033"/>
            <a:ext cx="1329724" cy="360000"/>
          </a:xfrm>
          <a:prstGeom prst="rect">
            <a:avLst/>
          </a:prstGeom>
          <a:solidFill>
            <a:srgbClr val="91BEEF"/>
          </a:solidFill>
          <a:ln>
            <a:solidFill>
              <a:srgbClr val="91B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rgbClr val="032B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Metrópoles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2B49B19-94D7-12D1-CE48-DFA14AAA818F}"/>
              </a:ext>
            </a:extLst>
          </p:cNvPr>
          <p:cNvSpPr/>
          <p:nvPr/>
        </p:nvSpPr>
        <p:spPr>
          <a:xfrm>
            <a:off x="4186252" y="3315877"/>
            <a:ext cx="7126571" cy="360000"/>
          </a:xfrm>
          <a:prstGeom prst="rect">
            <a:avLst/>
          </a:prstGeom>
          <a:gradFill flip="none" rotWithShape="1">
            <a:gsLst>
              <a:gs pos="67000">
                <a:srgbClr val="65A4E9"/>
              </a:gs>
              <a:gs pos="59000">
                <a:srgbClr val="91BEEF"/>
              </a:gs>
            </a:gsLst>
            <a:lin ang="0" scaled="1"/>
            <a:tileRect/>
          </a:gradFill>
          <a:ln>
            <a:solidFill>
              <a:srgbClr val="91B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32B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R$ 100.000,00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E7D915A4-060C-93A3-B705-EA42AFCFEB85}"/>
              </a:ext>
            </a:extLst>
          </p:cNvPr>
          <p:cNvSpPr/>
          <p:nvPr/>
        </p:nvSpPr>
        <p:spPr>
          <a:xfrm>
            <a:off x="8628554" y="2421198"/>
            <a:ext cx="1329724" cy="814836"/>
          </a:xfrm>
          <a:prstGeom prst="rect">
            <a:avLst/>
          </a:prstGeom>
          <a:solidFill>
            <a:srgbClr val="65A4E9"/>
          </a:solidFill>
          <a:ln>
            <a:solidFill>
              <a:srgbClr val="65A4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rgbClr val="032B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Estados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3C67CD89-8BC4-672C-1154-3C02CC2C5EA9}"/>
              </a:ext>
            </a:extLst>
          </p:cNvPr>
          <p:cNvSpPr/>
          <p:nvPr/>
        </p:nvSpPr>
        <p:spPr>
          <a:xfrm>
            <a:off x="10042400" y="2420868"/>
            <a:ext cx="1270423" cy="814836"/>
          </a:xfrm>
          <a:prstGeom prst="rect">
            <a:avLst/>
          </a:prstGeom>
          <a:solidFill>
            <a:srgbClr val="65A4E9"/>
          </a:solidFill>
          <a:ln>
            <a:solidFill>
              <a:srgbClr val="65A4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rgbClr val="032B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Distrito Federal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22CDF12B-68A4-715E-28FD-B230D7987E9D}"/>
              </a:ext>
            </a:extLst>
          </p:cNvPr>
          <p:cNvGrpSpPr/>
          <p:nvPr/>
        </p:nvGrpSpPr>
        <p:grpSpPr>
          <a:xfrm>
            <a:off x="512959" y="6026399"/>
            <a:ext cx="11679040" cy="974476"/>
            <a:chOff x="512959" y="6026399"/>
            <a:chExt cx="11679040" cy="974476"/>
          </a:xfrm>
        </p:grpSpPr>
        <p:grpSp>
          <p:nvGrpSpPr>
            <p:cNvPr id="29" name="Agrupar 28">
              <a:extLst>
                <a:ext uri="{FF2B5EF4-FFF2-40B4-BE49-F238E27FC236}">
                  <a16:creationId xmlns:a16="http://schemas.microsoft.com/office/drawing/2014/main" id="{C4F0432C-94DA-6BBE-32CC-8F1529D08223}"/>
                </a:ext>
              </a:extLst>
            </p:cNvPr>
            <p:cNvGrpSpPr/>
            <p:nvPr/>
          </p:nvGrpSpPr>
          <p:grpSpPr>
            <a:xfrm>
              <a:off x="512959" y="6026399"/>
              <a:ext cx="4916291" cy="974476"/>
              <a:chOff x="177491" y="5905467"/>
              <a:chExt cx="5971797" cy="1091682"/>
            </a:xfrm>
          </p:grpSpPr>
          <p:pic>
            <p:nvPicPr>
              <p:cNvPr id="31" name="Imagem 30" descr="Uma imagem contendo Forma&#10;&#10;O conteúdo gerado por IA pode estar incorreto.">
                <a:extLst>
                  <a:ext uri="{FF2B5EF4-FFF2-40B4-BE49-F238E27FC236}">
                    <a16:creationId xmlns:a16="http://schemas.microsoft.com/office/drawing/2014/main" id="{14A1AE74-CF20-29E0-0476-C21B27667D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491" y="6071616"/>
                <a:ext cx="1311885" cy="643081"/>
              </a:xfrm>
              <a:prstGeom prst="rect">
                <a:avLst/>
              </a:prstGeom>
            </p:spPr>
          </p:pic>
          <p:pic>
            <p:nvPicPr>
              <p:cNvPr id="32" name="Imagem 31" descr="Texto&#10;&#10;Descrição gerada automaticamente com confiança média">
                <a:extLst>
                  <a:ext uri="{FF2B5EF4-FFF2-40B4-BE49-F238E27FC236}">
                    <a16:creationId xmlns:a16="http://schemas.microsoft.com/office/drawing/2014/main" id="{D1359421-811C-5F6B-89AD-0E87FD21BDB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36382" b="40693"/>
              <a:stretch/>
            </p:blipFill>
            <p:spPr>
              <a:xfrm>
                <a:off x="1387382" y="5905467"/>
                <a:ext cx="4761906" cy="1091682"/>
              </a:xfrm>
              <a:prstGeom prst="rect">
                <a:avLst/>
              </a:prstGeom>
            </p:spPr>
          </p:pic>
        </p:grpSp>
        <p:pic>
          <p:nvPicPr>
            <p:cNvPr id="30" name="Picture 9" descr="A map of italy with orange lines and a plane flying&#10;&#10;AI-generated content may be incorrect.">
              <a:extLst>
                <a:ext uri="{FF2B5EF4-FFF2-40B4-BE49-F238E27FC236}">
                  <a16:creationId xmlns:a16="http://schemas.microsoft.com/office/drawing/2014/main" id="{6116E1D5-4442-B934-E1FD-C7CFB6CEB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60" t="88184"/>
            <a:stretch/>
          </p:blipFill>
          <p:spPr>
            <a:xfrm>
              <a:off x="5412581" y="6046704"/>
              <a:ext cx="6779418" cy="811296"/>
            </a:xfrm>
            <a:prstGeom prst="rect">
              <a:avLst/>
            </a:prstGeom>
          </p:spPr>
        </p:pic>
      </p:grpSp>
      <p:pic>
        <p:nvPicPr>
          <p:cNvPr id="2" name="Picture 2" descr="A map of italy with orange lines and a plane flying&#10;&#10;AI-generated content may be incorrect.">
            <a:extLst>
              <a:ext uri="{FF2B5EF4-FFF2-40B4-BE49-F238E27FC236}">
                <a16:creationId xmlns:a16="http://schemas.microsoft.com/office/drawing/2014/main" id="{6DCCF5CE-352A-10BF-7689-F541BBA887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4" r="78566" b="51344"/>
          <a:stretch/>
        </p:blipFill>
        <p:spPr>
          <a:xfrm>
            <a:off x="-92601" y="0"/>
            <a:ext cx="1224283" cy="1193655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9AFFC324-1A4B-5A3E-4E92-04FBAD190172}"/>
              </a:ext>
            </a:extLst>
          </p:cNvPr>
          <p:cNvSpPr txBox="1"/>
          <p:nvPr/>
        </p:nvSpPr>
        <p:spPr>
          <a:xfrm>
            <a:off x="792165" y="4651490"/>
            <a:ext cx="8205280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Importante!</a:t>
            </a:r>
          </a:p>
          <a:p>
            <a:endParaRPr lang="pt-BR" sz="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Cada programação só deve ter uma emenda parlamentar; 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valor da programação deve contemplar apenas uma GND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GND 3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GND 4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5633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8A4692-A98F-EDD6-8361-2F2FA05A6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17">
            <a:extLst>
              <a:ext uri="{FF2B5EF4-FFF2-40B4-BE49-F238E27FC236}">
                <a16:creationId xmlns:a16="http://schemas.microsoft.com/office/drawing/2014/main" id="{D0C664F4-8684-5932-722E-FB328EFAC169}"/>
              </a:ext>
            </a:extLst>
          </p:cNvPr>
          <p:cNvSpPr txBox="1">
            <a:spLocks/>
          </p:cNvSpPr>
          <p:nvPr/>
        </p:nvSpPr>
        <p:spPr>
          <a:xfrm>
            <a:off x="1904024" y="412319"/>
            <a:ext cx="7444456" cy="7813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Valor mínimo de uma programação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518A43A-3BA6-ABDE-DB02-DC0D36E35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18228" y="20032"/>
            <a:ext cx="1494595" cy="1113617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A8FBF96E-D8E5-F91A-4D09-652147F39DB7}"/>
              </a:ext>
            </a:extLst>
          </p:cNvPr>
          <p:cNvGrpSpPr/>
          <p:nvPr/>
        </p:nvGrpSpPr>
        <p:grpSpPr>
          <a:xfrm>
            <a:off x="512959" y="6026399"/>
            <a:ext cx="11679040" cy="974476"/>
            <a:chOff x="512959" y="6026399"/>
            <a:chExt cx="11679040" cy="974476"/>
          </a:xfrm>
        </p:grpSpPr>
        <p:grpSp>
          <p:nvGrpSpPr>
            <p:cNvPr id="29" name="Agrupar 28">
              <a:extLst>
                <a:ext uri="{FF2B5EF4-FFF2-40B4-BE49-F238E27FC236}">
                  <a16:creationId xmlns:a16="http://schemas.microsoft.com/office/drawing/2014/main" id="{9DBC4F89-7FFD-104F-F831-F00912E3DCC4}"/>
                </a:ext>
              </a:extLst>
            </p:cNvPr>
            <p:cNvGrpSpPr/>
            <p:nvPr/>
          </p:nvGrpSpPr>
          <p:grpSpPr>
            <a:xfrm>
              <a:off x="512959" y="6026399"/>
              <a:ext cx="4916291" cy="974476"/>
              <a:chOff x="177491" y="5905467"/>
              <a:chExt cx="5971797" cy="1091682"/>
            </a:xfrm>
          </p:grpSpPr>
          <p:pic>
            <p:nvPicPr>
              <p:cNvPr id="31" name="Imagem 30" descr="Uma imagem contendo Forma&#10;&#10;O conteúdo gerado por IA pode estar incorreto.">
                <a:extLst>
                  <a:ext uri="{FF2B5EF4-FFF2-40B4-BE49-F238E27FC236}">
                    <a16:creationId xmlns:a16="http://schemas.microsoft.com/office/drawing/2014/main" id="{D7E3D2D6-39AC-010F-EE1A-A5B2C500FC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491" y="6071616"/>
                <a:ext cx="1311885" cy="643081"/>
              </a:xfrm>
              <a:prstGeom prst="rect">
                <a:avLst/>
              </a:prstGeom>
            </p:spPr>
          </p:pic>
          <p:pic>
            <p:nvPicPr>
              <p:cNvPr id="32" name="Imagem 31" descr="Texto&#10;&#10;Descrição gerada automaticamente com confiança média">
                <a:extLst>
                  <a:ext uri="{FF2B5EF4-FFF2-40B4-BE49-F238E27FC236}">
                    <a16:creationId xmlns:a16="http://schemas.microsoft.com/office/drawing/2014/main" id="{A88B760D-A559-347D-A705-306576BD16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36382" b="40693"/>
              <a:stretch/>
            </p:blipFill>
            <p:spPr>
              <a:xfrm>
                <a:off x="1387382" y="5905467"/>
                <a:ext cx="4761906" cy="1091682"/>
              </a:xfrm>
              <a:prstGeom prst="rect">
                <a:avLst/>
              </a:prstGeom>
            </p:spPr>
          </p:pic>
        </p:grpSp>
        <p:pic>
          <p:nvPicPr>
            <p:cNvPr id="30" name="Picture 9" descr="A map of italy with orange lines and a plane flying&#10;&#10;AI-generated content may be incorrect.">
              <a:extLst>
                <a:ext uri="{FF2B5EF4-FFF2-40B4-BE49-F238E27FC236}">
                  <a16:creationId xmlns:a16="http://schemas.microsoft.com/office/drawing/2014/main" id="{9216BAA8-9BE4-8A95-1EBF-B24798395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60" t="88184"/>
            <a:stretch/>
          </p:blipFill>
          <p:spPr>
            <a:xfrm>
              <a:off x="5412581" y="6046704"/>
              <a:ext cx="6779418" cy="811296"/>
            </a:xfrm>
            <a:prstGeom prst="rect">
              <a:avLst/>
            </a:prstGeom>
          </p:spPr>
        </p:pic>
      </p:grpSp>
      <p:pic>
        <p:nvPicPr>
          <p:cNvPr id="2" name="Picture 2" descr="A map of italy with orange lines and a plane flying&#10;&#10;AI-generated content may be incorrect.">
            <a:extLst>
              <a:ext uri="{FF2B5EF4-FFF2-40B4-BE49-F238E27FC236}">
                <a16:creationId xmlns:a16="http://schemas.microsoft.com/office/drawing/2014/main" id="{F251DEB0-FC9F-56BB-7A1F-660A9388A8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4" r="78566" b="51344"/>
          <a:stretch/>
        </p:blipFill>
        <p:spPr>
          <a:xfrm>
            <a:off x="-92601" y="0"/>
            <a:ext cx="1224283" cy="119365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F2F6D95-1290-0B13-44F8-4C7DFECC5CDE}"/>
              </a:ext>
            </a:extLst>
          </p:cNvPr>
          <p:cNvSpPr txBox="1"/>
          <p:nvPr/>
        </p:nvSpPr>
        <p:spPr>
          <a:xfrm>
            <a:off x="688397" y="1629624"/>
            <a:ext cx="11119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u="sng" dirty="0">
                <a:solidFill>
                  <a:srgbClr val="FF0000"/>
                </a:solidFill>
              </a:rPr>
              <a:t>Exemplo</a:t>
            </a:r>
            <a:r>
              <a:rPr lang="pt-BR" dirty="0"/>
              <a:t> para município de </a:t>
            </a:r>
            <a:r>
              <a:rPr lang="pt-BR" b="1" dirty="0"/>
              <a:t>Pequeno Porte I </a:t>
            </a:r>
            <a:r>
              <a:rPr lang="pt-BR" dirty="0"/>
              <a:t>para atendimento de unidade referenciada (entidade privada):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19322FDF-8817-2559-BB6F-3DBEDC0ED3D4}"/>
              </a:ext>
            </a:extLst>
          </p:cNvPr>
          <p:cNvSpPr/>
          <p:nvPr/>
        </p:nvSpPr>
        <p:spPr>
          <a:xfrm>
            <a:off x="1052964" y="3429000"/>
            <a:ext cx="2018589" cy="8781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Emenda de 50 mil reais na GND 3 (custeio)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32C827C7-B468-B5F6-9B60-FCB108642F6E}"/>
              </a:ext>
            </a:extLst>
          </p:cNvPr>
          <p:cNvSpPr/>
          <p:nvPr/>
        </p:nvSpPr>
        <p:spPr>
          <a:xfrm>
            <a:off x="4616957" y="3042894"/>
            <a:ext cx="2018589" cy="16503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Parlamentar indicou no ESTRUTURASUAS 2 unidades referenciadas </a:t>
            </a:r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F0C18138-EF04-E1BC-D91A-D1BE1DE49623}"/>
              </a:ext>
            </a:extLst>
          </p:cNvPr>
          <p:cNvCxnSpPr>
            <a:stCxn id="16" idx="3"/>
          </p:cNvCxnSpPr>
          <p:nvPr/>
        </p:nvCxnSpPr>
        <p:spPr>
          <a:xfrm flipV="1">
            <a:off x="6635546" y="3150606"/>
            <a:ext cx="1403931" cy="7174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DEAB5F7C-AC2B-4FF4-7441-19CE1613B682}"/>
              </a:ext>
            </a:extLst>
          </p:cNvPr>
          <p:cNvCxnSpPr>
            <a:stCxn id="16" idx="3"/>
          </p:cNvCxnSpPr>
          <p:nvPr/>
        </p:nvCxnSpPr>
        <p:spPr>
          <a:xfrm>
            <a:off x="6635546" y="3868093"/>
            <a:ext cx="1394878" cy="6676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C6980BEB-1B27-9213-0D7C-BE304CEC551C}"/>
              </a:ext>
            </a:extLst>
          </p:cNvPr>
          <p:cNvCxnSpPr>
            <a:stCxn id="15" idx="3"/>
            <a:endCxn id="16" idx="1"/>
          </p:cNvCxnSpPr>
          <p:nvPr/>
        </p:nvCxnSpPr>
        <p:spPr>
          <a:xfrm>
            <a:off x="3071553" y="3868093"/>
            <a:ext cx="15454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tângulo 25">
            <a:extLst>
              <a:ext uri="{FF2B5EF4-FFF2-40B4-BE49-F238E27FC236}">
                <a16:creationId xmlns:a16="http://schemas.microsoft.com/office/drawing/2014/main" id="{3E6127F6-192C-20C2-F4DD-38F66DC2AB50}"/>
              </a:ext>
            </a:extLst>
          </p:cNvPr>
          <p:cNvSpPr/>
          <p:nvPr/>
        </p:nvSpPr>
        <p:spPr>
          <a:xfrm>
            <a:off x="8039477" y="2879002"/>
            <a:ext cx="1855961" cy="4932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Entidade A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C5FBA012-1A38-33B7-6086-936B8CD108B1}"/>
              </a:ext>
            </a:extLst>
          </p:cNvPr>
          <p:cNvSpPr/>
          <p:nvPr/>
        </p:nvSpPr>
        <p:spPr>
          <a:xfrm>
            <a:off x="8039477" y="4274362"/>
            <a:ext cx="1855961" cy="4932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Entidade B</a:t>
            </a:r>
          </a:p>
        </p:txBody>
      </p:sp>
    </p:spTree>
    <p:extLst>
      <p:ext uri="{BB962C8B-B14F-4D97-AF65-F5344CB8AC3E}">
        <p14:creationId xmlns:p14="http://schemas.microsoft.com/office/powerpoint/2010/main" val="3269880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3C7714-787E-F95E-6385-8158B7B5B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17">
            <a:extLst>
              <a:ext uri="{FF2B5EF4-FFF2-40B4-BE49-F238E27FC236}">
                <a16:creationId xmlns:a16="http://schemas.microsoft.com/office/drawing/2014/main" id="{16D8206F-8C9B-3F3C-794E-C77563B46348}"/>
              </a:ext>
            </a:extLst>
          </p:cNvPr>
          <p:cNvSpPr txBox="1">
            <a:spLocks/>
          </p:cNvSpPr>
          <p:nvPr/>
        </p:nvSpPr>
        <p:spPr>
          <a:xfrm>
            <a:off x="1249534" y="428146"/>
            <a:ext cx="9692931" cy="7813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Qual o limite máximo de valor para cada ente federado?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5DAA639-A46F-1FDC-FB76-7513373A6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2465" y="310637"/>
            <a:ext cx="1038225" cy="81915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F4D71CA-FF4A-A6ED-9677-3A0EB84B7B52}"/>
              </a:ext>
            </a:extLst>
          </p:cNvPr>
          <p:cNvSpPr txBox="1"/>
          <p:nvPr/>
        </p:nvSpPr>
        <p:spPr>
          <a:xfrm>
            <a:off x="7625214" y="2324658"/>
            <a:ext cx="3858021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Importante!</a:t>
            </a:r>
          </a:p>
          <a:p>
            <a:pPr algn="just"/>
            <a:endParaRPr lang="pt-BR" sz="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Esse limite, considera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soma de todas as indicações de GND 3 e GND 4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Nesses limites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não estão incluídos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 recursos financeiros referentes a realização de Obras e nem os veículos do 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MobSUAS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para as compras centralizadas pelo MDS.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17B2083-088D-1E8B-65F9-6C3E906DD402}"/>
              </a:ext>
            </a:extLst>
          </p:cNvPr>
          <p:cNvSpPr/>
          <p:nvPr/>
        </p:nvSpPr>
        <p:spPr>
          <a:xfrm>
            <a:off x="2278773" y="1913133"/>
            <a:ext cx="1800000" cy="360000"/>
          </a:xfrm>
          <a:prstGeom prst="rect">
            <a:avLst/>
          </a:prstGeom>
          <a:solidFill>
            <a:srgbClr val="91BEEF"/>
          </a:solidFill>
          <a:ln>
            <a:solidFill>
              <a:srgbClr val="91B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rgbClr val="032B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Pequeno Porte I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009378C-83EE-5560-A4A5-3FDF65913949}"/>
              </a:ext>
            </a:extLst>
          </p:cNvPr>
          <p:cNvSpPr/>
          <p:nvPr/>
        </p:nvSpPr>
        <p:spPr>
          <a:xfrm>
            <a:off x="2278773" y="2353554"/>
            <a:ext cx="1800000" cy="360000"/>
          </a:xfrm>
          <a:prstGeom prst="rect">
            <a:avLst/>
          </a:prstGeom>
          <a:solidFill>
            <a:srgbClr val="91BEEF"/>
          </a:solidFill>
          <a:ln>
            <a:solidFill>
              <a:srgbClr val="91B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rgbClr val="032B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Pequeno Porte II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CB87A79B-E019-50FF-A853-922574AFE9ED}"/>
              </a:ext>
            </a:extLst>
          </p:cNvPr>
          <p:cNvSpPr/>
          <p:nvPr/>
        </p:nvSpPr>
        <p:spPr>
          <a:xfrm>
            <a:off x="2278773" y="2791473"/>
            <a:ext cx="1800000" cy="360000"/>
          </a:xfrm>
          <a:prstGeom prst="rect">
            <a:avLst/>
          </a:prstGeom>
          <a:solidFill>
            <a:srgbClr val="91BEEF"/>
          </a:solidFill>
          <a:ln>
            <a:solidFill>
              <a:srgbClr val="91B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rgbClr val="032B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Médio Porte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009FED3A-A31B-809F-6DB0-CE18A9AFDAC5}"/>
              </a:ext>
            </a:extLst>
          </p:cNvPr>
          <p:cNvSpPr/>
          <p:nvPr/>
        </p:nvSpPr>
        <p:spPr>
          <a:xfrm>
            <a:off x="2278773" y="3229392"/>
            <a:ext cx="1800000" cy="360000"/>
          </a:xfrm>
          <a:prstGeom prst="rect">
            <a:avLst/>
          </a:prstGeom>
          <a:solidFill>
            <a:srgbClr val="91BEEF"/>
          </a:solidFill>
          <a:ln>
            <a:solidFill>
              <a:srgbClr val="91B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rgbClr val="032B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Grande Porte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6DE4E473-19FE-C97E-A673-A240A065D0BC}"/>
              </a:ext>
            </a:extLst>
          </p:cNvPr>
          <p:cNvSpPr/>
          <p:nvPr/>
        </p:nvSpPr>
        <p:spPr>
          <a:xfrm>
            <a:off x="854719" y="3671181"/>
            <a:ext cx="3224054" cy="360000"/>
          </a:xfrm>
          <a:prstGeom prst="rect">
            <a:avLst/>
          </a:prstGeom>
          <a:solidFill>
            <a:srgbClr val="91BEEF"/>
          </a:solidFill>
          <a:ln>
            <a:solidFill>
              <a:srgbClr val="91B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rgbClr val="032B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Capitais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95048E2F-76CC-807A-1F71-C1984F3D62EA}"/>
              </a:ext>
            </a:extLst>
          </p:cNvPr>
          <p:cNvSpPr/>
          <p:nvPr/>
        </p:nvSpPr>
        <p:spPr>
          <a:xfrm>
            <a:off x="854719" y="4112970"/>
            <a:ext cx="3224054" cy="360000"/>
          </a:xfrm>
          <a:prstGeom prst="rect">
            <a:avLst/>
          </a:prstGeom>
          <a:solidFill>
            <a:srgbClr val="91BEEF"/>
          </a:solidFill>
          <a:ln>
            <a:solidFill>
              <a:srgbClr val="91B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rgbClr val="032B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Metrópoles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8EE2A867-B696-B683-2309-223564F9592F}"/>
              </a:ext>
            </a:extLst>
          </p:cNvPr>
          <p:cNvSpPr/>
          <p:nvPr/>
        </p:nvSpPr>
        <p:spPr>
          <a:xfrm>
            <a:off x="854719" y="4554759"/>
            <a:ext cx="3224054" cy="360000"/>
          </a:xfrm>
          <a:prstGeom prst="rect">
            <a:avLst/>
          </a:prstGeom>
          <a:solidFill>
            <a:srgbClr val="91BEEF"/>
          </a:solidFill>
          <a:ln>
            <a:solidFill>
              <a:srgbClr val="91B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rgbClr val="032B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Estados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6B0FD4F2-5DBE-8436-26AF-9C05C4ED9002}"/>
              </a:ext>
            </a:extLst>
          </p:cNvPr>
          <p:cNvSpPr/>
          <p:nvPr/>
        </p:nvSpPr>
        <p:spPr>
          <a:xfrm>
            <a:off x="854719" y="4996548"/>
            <a:ext cx="3224054" cy="360000"/>
          </a:xfrm>
          <a:prstGeom prst="rect">
            <a:avLst/>
          </a:prstGeom>
          <a:solidFill>
            <a:srgbClr val="91BEEF"/>
          </a:solidFill>
          <a:ln>
            <a:solidFill>
              <a:srgbClr val="91B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rgbClr val="032B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Distrito Federal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035D1D2E-C9A9-B950-5D91-A13EB4E09E50}"/>
              </a:ext>
            </a:extLst>
          </p:cNvPr>
          <p:cNvSpPr/>
          <p:nvPr/>
        </p:nvSpPr>
        <p:spPr>
          <a:xfrm>
            <a:off x="854719" y="1913134"/>
            <a:ext cx="1341622" cy="1673180"/>
          </a:xfrm>
          <a:prstGeom prst="rect">
            <a:avLst/>
          </a:prstGeom>
          <a:solidFill>
            <a:srgbClr val="91BEEF"/>
          </a:solidFill>
          <a:ln>
            <a:solidFill>
              <a:srgbClr val="91BEEF"/>
            </a:solidFill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pt-BR" dirty="0">
                <a:solidFill>
                  <a:srgbClr val="032B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Municípios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1A56F31-39FB-A4D5-DBFB-6EDDC1F8A5F4}"/>
              </a:ext>
            </a:extLst>
          </p:cNvPr>
          <p:cNvSpPr/>
          <p:nvPr/>
        </p:nvSpPr>
        <p:spPr>
          <a:xfrm>
            <a:off x="5223992" y="3671182"/>
            <a:ext cx="1980000" cy="1685366"/>
          </a:xfrm>
          <a:prstGeom prst="rect">
            <a:avLst/>
          </a:prstGeom>
          <a:solidFill>
            <a:srgbClr val="91BEEF"/>
          </a:solidFill>
          <a:ln>
            <a:solidFill>
              <a:srgbClr val="91B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032B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R$ 22.700.000,00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9EB8D215-7082-AEC5-4108-61DB8303E064}"/>
              </a:ext>
            </a:extLst>
          </p:cNvPr>
          <p:cNvSpPr/>
          <p:nvPr/>
        </p:nvSpPr>
        <p:spPr>
          <a:xfrm>
            <a:off x="5223992" y="3230118"/>
            <a:ext cx="1980000" cy="360000"/>
          </a:xfrm>
          <a:prstGeom prst="rect">
            <a:avLst/>
          </a:prstGeom>
          <a:solidFill>
            <a:srgbClr val="91BEEF"/>
          </a:solidFill>
          <a:ln>
            <a:solidFill>
              <a:srgbClr val="91B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032B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R$  8.800.000,00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1166511B-144E-72F8-6590-F5EA95347A69}"/>
              </a:ext>
            </a:extLst>
          </p:cNvPr>
          <p:cNvSpPr/>
          <p:nvPr/>
        </p:nvSpPr>
        <p:spPr>
          <a:xfrm>
            <a:off x="5223992" y="2791473"/>
            <a:ext cx="1980000" cy="360000"/>
          </a:xfrm>
          <a:prstGeom prst="rect">
            <a:avLst/>
          </a:prstGeom>
          <a:solidFill>
            <a:srgbClr val="91BEEF"/>
          </a:solidFill>
          <a:ln>
            <a:solidFill>
              <a:srgbClr val="91B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032B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R$  4.100.000,00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54F88B69-835C-05BE-60E8-297C53236203}"/>
              </a:ext>
            </a:extLst>
          </p:cNvPr>
          <p:cNvSpPr/>
          <p:nvPr/>
        </p:nvSpPr>
        <p:spPr>
          <a:xfrm>
            <a:off x="5223992" y="2351418"/>
            <a:ext cx="1980000" cy="360000"/>
          </a:xfrm>
          <a:prstGeom prst="rect">
            <a:avLst/>
          </a:prstGeom>
          <a:solidFill>
            <a:srgbClr val="91BEEF"/>
          </a:solidFill>
          <a:ln>
            <a:solidFill>
              <a:srgbClr val="91B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032B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R$  2.300.000,00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E925336-6B7B-43C1-A7B2-DDF9ABE2BCBF}"/>
              </a:ext>
            </a:extLst>
          </p:cNvPr>
          <p:cNvSpPr/>
          <p:nvPr/>
        </p:nvSpPr>
        <p:spPr>
          <a:xfrm>
            <a:off x="5223992" y="1919343"/>
            <a:ext cx="1980000" cy="360000"/>
          </a:xfrm>
          <a:prstGeom prst="rect">
            <a:avLst/>
          </a:prstGeom>
          <a:solidFill>
            <a:srgbClr val="91BEEF"/>
          </a:solidFill>
          <a:ln>
            <a:solidFill>
              <a:srgbClr val="91B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032B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R$  1.000.000,00</a:t>
            </a:r>
          </a:p>
        </p:txBody>
      </p:sp>
      <p:sp>
        <p:nvSpPr>
          <p:cNvPr id="32" name="Seta: para a Direita 31">
            <a:extLst>
              <a:ext uri="{FF2B5EF4-FFF2-40B4-BE49-F238E27FC236}">
                <a16:creationId xmlns:a16="http://schemas.microsoft.com/office/drawing/2014/main" id="{85263FCC-9C3C-5AA2-4161-9F4D3AE48B05}"/>
              </a:ext>
            </a:extLst>
          </p:cNvPr>
          <p:cNvSpPr/>
          <p:nvPr/>
        </p:nvSpPr>
        <p:spPr>
          <a:xfrm>
            <a:off x="4362668" y="2034509"/>
            <a:ext cx="577428" cy="134904"/>
          </a:xfrm>
          <a:prstGeom prst="rightArrow">
            <a:avLst/>
          </a:prstGeom>
          <a:solidFill>
            <a:srgbClr val="91BEEF"/>
          </a:solidFill>
          <a:ln>
            <a:solidFill>
              <a:srgbClr val="91B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32B3E"/>
              </a:solidFill>
            </a:endParaRPr>
          </a:p>
        </p:txBody>
      </p:sp>
      <p:sp>
        <p:nvSpPr>
          <p:cNvPr id="33" name="Seta: para a Direita 32">
            <a:extLst>
              <a:ext uri="{FF2B5EF4-FFF2-40B4-BE49-F238E27FC236}">
                <a16:creationId xmlns:a16="http://schemas.microsoft.com/office/drawing/2014/main" id="{01FBCE82-D316-3602-1EFC-14FA8D44EE23}"/>
              </a:ext>
            </a:extLst>
          </p:cNvPr>
          <p:cNvSpPr/>
          <p:nvPr/>
        </p:nvSpPr>
        <p:spPr>
          <a:xfrm>
            <a:off x="4362668" y="2463966"/>
            <a:ext cx="577428" cy="134904"/>
          </a:xfrm>
          <a:prstGeom prst="rightArrow">
            <a:avLst/>
          </a:prstGeom>
          <a:solidFill>
            <a:srgbClr val="91BEEF"/>
          </a:solidFill>
          <a:ln>
            <a:solidFill>
              <a:srgbClr val="91B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32B3E"/>
              </a:solidFill>
            </a:endParaRPr>
          </a:p>
        </p:txBody>
      </p:sp>
      <p:sp>
        <p:nvSpPr>
          <p:cNvPr id="34" name="Seta: para a Direita 33">
            <a:extLst>
              <a:ext uri="{FF2B5EF4-FFF2-40B4-BE49-F238E27FC236}">
                <a16:creationId xmlns:a16="http://schemas.microsoft.com/office/drawing/2014/main" id="{6FCCF16D-DD0A-976D-0A70-7DE82F4461A4}"/>
              </a:ext>
            </a:extLst>
          </p:cNvPr>
          <p:cNvSpPr/>
          <p:nvPr/>
        </p:nvSpPr>
        <p:spPr>
          <a:xfrm>
            <a:off x="4365190" y="2904021"/>
            <a:ext cx="577428" cy="134904"/>
          </a:xfrm>
          <a:prstGeom prst="rightArrow">
            <a:avLst/>
          </a:prstGeom>
          <a:solidFill>
            <a:srgbClr val="91BEEF"/>
          </a:solidFill>
          <a:ln>
            <a:solidFill>
              <a:srgbClr val="91B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32B3E"/>
              </a:solidFill>
            </a:endParaRPr>
          </a:p>
        </p:txBody>
      </p:sp>
      <p:sp>
        <p:nvSpPr>
          <p:cNvPr id="35" name="Seta: para a Direita 34">
            <a:extLst>
              <a:ext uri="{FF2B5EF4-FFF2-40B4-BE49-F238E27FC236}">
                <a16:creationId xmlns:a16="http://schemas.microsoft.com/office/drawing/2014/main" id="{30F622B7-EB0D-E843-9F81-5D96AD313786}"/>
              </a:ext>
            </a:extLst>
          </p:cNvPr>
          <p:cNvSpPr/>
          <p:nvPr/>
        </p:nvSpPr>
        <p:spPr>
          <a:xfrm>
            <a:off x="4362668" y="3323807"/>
            <a:ext cx="577428" cy="134904"/>
          </a:xfrm>
          <a:prstGeom prst="rightArrow">
            <a:avLst/>
          </a:prstGeom>
          <a:solidFill>
            <a:srgbClr val="91BEEF"/>
          </a:solidFill>
          <a:ln>
            <a:solidFill>
              <a:srgbClr val="91B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32B3E"/>
              </a:solidFill>
            </a:endParaRPr>
          </a:p>
        </p:txBody>
      </p:sp>
      <p:sp>
        <p:nvSpPr>
          <p:cNvPr id="36" name="Seta: para a Direita 35">
            <a:extLst>
              <a:ext uri="{FF2B5EF4-FFF2-40B4-BE49-F238E27FC236}">
                <a16:creationId xmlns:a16="http://schemas.microsoft.com/office/drawing/2014/main" id="{5AD385D6-8281-CA34-D308-F5979F23335A}"/>
              </a:ext>
            </a:extLst>
          </p:cNvPr>
          <p:cNvSpPr/>
          <p:nvPr/>
        </p:nvSpPr>
        <p:spPr>
          <a:xfrm>
            <a:off x="4362668" y="3793170"/>
            <a:ext cx="577428" cy="134904"/>
          </a:xfrm>
          <a:prstGeom prst="rightArrow">
            <a:avLst/>
          </a:prstGeom>
          <a:solidFill>
            <a:srgbClr val="91BEEF"/>
          </a:solidFill>
          <a:ln>
            <a:solidFill>
              <a:srgbClr val="91B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32B3E"/>
              </a:solidFill>
            </a:endParaRPr>
          </a:p>
        </p:txBody>
      </p:sp>
      <p:sp>
        <p:nvSpPr>
          <p:cNvPr id="37" name="Seta: para a Direita 36">
            <a:extLst>
              <a:ext uri="{FF2B5EF4-FFF2-40B4-BE49-F238E27FC236}">
                <a16:creationId xmlns:a16="http://schemas.microsoft.com/office/drawing/2014/main" id="{61565390-59E0-20AA-A9AD-9D08EC3789A4}"/>
              </a:ext>
            </a:extLst>
          </p:cNvPr>
          <p:cNvSpPr/>
          <p:nvPr/>
        </p:nvSpPr>
        <p:spPr>
          <a:xfrm>
            <a:off x="4362668" y="4204994"/>
            <a:ext cx="577428" cy="134904"/>
          </a:xfrm>
          <a:prstGeom prst="rightArrow">
            <a:avLst/>
          </a:prstGeom>
          <a:solidFill>
            <a:srgbClr val="91BEEF"/>
          </a:solidFill>
          <a:ln>
            <a:solidFill>
              <a:srgbClr val="91B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32B3E"/>
              </a:solidFill>
            </a:endParaRPr>
          </a:p>
        </p:txBody>
      </p:sp>
      <p:sp>
        <p:nvSpPr>
          <p:cNvPr id="38" name="Seta: para a Direita 37">
            <a:extLst>
              <a:ext uri="{FF2B5EF4-FFF2-40B4-BE49-F238E27FC236}">
                <a16:creationId xmlns:a16="http://schemas.microsoft.com/office/drawing/2014/main" id="{6185D420-D254-F96E-8F71-979ACA923BF9}"/>
              </a:ext>
            </a:extLst>
          </p:cNvPr>
          <p:cNvSpPr/>
          <p:nvPr/>
        </p:nvSpPr>
        <p:spPr>
          <a:xfrm>
            <a:off x="4362668" y="4655721"/>
            <a:ext cx="577428" cy="134904"/>
          </a:xfrm>
          <a:prstGeom prst="rightArrow">
            <a:avLst/>
          </a:prstGeom>
          <a:solidFill>
            <a:srgbClr val="91BEEF"/>
          </a:solidFill>
          <a:ln>
            <a:solidFill>
              <a:srgbClr val="91B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32B3E"/>
              </a:solidFill>
            </a:endParaRPr>
          </a:p>
        </p:txBody>
      </p:sp>
      <p:sp>
        <p:nvSpPr>
          <p:cNvPr id="39" name="Seta: para a Direita 38">
            <a:extLst>
              <a:ext uri="{FF2B5EF4-FFF2-40B4-BE49-F238E27FC236}">
                <a16:creationId xmlns:a16="http://schemas.microsoft.com/office/drawing/2014/main" id="{59AB8A14-7E92-B248-413E-607E0A9C8471}"/>
              </a:ext>
            </a:extLst>
          </p:cNvPr>
          <p:cNvSpPr/>
          <p:nvPr/>
        </p:nvSpPr>
        <p:spPr>
          <a:xfrm>
            <a:off x="4362668" y="5098851"/>
            <a:ext cx="577428" cy="134904"/>
          </a:xfrm>
          <a:prstGeom prst="rightArrow">
            <a:avLst/>
          </a:prstGeom>
          <a:solidFill>
            <a:srgbClr val="91BEEF"/>
          </a:solidFill>
          <a:ln>
            <a:solidFill>
              <a:srgbClr val="91B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32B3E"/>
              </a:solidFill>
            </a:endParaRP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3CD7172C-C6BF-F1CD-7F21-D4DD078C0DCF}"/>
              </a:ext>
            </a:extLst>
          </p:cNvPr>
          <p:cNvGrpSpPr/>
          <p:nvPr/>
        </p:nvGrpSpPr>
        <p:grpSpPr>
          <a:xfrm>
            <a:off x="6924" y="6077922"/>
            <a:ext cx="11994576" cy="975567"/>
            <a:chOff x="6924" y="6063408"/>
            <a:chExt cx="11994576" cy="975567"/>
          </a:xfrm>
        </p:grpSpPr>
        <p:pic>
          <p:nvPicPr>
            <p:cNvPr id="40" name="Picture 26" descr="A map of italy with orange lines and a plane flying&#10;&#10;AI-generated content may be incorrect.">
              <a:extLst>
                <a:ext uri="{FF2B5EF4-FFF2-40B4-BE49-F238E27FC236}">
                  <a16:creationId xmlns:a16="http://schemas.microsoft.com/office/drawing/2014/main" id="{2D0BEF90-F912-4815-3421-76C6A7C6B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184" r="72227"/>
            <a:stretch/>
          </p:blipFill>
          <p:spPr>
            <a:xfrm>
              <a:off x="3159723" y="6063408"/>
              <a:ext cx="3171849" cy="792000"/>
            </a:xfrm>
            <a:prstGeom prst="rect">
              <a:avLst/>
            </a:prstGeom>
          </p:spPr>
        </p:pic>
        <p:grpSp>
          <p:nvGrpSpPr>
            <p:cNvPr id="41" name="Agrupar 40">
              <a:extLst>
                <a:ext uri="{FF2B5EF4-FFF2-40B4-BE49-F238E27FC236}">
                  <a16:creationId xmlns:a16="http://schemas.microsoft.com/office/drawing/2014/main" id="{6C180942-8112-5AAC-2AA1-9E4AE2368142}"/>
                </a:ext>
              </a:extLst>
            </p:cNvPr>
            <p:cNvGrpSpPr/>
            <p:nvPr/>
          </p:nvGrpSpPr>
          <p:grpSpPr>
            <a:xfrm>
              <a:off x="7085209" y="6064499"/>
              <a:ext cx="4916291" cy="974476"/>
              <a:chOff x="177491" y="5884125"/>
              <a:chExt cx="5971797" cy="1091682"/>
            </a:xfrm>
          </p:grpSpPr>
          <p:pic>
            <p:nvPicPr>
              <p:cNvPr id="43" name="Imagem 42" descr="Uma imagem contendo Forma&#10;&#10;O conteúdo gerado por IA pode estar incorreto.">
                <a:extLst>
                  <a:ext uri="{FF2B5EF4-FFF2-40B4-BE49-F238E27FC236}">
                    <a16:creationId xmlns:a16="http://schemas.microsoft.com/office/drawing/2014/main" id="{1D58869A-2D04-F8C9-647A-5E4A0CDE8D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491" y="6071616"/>
                <a:ext cx="1311885" cy="643081"/>
              </a:xfrm>
              <a:prstGeom prst="rect">
                <a:avLst/>
              </a:prstGeom>
            </p:spPr>
          </p:pic>
          <p:pic>
            <p:nvPicPr>
              <p:cNvPr id="44" name="Imagem 43" descr="Texto&#10;&#10;Descrição gerada automaticamente com confiança média">
                <a:extLst>
                  <a:ext uri="{FF2B5EF4-FFF2-40B4-BE49-F238E27FC236}">
                    <a16:creationId xmlns:a16="http://schemas.microsoft.com/office/drawing/2014/main" id="{C3EAE93A-8E6A-836E-1D64-39634D8AB4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t="36382" b="40693"/>
              <a:stretch/>
            </p:blipFill>
            <p:spPr>
              <a:xfrm>
                <a:off x="1387383" y="5884125"/>
                <a:ext cx="4761905" cy="1091682"/>
              </a:xfrm>
              <a:prstGeom prst="rect">
                <a:avLst/>
              </a:prstGeom>
            </p:spPr>
          </p:pic>
        </p:grpSp>
        <p:pic>
          <p:nvPicPr>
            <p:cNvPr id="42" name="Picture 26" descr="A map of italy with orange lines and a plane flying&#10;&#10;AI-generated content may be incorrect.">
              <a:extLst>
                <a:ext uri="{FF2B5EF4-FFF2-40B4-BE49-F238E27FC236}">
                  <a16:creationId xmlns:a16="http://schemas.microsoft.com/office/drawing/2014/main" id="{2CC8025E-4A21-8AD2-7050-59D1C8BD3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184" r="72227"/>
            <a:stretch/>
          </p:blipFill>
          <p:spPr>
            <a:xfrm>
              <a:off x="6924" y="6065305"/>
              <a:ext cx="3171849" cy="792000"/>
            </a:xfrm>
            <a:prstGeom prst="rect">
              <a:avLst/>
            </a:prstGeom>
          </p:spPr>
        </p:pic>
      </p:grpSp>
      <p:pic>
        <p:nvPicPr>
          <p:cNvPr id="7" name="Picture 2" descr="A map of italy with orange lines and a plane flying&#10;&#10;AI-generated content may be incorrect.">
            <a:extLst>
              <a:ext uri="{FF2B5EF4-FFF2-40B4-BE49-F238E27FC236}">
                <a16:creationId xmlns:a16="http://schemas.microsoft.com/office/drawing/2014/main" id="{30C469A1-CFDF-1E73-6945-71FB7B05F3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4" r="78566" b="51344"/>
          <a:stretch/>
        </p:blipFill>
        <p:spPr>
          <a:xfrm>
            <a:off x="-92601" y="0"/>
            <a:ext cx="1224283" cy="119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54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83BE8-E3F6-9558-7C5A-E32842DEB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BE409B3-AE8A-D8D9-5BA3-F0C10EF50C33}"/>
              </a:ext>
            </a:extLst>
          </p:cNvPr>
          <p:cNvSpPr txBox="1"/>
          <p:nvPr/>
        </p:nvSpPr>
        <p:spPr>
          <a:xfrm>
            <a:off x="519540" y="1280672"/>
            <a:ext cx="11317572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algn="just" fontAlgn="base"/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O Fundo de Assistência Social deve aplicar os recursos nas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unidades públicas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estatais que ofertam serviços socioassistenciais reconhecidos nacionalmente e cadastradas no </a:t>
            </a:r>
            <a:r>
              <a:rPr lang="pt-B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CadSUAS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(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https://aplicacoes.mds.gov.br/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cadsuas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marL="266700" algn="just" fontAlgn="base"/>
            <a:endParaRPr lang="pt-BR" sz="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66700" algn="just" fontAlgn="base"/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Atenção!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Os dados dessas unidades devem estar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atualizados no </a:t>
            </a:r>
            <a:r>
              <a:rPr lang="pt-B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CadSUAS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inclusive com o contato do responsável pelo cadastramento.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A99A5A6-535E-073C-0AA2-3C754E2A7B6E}"/>
              </a:ext>
            </a:extLst>
          </p:cNvPr>
          <p:cNvSpPr txBox="1"/>
          <p:nvPr/>
        </p:nvSpPr>
        <p:spPr>
          <a:xfrm>
            <a:off x="6600507" y="2776118"/>
            <a:ext cx="450182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Centro de Referência de Assistência Social – CRAS; e</a:t>
            </a:r>
          </a:p>
          <a:p>
            <a:pPr marL="285750" indent="-285750">
              <a:buFontTx/>
              <a:buChar char="-"/>
            </a:pPr>
            <a:r>
              <a:rPr lang="pt-B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Centro Público de Convivência.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3A38718-473B-F295-A78C-D3B892CBCC26}"/>
              </a:ext>
            </a:extLst>
          </p:cNvPr>
          <p:cNvSpPr txBox="1"/>
          <p:nvPr/>
        </p:nvSpPr>
        <p:spPr>
          <a:xfrm>
            <a:off x="1907827" y="3953540"/>
            <a:ext cx="3824455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Centro de Referência Especializado de Assistência Social - CREAS; </a:t>
            </a:r>
          </a:p>
          <a:p>
            <a:pPr marL="285750" indent="-285750">
              <a:buFontTx/>
              <a:buChar char="-"/>
            </a:pPr>
            <a:r>
              <a:rPr lang="pt-B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Centro de Referência Especializado para População em Situação de Rua – CENTRO POP; </a:t>
            </a:r>
          </a:p>
          <a:p>
            <a:pPr marL="285750" indent="-285750">
              <a:buFontTx/>
              <a:buChar char="-"/>
            </a:pPr>
            <a:r>
              <a:rPr lang="pt-B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Centro Dia de Referência; e </a:t>
            </a:r>
          </a:p>
          <a:p>
            <a:pPr marL="285750" indent="-285750">
              <a:buFontTx/>
              <a:buChar char="-"/>
            </a:pPr>
            <a:r>
              <a:rPr lang="pt-B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Unidades de Acolhimento.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661B3BC-CDFA-547C-096F-2BE95497530E}"/>
              </a:ext>
            </a:extLst>
          </p:cNvPr>
          <p:cNvSpPr/>
          <p:nvPr/>
        </p:nvSpPr>
        <p:spPr>
          <a:xfrm>
            <a:off x="6389117" y="2668523"/>
            <a:ext cx="4340407" cy="1023181"/>
          </a:xfrm>
          <a:prstGeom prst="rect">
            <a:avLst/>
          </a:prstGeom>
          <a:noFill/>
          <a:ln w="28575">
            <a:solidFill>
              <a:srgbClr val="CF3316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2DB90B1-036B-5293-6AED-68DA794E0575}"/>
              </a:ext>
            </a:extLst>
          </p:cNvPr>
          <p:cNvSpPr/>
          <p:nvPr/>
        </p:nvSpPr>
        <p:spPr>
          <a:xfrm>
            <a:off x="1907827" y="3836318"/>
            <a:ext cx="3824455" cy="2072209"/>
          </a:xfrm>
          <a:prstGeom prst="rect">
            <a:avLst/>
          </a:prstGeom>
          <a:noFill/>
          <a:ln w="28575">
            <a:solidFill>
              <a:srgbClr val="44546A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655AF902-B8B3-CB54-D4CD-D9E15255AB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552" l="0" r="9943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2969" y="2856356"/>
            <a:ext cx="4179916" cy="68484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3A83ACB-00DC-4B74-53A6-0C0D53AAE5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33" b="96667" l="0" r="100000">
                        <a14:foregroundMark x1="8791" y1="48889" x2="10806" y2="52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7311" y="4473356"/>
            <a:ext cx="4518549" cy="744816"/>
          </a:xfrm>
          <a:prstGeom prst="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BD3E320C-6677-68EE-532A-AE0DD2BCCF8A}"/>
              </a:ext>
            </a:extLst>
          </p:cNvPr>
          <p:cNvGrpSpPr/>
          <p:nvPr/>
        </p:nvGrpSpPr>
        <p:grpSpPr>
          <a:xfrm>
            <a:off x="6924" y="6077922"/>
            <a:ext cx="11994576" cy="975567"/>
            <a:chOff x="6924" y="6063408"/>
            <a:chExt cx="11994576" cy="975567"/>
          </a:xfrm>
        </p:grpSpPr>
        <p:pic>
          <p:nvPicPr>
            <p:cNvPr id="13" name="Picture 26" descr="A map of italy with orange lines and a plane flying&#10;&#10;AI-generated content may be incorrect.">
              <a:extLst>
                <a:ext uri="{FF2B5EF4-FFF2-40B4-BE49-F238E27FC236}">
                  <a16:creationId xmlns:a16="http://schemas.microsoft.com/office/drawing/2014/main" id="{BBB86F51-4ABE-E82B-690B-58DFF38F5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184" r="72227"/>
            <a:stretch/>
          </p:blipFill>
          <p:spPr>
            <a:xfrm>
              <a:off x="3159723" y="6063408"/>
              <a:ext cx="3171849" cy="792000"/>
            </a:xfrm>
            <a:prstGeom prst="rect">
              <a:avLst/>
            </a:prstGeom>
          </p:spPr>
        </p:pic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52054149-F35D-B4B6-A61C-E0FCE2B361C6}"/>
                </a:ext>
              </a:extLst>
            </p:cNvPr>
            <p:cNvGrpSpPr/>
            <p:nvPr/>
          </p:nvGrpSpPr>
          <p:grpSpPr>
            <a:xfrm>
              <a:off x="7085209" y="6064499"/>
              <a:ext cx="4916291" cy="974476"/>
              <a:chOff x="177491" y="5884125"/>
              <a:chExt cx="5971797" cy="1091682"/>
            </a:xfrm>
          </p:grpSpPr>
          <p:pic>
            <p:nvPicPr>
              <p:cNvPr id="16" name="Imagem 15" descr="Uma imagem contendo Forma&#10;&#10;O conteúdo gerado por IA pode estar incorreto.">
                <a:extLst>
                  <a:ext uri="{FF2B5EF4-FFF2-40B4-BE49-F238E27FC236}">
                    <a16:creationId xmlns:a16="http://schemas.microsoft.com/office/drawing/2014/main" id="{C536F27F-A894-370E-079E-816C8985DA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491" y="6071616"/>
                <a:ext cx="1311885" cy="643081"/>
              </a:xfrm>
              <a:prstGeom prst="rect">
                <a:avLst/>
              </a:prstGeom>
            </p:spPr>
          </p:pic>
          <p:pic>
            <p:nvPicPr>
              <p:cNvPr id="17" name="Imagem 16" descr="Texto&#10;&#10;Descrição gerada automaticamente com confiança média">
                <a:extLst>
                  <a:ext uri="{FF2B5EF4-FFF2-40B4-BE49-F238E27FC236}">
                    <a16:creationId xmlns:a16="http://schemas.microsoft.com/office/drawing/2014/main" id="{1BC73785-2BF8-F7B0-4772-601D984F1B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t="36382" b="40693"/>
              <a:stretch/>
            </p:blipFill>
            <p:spPr>
              <a:xfrm>
                <a:off x="1387383" y="5884125"/>
                <a:ext cx="4761905" cy="1091682"/>
              </a:xfrm>
              <a:prstGeom prst="rect">
                <a:avLst/>
              </a:prstGeom>
            </p:spPr>
          </p:pic>
        </p:grpSp>
        <p:pic>
          <p:nvPicPr>
            <p:cNvPr id="15" name="Picture 26" descr="A map of italy with orange lines and a plane flying&#10;&#10;AI-generated content may be incorrect.">
              <a:extLst>
                <a:ext uri="{FF2B5EF4-FFF2-40B4-BE49-F238E27FC236}">
                  <a16:creationId xmlns:a16="http://schemas.microsoft.com/office/drawing/2014/main" id="{EE76077A-6A7A-73A8-D298-2106BD973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184" r="72227"/>
            <a:stretch/>
          </p:blipFill>
          <p:spPr>
            <a:xfrm>
              <a:off x="6924" y="6065305"/>
              <a:ext cx="3171849" cy="792000"/>
            </a:xfrm>
            <a:prstGeom prst="rect">
              <a:avLst/>
            </a:prstGeom>
          </p:spPr>
        </p:pic>
      </p:grpSp>
      <p:pic>
        <p:nvPicPr>
          <p:cNvPr id="2" name="Picture 2" descr="A map of italy with orange lines and a plane flying&#10;&#10;AI-generated content may be incorrect.">
            <a:extLst>
              <a:ext uri="{FF2B5EF4-FFF2-40B4-BE49-F238E27FC236}">
                <a16:creationId xmlns:a16="http://schemas.microsoft.com/office/drawing/2014/main" id="{DFB819E0-A3AC-0A4C-1A55-21F40BFF24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4" r="78566" b="51344"/>
          <a:stretch/>
        </p:blipFill>
        <p:spPr>
          <a:xfrm>
            <a:off x="-92601" y="0"/>
            <a:ext cx="1224283" cy="1193655"/>
          </a:xfrm>
          <a:prstGeom prst="rect">
            <a:avLst/>
          </a:prstGeom>
        </p:spPr>
      </p:pic>
      <p:sp>
        <p:nvSpPr>
          <p:cNvPr id="18" name="Espaço Reservado para Texto 17">
            <a:extLst>
              <a:ext uri="{FF2B5EF4-FFF2-40B4-BE49-F238E27FC236}">
                <a16:creationId xmlns:a16="http://schemas.microsoft.com/office/drawing/2014/main" id="{0253E3F0-CB24-69D3-25B6-22D4E2590D22}"/>
              </a:ext>
            </a:extLst>
          </p:cNvPr>
          <p:cNvSpPr txBox="1">
            <a:spLocks/>
          </p:cNvSpPr>
          <p:nvPr/>
        </p:nvSpPr>
        <p:spPr>
          <a:xfrm>
            <a:off x="1727344" y="203798"/>
            <a:ext cx="8737312" cy="109168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Unidade Beneficiária – Fundo de Assistência Social</a:t>
            </a:r>
          </a:p>
        </p:txBody>
      </p:sp>
    </p:spTree>
    <p:extLst>
      <p:ext uri="{BB962C8B-B14F-4D97-AF65-F5344CB8AC3E}">
        <p14:creationId xmlns:p14="http://schemas.microsoft.com/office/powerpoint/2010/main" val="3444032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93CC7-4350-A14A-BCC8-47D6FC4B6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map of italy with orange lines and a plane flying&#10;&#10;AI-generated content may be incorrect.">
            <a:extLst>
              <a:ext uri="{FF2B5EF4-FFF2-40B4-BE49-F238E27FC236}">
                <a16:creationId xmlns:a16="http://schemas.microsoft.com/office/drawing/2014/main" id="{C654AB3F-261E-972D-787B-0ED0F2B1B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4" r="78566" b="51344"/>
          <a:stretch/>
        </p:blipFill>
        <p:spPr>
          <a:xfrm>
            <a:off x="-92601" y="0"/>
            <a:ext cx="1224283" cy="1193655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23815B33-E225-EDD6-3114-585581190089}"/>
              </a:ext>
            </a:extLst>
          </p:cNvPr>
          <p:cNvSpPr txBox="1"/>
          <p:nvPr/>
        </p:nvSpPr>
        <p:spPr>
          <a:xfrm>
            <a:off x="519540" y="2417162"/>
            <a:ext cx="3672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Recursos indicados ao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Fundo de Assistência Social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poderão, ainda, ser aplicados na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Gestão do SUAS.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81A5E507-60E1-6E07-1C35-12BB4ABA8546}"/>
              </a:ext>
            </a:extLst>
          </p:cNvPr>
          <p:cNvSpPr/>
          <p:nvPr/>
        </p:nvSpPr>
        <p:spPr>
          <a:xfrm>
            <a:off x="6927350" y="1322276"/>
            <a:ext cx="2520000" cy="972000"/>
          </a:xfrm>
          <a:prstGeom prst="roundRect">
            <a:avLst/>
          </a:prstGeom>
          <a:solidFill>
            <a:srgbClr val="91BEEF"/>
          </a:solidFill>
          <a:ln>
            <a:solidFill>
              <a:srgbClr val="91B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Órgão Gestor da Política de Assistência Social</a:t>
            </a:r>
          </a:p>
        </p:txBody>
      </p:sp>
      <p:grpSp>
        <p:nvGrpSpPr>
          <p:cNvPr id="51" name="Agrupar 50">
            <a:extLst>
              <a:ext uri="{FF2B5EF4-FFF2-40B4-BE49-F238E27FC236}">
                <a16:creationId xmlns:a16="http://schemas.microsoft.com/office/drawing/2014/main" id="{71ACA9A9-75A4-EA00-8F56-A1A1654DE5A5}"/>
              </a:ext>
            </a:extLst>
          </p:cNvPr>
          <p:cNvGrpSpPr/>
          <p:nvPr/>
        </p:nvGrpSpPr>
        <p:grpSpPr>
          <a:xfrm>
            <a:off x="4869691" y="2263046"/>
            <a:ext cx="3317659" cy="1143652"/>
            <a:chOff x="4869691" y="2294276"/>
            <a:chExt cx="3317659" cy="1143652"/>
          </a:xfrm>
        </p:grpSpPr>
        <p:sp>
          <p:nvSpPr>
            <p:cNvPr id="5" name="Retângulo: Cantos Arredondados 4">
              <a:extLst>
                <a:ext uri="{FF2B5EF4-FFF2-40B4-BE49-F238E27FC236}">
                  <a16:creationId xmlns:a16="http://schemas.microsoft.com/office/drawing/2014/main" id="{73F3CFEC-B1BA-7348-CACE-0DC675685851}"/>
                </a:ext>
              </a:extLst>
            </p:cNvPr>
            <p:cNvSpPr/>
            <p:nvPr/>
          </p:nvSpPr>
          <p:spPr>
            <a:xfrm>
              <a:off x="4869691" y="2465928"/>
              <a:ext cx="2441509" cy="972000"/>
            </a:xfrm>
            <a:prstGeom prst="roundRect">
              <a:avLst/>
            </a:prstGeom>
            <a:solidFill>
              <a:srgbClr val="91BEEF"/>
            </a:solidFill>
            <a:ln>
              <a:solidFill>
                <a:srgbClr val="91BEE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Coordenação do SUAS</a:t>
              </a:r>
              <a:endParaRPr lang="pt-B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6393B1DE-36A1-7EC4-66A8-EB1FD6A8CEF8}"/>
                </a:ext>
              </a:extLst>
            </p:cNvPr>
            <p:cNvCxnSpPr>
              <a:cxnSpLocks/>
              <a:endCxn id="3" idx="2"/>
            </p:cNvCxnSpPr>
            <p:nvPr/>
          </p:nvCxnSpPr>
          <p:spPr>
            <a:xfrm flipV="1">
              <a:off x="8187350" y="2294276"/>
              <a:ext cx="0" cy="631536"/>
            </a:xfrm>
            <a:prstGeom prst="line">
              <a:avLst/>
            </a:prstGeom>
            <a:solidFill>
              <a:srgbClr val="91BEEF"/>
            </a:solidFill>
            <a:ln w="50800">
              <a:solidFill>
                <a:srgbClr val="91BEE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de Seta Reta 31">
              <a:extLst>
                <a:ext uri="{FF2B5EF4-FFF2-40B4-BE49-F238E27FC236}">
                  <a16:creationId xmlns:a16="http://schemas.microsoft.com/office/drawing/2014/main" id="{AFC9B9F7-89F8-511C-B922-E3350D402A7A}"/>
                </a:ext>
              </a:extLst>
            </p:cNvPr>
            <p:cNvCxnSpPr>
              <a:cxnSpLocks/>
              <a:endCxn id="5" idx="3"/>
            </p:cNvCxnSpPr>
            <p:nvPr/>
          </p:nvCxnSpPr>
          <p:spPr>
            <a:xfrm flipH="1" flipV="1">
              <a:off x="7311200" y="2951928"/>
              <a:ext cx="848852" cy="6306"/>
            </a:xfrm>
            <a:prstGeom prst="straightConnector1">
              <a:avLst/>
            </a:prstGeom>
            <a:solidFill>
              <a:srgbClr val="91BEEF"/>
            </a:solidFill>
            <a:ln w="50800">
              <a:solidFill>
                <a:srgbClr val="91BEE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Agrupar 53">
            <a:extLst>
              <a:ext uri="{FF2B5EF4-FFF2-40B4-BE49-F238E27FC236}">
                <a16:creationId xmlns:a16="http://schemas.microsoft.com/office/drawing/2014/main" id="{D2992DF4-63AE-9D71-149F-8E5BBF1D48CA}"/>
              </a:ext>
            </a:extLst>
          </p:cNvPr>
          <p:cNvGrpSpPr/>
          <p:nvPr/>
        </p:nvGrpSpPr>
        <p:grpSpPr>
          <a:xfrm>
            <a:off x="8161990" y="2443585"/>
            <a:ext cx="3336707" cy="972000"/>
            <a:chOff x="6070640" y="2602298"/>
            <a:chExt cx="3336707" cy="972000"/>
          </a:xfrm>
        </p:grpSpPr>
        <p:sp>
          <p:nvSpPr>
            <p:cNvPr id="23" name="Retângulo: Cantos Arredondados 22">
              <a:extLst>
                <a:ext uri="{FF2B5EF4-FFF2-40B4-BE49-F238E27FC236}">
                  <a16:creationId xmlns:a16="http://schemas.microsoft.com/office/drawing/2014/main" id="{D4902D1D-65D0-0B63-920F-02CEA32F08C1}"/>
                </a:ext>
              </a:extLst>
            </p:cNvPr>
            <p:cNvSpPr/>
            <p:nvPr/>
          </p:nvSpPr>
          <p:spPr>
            <a:xfrm>
              <a:off x="6887347" y="2602298"/>
              <a:ext cx="2520000" cy="972000"/>
            </a:xfrm>
            <a:prstGeom prst="roundRect">
              <a:avLst/>
            </a:prstGeom>
            <a:solidFill>
              <a:srgbClr val="91BEEF"/>
            </a:solidFill>
            <a:ln>
              <a:solidFill>
                <a:srgbClr val="91BEE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Coordenações da Proteção Social Básica e da Especial</a:t>
              </a:r>
              <a:endParaRPr lang="pt-BR" sz="17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3" name="Conector de Seta Reta 32">
              <a:extLst>
                <a:ext uri="{FF2B5EF4-FFF2-40B4-BE49-F238E27FC236}">
                  <a16:creationId xmlns:a16="http://schemas.microsoft.com/office/drawing/2014/main" id="{7488F114-7198-3B4F-306A-33A9A3F03CD3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6070640" y="3079412"/>
              <a:ext cx="818646" cy="0"/>
            </a:xfrm>
            <a:prstGeom prst="straightConnector1">
              <a:avLst/>
            </a:prstGeom>
            <a:solidFill>
              <a:srgbClr val="91BEEF"/>
            </a:solidFill>
            <a:ln w="50800">
              <a:solidFill>
                <a:srgbClr val="91BEE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Agrupar 54">
            <a:extLst>
              <a:ext uri="{FF2B5EF4-FFF2-40B4-BE49-F238E27FC236}">
                <a16:creationId xmlns:a16="http://schemas.microsoft.com/office/drawing/2014/main" id="{9E4941C9-C13E-2622-66EA-91FA995FB300}"/>
              </a:ext>
            </a:extLst>
          </p:cNvPr>
          <p:cNvGrpSpPr/>
          <p:nvPr/>
        </p:nvGrpSpPr>
        <p:grpSpPr>
          <a:xfrm>
            <a:off x="8160052" y="3563917"/>
            <a:ext cx="3338645" cy="972000"/>
            <a:chOff x="6068702" y="3722630"/>
            <a:chExt cx="3338645" cy="972000"/>
          </a:xfrm>
        </p:grpSpPr>
        <p:sp>
          <p:nvSpPr>
            <p:cNvPr id="24" name="Retângulo: Cantos Arredondados 23">
              <a:extLst>
                <a:ext uri="{FF2B5EF4-FFF2-40B4-BE49-F238E27FC236}">
                  <a16:creationId xmlns:a16="http://schemas.microsoft.com/office/drawing/2014/main" id="{3FDC0795-56EC-4BF2-8A6F-12A68E022147}"/>
                </a:ext>
              </a:extLst>
            </p:cNvPr>
            <p:cNvSpPr/>
            <p:nvPr/>
          </p:nvSpPr>
          <p:spPr>
            <a:xfrm>
              <a:off x="6887347" y="3722630"/>
              <a:ext cx="2520000" cy="972000"/>
            </a:xfrm>
            <a:prstGeom prst="roundRect">
              <a:avLst/>
            </a:prstGeom>
            <a:solidFill>
              <a:srgbClr val="91BEEF"/>
            </a:solidFill>
            <a:ln>
              <a:solidFill>
                <a:srgbClr val="91BEE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7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pt-BR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Gestão do Cadastro Único e Programa Bolsa Família</a:t>
              </a:r>
              <a:endParaRPr lang="pt-B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4" name="Conector de Seta Reta 33">
              <a:extLst>
                <a:ext uri="{FF2B5EF4-FFF2-40B4-BE49-F238E27FC236}">
                  <a16:creationId xmlns:a16="http://schemas.microsoft.com/office/drawing/2014/main" id="{1BDBA840-768C-A355-6CC2-A40209EE460B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6068702" y="4207810"/>
              <a:ext cx="818646" cy="0"/>
            </a:xfrm>
            <a:prstGeom prst="straightConnector1">
              <a:avLst/>
            </a:prstGeom>
            <a:solidFill>
              <a:srgbClr val="91BEEF"/>
            </a:solidFill>
            <a:ln w="50800">
              <a:solidFill>
                <a:srgbClr val="91BEE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Agrupar 55">
            <a:extLst>
              <a:ext uri="{FF2B5EF4-FFF2-40B4-BE49-F238E27FC236}">
                <a16:creationId xmlns:a16="http://schemas.microsoft.com/office/drawing/2014/main" id="{ABBFDE8A-E5C0-03D1-8A93-DAE01949DD27}"/>
              </a:ext>
            </a:extLst>
          </p:cNvPr>
          <p:cNvGrpSpPr/>
          <p:nvPr/>
        </p:nvGrpSpPr>
        <p:grpSpPr>
          <a:xfrm>
            <a:off x="8160229" y="4693136"/>
            <a:ext cx="3344779" cy="972000"/>
            <a:chOff x="6068879" y="4851849"/>
            <a:chExt cx="3344779" cy="972000"/>
          </a:xfrm>
        </p:grpSpPr>
        <p:sp>
          <p:nvSpPr>
            <p:cNvPr id="22" name="Retângulo: Cantos Arredondados 21">
              <a:extLst>
                <a:ext uri="{FF2B5EF4-FFF2-40B4-BE49-F238E27FC236}">
                  <a16:creationId xmlns:a16="http://schemas.microsoft.com/office/drawing/2014/main" id="{15562BF4-0B1A-1566-23F6-F88883D4E90C}"/>
                </a:ext>
              </a:extLst>
            </p:cNvPr>
            <p:cNvSpPr/>
            <p:nvPr/>
          </p:nvSpPr>
          <p:spPr>
            <a:xfrm>
              <a:off x="6893658" y="4851849"/>
              <a:ext cx="2520000" cy="972000"/>
            </a:xfrm>
            <a:prstGeom prst="roundRect">
              <a:avLst/>
            </a:prstGeom>
            <a:solidFill>
              <a:srgbClr val="91BEEF"/>
            </a:solidFill>
            <a:ln>
              <a:solidFill>
                <a:srgbClr val="91BEE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 Apoio ao Controle Social do SUAS</a:t>
              </a:r>
              <a:endParaRPr lang="pt-B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5" name="Conector de Seta Reta 34">
              <a:extLst>
                <a:ext uri="{FF2B5EF4-FFF2-40B4-BE49-F238E27FC236}">
                  <a16:creationId xmlns:a16="http://schemas.microsoft.com/office/drawing/2014/main" id="{4A68AE05-3429-FD61-56AD-2A3D524A6147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6068879" y="5336351"/>
              <a:ext cx="818646" cy="0"/>
            </a:xfrm>
            <a:prstGeom prst="straightConnector1">
              <a:avLst/>
            </a:prstGeom>
            <a:solidFill>
              <a:srgbClr val="91BEEF"/>
            </a:solidFill>
            <a:ln w="50800">
              <a:solidFill>
                <a:srgbClr val="91BEE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Agrupar 51">
            <a:extLst>
              <a:ext uri="{FF2B5EF4-FFF2-40B4-BE49-F238E27FC236}">
                <a16:creationId xmlns:a16="http://schemas.microsoft.com/office/drawing/2014/main" id="{54F587F1-EB19-0FFE-3527-06EA35BDDC20}"/>
              </a:ext>
            </a:extLst>
          </p:cNvPr>
          <p:cNvGrpSpPr/>
          <p:nvPr/>
        </p:nvGrpSpPr>
        <p:grpSpPr>
          <a:xfrm>
            <a:off x="4869692" y="2945053"/>
            <a:ext cx="3338646" cy="1590864"/>
            <a:chOff x="2778342" y="3103766"/>
            <a:chExt cx="3338646" cy="1590864"/>
          </a:xfrm>
        </p:grpSpPr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9FDAC5D-01F4-50E0-95C4-32C71A4992AA}"/>
                </a:ext>
              </a:extLst>
            </p:cNvPr>
            <p:cNvSpPr/>
            <p:nvPr/>
          </p:nvSpPr>
          <p:spPr>
            <a:xfrm>
              <a:off x="2778342" y="3722630"/>
              <a:ext cx="2520000" cy="972000"/>
            </a:xfrm>
            <a:prstGeom prst="roundRect">
              <a:avLst/>
            </a:prstGeom>
            <a:solidFill>
              <a:srgbClr val="91BEEF"/>
            </a:solidFill>
            <a:ln>
              <a:solidFill>
                <a:srgbClr val="91BEE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Coordenação do Fundo de Assistência Social</a:t>
              </a:r>
              <a:endParaRPr lang="pt-B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1" name="Conector de Seta Reta 30">
              <a:extLst>
                <a:ext uri="{FF2B5EF4-FFF2-40B4-BE49-F238E27FC236}">
                  <a16:creationId xmlns:a16="http://schemas.microsoft.com/office/drawing/2014/main" id="{D7A31C30-2006-4316-A401-AA5CA035AF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98342" y="4208630"/>
              <a:ext cx="818646" cy="0"/>
            </a:xfrm>
            <a:prstGeom prst="straightConnector1">
              <a:avLst/>
            </a:prstGeom>
            <a:solidFill>
              <a:srgbClr val="91BEEF"/>
            </a:solidFill>
            <a:ln w="50800">
              <a:solidFill>
                <a:srgbClr val="91BEE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>
              <a:extLst>
                <a:ext uri="{FF2B5EF4-FFF2-40B4-BE49-F238E27FC236}">
                  <a16:creationId xmlns:a16="http://schemas.microsoft.com/office/drawing/2014/main" id="{34912763-1F62-6107-99D3-A1E08C002F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3103766"/>
              <a:ext cx="0" cy="1128713"/>
            </a:xfrm>
            <a:prstGeom prst="line">
              <a:avLst/>
            </a:prstGeom>
            <a:solidFill>
              <a:srgbClr val="91BEEF"/>
            </a:solidFill>
            <a:ln w="50800">
              <a:solidFill>
                <a:srgbClr val="91BEE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Agrupar 52">
            <a:extLst>
              <a:ext uri="{FF2B5EF4-FFF2-40B4-BE49-F238E27FC236}">
                <a16:creationId xmlns:a16="http://schemas.microsoft.com/office/drawing/2014/main" id="{5E17B2F9-441E-F7E8-D726-5B4F180A5CCF}"/>
              </a:ext>
            </a:extLst>
          </p:cNvPr>
          <p:cNvGrpSpPr/>
          <p:nvPr/>
        </p:nvGrpSpPr>
        <p:grpSpPr>
          <a:xfrm>
            <a:off x="4869693" y="4073766"/>
            <a:ext cx="3338645" cy="1591370"/>
            <a:chOff x="2778343" y="4232479"/>
            <a:chExt cx="3338645" cy="1591370"/>
          </a:xfrm>
        </p:grpSpPr>
        <p:sp>
          <p:nvSpPr>
            <p:cNvPr id="21" name="Retângulo: Cantos Arredondados 20">
              <a:extLst>
                <a:ext uri="{FF2B5EF4-FFF2-40B4-BE49-F238E27FC236}">
                  <a16:creationId xmlns:a16="http://schemas.microsoft.com/office/drawing/2014/main" id="{4D32451D-8F93-AC06-117C-9DC600AD3EB8}"/>
                </a:ext>
              </a:extLst>
            </p:cNvPr>
            <p:cNvSpPr/>
            <p:nvPr/>
          </p:nvSpPr>
          <p:spPr>
            <a:xfrm>
              <a:off x="2778343" y="4851849"/>
              <a:ext cx="2519999" cy="972000"/>
            </a:xfrm>
            <a:prstGeom prst="roundRect">
              <a:avLst/>
            </a:prstGeom>
            <a:solidFill>
              <a:srgbClr val="91BEEF"/>
            </a:solidFill>
            <a:ln>
              <a:solidFill>
                <a:srgbClr val="91BEE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Coordenação da Vigilância Socioassistencial</a:t>
              </a:r>
              <a:endParaRPr lang="pt-B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4" name="Conector de Seta Reta 13">
              <a:extLst>
                <a:ext uri="{FF2B5EF4-FFF2-40B4-BE49-F238E27FC236}">
                  <a16:creationId xmlns:a16="http://schemas.microsoft.com/office/drawing/2014/main" id="{870C9E21-219A-C77B-459B-30012FCC2789}"/>
                </a:ext>
              </a:extLst>
            </p:cNvPr>
            <p:cNvCxnSpPr>
              <a:cxnSpLocks/>
              <a:endCxn id="21" idx="3"/>
            </p:cNvCxnSpPr>
            <p:nvPr/>
          </p:nvCxnSpPr>
          <p:spPr>
            <a:xfrm flipH="1">
              <a:off x="5298342" y="5337849"/>
              <a:ext cx="818646" cy="0"/>
            </a:xfrm>
            <a:prstGeom prst="straightConnector1">
              <a:avLst/>
            </a:prstGeom>
            <a:solidFill>
              <a:srgbClr val="91BEEF"/>
            </a:solidFill>
            <a:ln w="50800">
              <a:solidFill>
                <a:srgbClr val="91BEE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to 46">
              <a:extLst>
                <a:ext uri="{FF2B5EF4-FFF2-40B4-BE49-F238E27FC236}">
                  <a16:creationId xmlns:a16="http://schemas.microsoft.com/office/drawing/2014/main" id="{DDF1FC86-0CFC-061C-0B9A-6086738BEB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4232479"/>
              <a:ext cx="0" cy="1128713"/>
            </a:xfrm>
            <a:prstGeom prst="line">
              <a:avLst/>
            </a:prstGeom>
            <a:solidFill>
              <a:srgbClr val="91BEEF"/>
            </a:solidFill>
            <a:ln w="50800">
              <a:solidFill>
                <a:srgbClr val="91BEE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Agrupar 58">
            <a:extLst>
              <a:ext uri="{FF2B5EF4-FFF2-40B4-BE49-F238E27FC236}">
                <a16:creationId xmlns:a16="http://schemas.microsoft.com/office/drawing/2014/main" id="{89403EAB-739E-FA76-3E0B-4F68F2B8A30B}"/>
              </a:ext>
            </a:extLst>
          </p:cNvPr>
          <p:cNvGrpSpPr/>
          <p:nvPr/>
        </p:nvGrpSpPr>
        <p:grpSpPr>
          <a:xfrm>
            <a:off x="512959" y="6026399"/>
            <a:ext cx="11679040" cy="974476"/>
            <a:chOff x="512959" y="6026399"/>
            <a:chExt cx="11679040" cy="974476"/>
          </a:xfrm>
        </p:grpSpPr>
        <p:grpSp>
          <p:nvGrpSpPr>
            <p:cNvPr id="60" name="Agrupar 59">
              <a:extLst>
                <a:ext uri="{FF2B5EF4-FFF2-40B4-BE49-F238E27FC236}">
                  <a16:creationId xmlns:a16="http://schemas.microsoft.com/office/drawing/2014/main" id="{BF2B16E7-9959-9F42-A93A-7D3F0D00F60B}"/>
                </a:ext>
              </a:extLst>
            </p:cNvPr>
            <p:cNvGrpSpPr/>
            <p:nvPr/>
          </p:nvGrpSpPr>
          <p:grpSpPr>
            <a:xfrm>
              <a:off x="512959" y="6026399"/>
              <a:ext cx="4916291" cy="974476"/>
              <a:chOff x="177491" y="5905467"/>
              <a:chExt cx="5971797" cy="1091682"/>
            </a:xfrm>
          </p:grpSpPr>
          <p:pic>
            <p:nvPicPr>
              <p:cNvPr id="62" name="Imagem 61" descr="Uma imagem contendo Forma&#10;&#10;O conteúdo gerado por IA pode estar incorreto.">
                <a:extLst>
                  <a:ext uri="{FF2B5EF4-FFF2-40B4-BE49-F238E27FC236}">
                    <a16:creationId xmlns:a16="http://schemas.microsoft.com/office/drawing/2014/main" id="{9BDE514C-D72D-72DE-9B04-ACDC775890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491" y="6071616"/>
                <a:ext cx="1311885" cy="643081"/>
              </a:xfrm>
              <a:prstGeom prst="rect">
                <a:avLst/>
              </a:prstGeom>
            </p:spPr>
          </p:pic>
          <p:pic>
            <p:nvPicPr>
              <p:cNvPr id="63" name="Imagem 62" descr="Texto&#10;&#10;Descrição gerada automaticamente com confiança média">
                <a:extLst>
                  <a:ext uri="{FF2B5EF4-FFF2-40B4-BE49-F238E27FC236}">
                    <a16:creationId xmlns:a16="http://schemas.microsoft.com/office/drawing/2014/main" id="{4E6D1022-C1F1-E3A7-196D-A6C21985DB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36382" b="40693"/>
              <a:stretch/>
            </p:blipFill>
            <p:spPr>
              <a:xfrm>
                <a:off x="1387382" y="5905467"/>
                <a:ext cx="4761906" cy="1091682"/>
              </a:xfrm>
              <a:prstGeom prst="rect">
                <a:avLst/>
              </a:prstGeom>
            </p:spPr>
          </p:pic>
        </p:grpSp>
        <p:pic>
          <p:nvPicPr>
            <p:cNvPr id="61" name="Picture 9" descr="A map of italy with orange lines and a plane flying&#10;&#10;AI-generated content may be incorrect.">
              <a:extLst>
                <a:ext uri="{FF2B5EF4-FFF2-40B4-BE49-F238E27FC236}">
                  <a16:creationId xmlns:a16="http://schemas.microsoft.com/office/drawing/2014/main" id="{ADF4D2C9-279E-C3FE-E7EA-4BC36F708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60" t="88184"/>
            <a:stretch/>
          </p:blipFill>
          <p:spPr>
            <a:xfrm>
              <a:off x="5412581" y="6046704"/>
              <a:ext cx="6779418" cy="811296"/>
            </a:xfrm>
            <a:prstGeom prst="rect">
              <a:avLst/>
            </a:prstGeom>
          </p:spPr>
        </p:pic>
      </p:grpSp>
      <p:sp>
        <p:nvSpPr>
          <p:cNvPr id="66" name="Espaço Reservado para Texto 17">
            <a:extLst>
              <a:ext uri="{FF2B5EF4-FFF2-40B4-BE49-F238E27FC236}">
                <a16:creationId xmlns:a16="http://schemas.microsoft.com/office/drawing/2014/main" id="{7D1038E8-6177-3332-D4B3-D3FA62389252}"/>
              </a:ext>
            </a:extLst>
          </p:cNvPr>
          <p:cNvSpPr txBox="1">
            <a:spLocks/>
          </p:cNvSpPr>
          <p:nvPr/>
        </p:nvSpPr>
        <p:spPr>
          <a:xfrm>
            <a:off x="1222754" y="591367"/>
            <a:ext cx="4905906" cy="7501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Unidade Beneficiária</a:t>
            </a:r>
          </a:p>
          <a:p>
            <a:pPr algn="ctr"/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 Fundo de Assistência Social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53A935B-4751-2556-FD6A-958DCC14E0A9}"/>
              </a:ext>
            </a:extLst>
          </p:cNvPr>
          <p:cNvSpPr txBox="1"/>
          <p:nvPr/>
        </p:nvSpPr>
        <p:spPr>
          <a:xfrm>
            <a:off x="519540" y="3678266"/>
            <a:ext cx="367268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Importante!</a:t>
            </a:r>
          </a:p>
          <a:p>
            <a:pPr algn="just"/>
            <a:endParaRPr lang="pt-BR" sz="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Válido somente para as programações regidas pela Portaria MDS nº 1044/2024.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Não se aplica às programações pagas à luz da Portaria MC nº 580/2020.</a:t>
            </a:r>
          </a:p>
        </p:txBody>
      </p:sp>
    </p:spTree>
    <p:extLst>
      <p:ext uri="{BB962C8B-B14F-4D97-AF65-F5344CB8AC3E}">
        <p14:creationId xmlns:p14="http://schemas.microsoft.com/office/powerpoint/2010/main" val="3421002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9A6C2-CA76-D534-347F-DAA4217C2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E3F5CF2-6BE9-56F9-B44A-4EAD55F33FD8}"/>
              </a:ext>
            </a:extLst>
          </p:cNvPr>
          <p:cNvSpPr txBox="1"/>
          <p:nvPr/>
        </p:nvSpPr>
        <p:spPr>
          <a:xfrm>
            <a:off x="902525" y="2072038"/>
            <a:ext cx="10386947" cy="327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 fontAlgn="base">
              <a:lnSpc>
                <a:spcPct val="150000"/>
              </a:lnSpc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São as entidades privadas sem fins lucrativos integrante da Rede de Serviços de Proteção Social Básica e(ou) Especial do ente proponente, inscritas no </a:t>
            </a: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Conselho de Assistência Social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que estejam com cadastro concluído no </a:t>
            </a: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Cadastro Nacional de Entidades de Assistência Social – CNEAS 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que oferte pelo menos um dos serviços abrangidos na Tipificação Nacional de Serviços Socioassistenciais, </a:t>
            </a: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Resolução CNAS n° 109/2009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ou ainda da </a:t>
            </a: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Resolução CNAS nº 34, de 28 de novembro de 2011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para a habilitação e reabilitação da pessoa com deficiência e a promoção de sua integração à vida comunitária no campo da assistência social.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27BC302C-EF4F-7DE6-C9E8-78A786C0C41B}"/>
              </a:ext>
            </a:extLst>
          </p:cNvPr>
          <p:cNvGrpSpPr/>
          <p:nvPr/>
        </p:nvGrpSpPr>
        <p:grpSpPr>
          <a:xfrm>
            <a:off x="6924" y="6077922"/>
            <a:ext cx="11994576" cy="975567"/>
            <a:chOff x="6924" y="6063408"/>
            <a:chExt cx="11994576" cy="975567"/>
          </a:xfrm>
        </p:grpSpPr>
        <p:pic>
          <p:nvPicPr>
            <p:cNvPr id="6" name="Picture 26" descr="A map of italy with orange lines and a plane flying&#10;&#10;AI-generated content may be incorrect.">
              <a:extLst>
                <a:ext uri="{FF2B5EF4-FFF2-40B4-BE49-F238E27FC236}">
                  <a16:creationId xmlns:a16="http://schemas.microsoft.com/office/drawing/2014/main" id="{EBC3DF5D-29DF-228D-1ED0-087531CCB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184" r="72227"/>
            <a:stretch/>
          </p:blipFill>
          <p:spPr>
            <a:xfrm>
              <a:off x="3159723" y="6063408"/>
              <a:ext cx="3171849" cy="792000"/>
            </a:xfrm>
            <a:prstGeom prst="rect">
              <a:avLst/>
            </a:prstGeom>
          </p:spPr>
        </p:pic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8224996F-DD76-A653-C882-36B42E313E8C}"/>
                </a:ext>
              </a:extLst>
            </p:cNvPr>
            <p:cNvGrpSpPr/>
            <p:nvPr/>
          </p:nvGrpSpPr>
          <p:grpSpPr>
            <a:xfrm>
              <a:off x="7085209" y="6064499"/>
              <a:ext cx="4916291" cy="974476"/>
              <a:chOff x="177491" y="5884125"/>
              <a:chExt cx="5971797" cy="1091682"/>
            </a:xfrm>
          </p:grpSpPr>
          <p:pic>
            <p:nvPicPr>
              <p:cNvPr id="9" name="Imagem 8" descr="Uma imagem contendo Forma&#10;&#10;O conteúdo gerado por IA pode estar incorreto.">
                <a:extLst>
                  <a:ext uri="{FF2B5EF4-FFF2-40B4-BE49-F238E27FC236}">
                    <a16:creationId xmlns:a16="http://schemas.microsoft.com/office/drawing/2014/main" id="{9DC4BF3E-2BB3-B3D6-6145-EF22BA2352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491" y="6071616"/>
                <a:ext cx="1311885" cy="643081"/>
              </a:xfrm>
              <a:prstGeom prst="rect">
                <a:avLst/>
              </a:prstGeom>
            </p:spPr>
          </p:pic>
          <p:pic>
            <p:nvPicPr>
              <p:cNvPr id="10" name="Imagem 9" descr="Texto&#10;&#10;Descrição gerada automaticamente com confiança média">
                <a:extLst>
                  <a:ext uri="{FF2B5EF4-FFF2-40B4-BE49-F238E27FC236}">
                    <a16:creationId xmlns:a16="http://schemas.microsoft.com/office/drawing/2014/main" id="{1DB9B287-F072-41CA-7313-A85EEDB3B2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36382" b="40693"/>
              <a:stretch/>
            </p:blipFill>
            <p:spPr>
              <a:xfrm>
                <a:off x="1387383" y="5884125"/>
                <a:ext cx="4761905" cy="1091682"/>
              </a:xfrm>
              <a:prstGeom prst="rect">
                <a:avLst/>
              </a:prstGeom>
            </p:spPr>
          </p:pic>
        </p:grpSp>
        <p:pic>
          <p:nvPicPr>
            <p:cNvPr id="8" name="Picture 26" descr="A map of italy with orange lines and a plane flying&#10;&#10;AI-generated content may be incorrect.">
              <a:extLst>
                <a:ext uri="{FF2B5EF4-FFF2-40B4-BE49-F238E27FC236}">
                  <a16:creationId xmlns:a16="http://schemas.microsoft.com/office/drawing/2014/main" id="{6400D716-B0D5-A058-5785-DA83C7BAE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184" r="72227"/>
            <a:stretch/>
          </p:blipFill>
          <p:spPr>
            <a:xfrm>
              <a:off x="6924" y="6065305"/>
              <a:ext cx="3171849" cy="792000"/>
            </a:xfrm>
            <a:prstGeom prst="rect">
              <a:avLst/>
            </a:prstGeom>
          </p:spPr>
        </p:pic>
      </p:grpSp>
      <p:pic>
        <p:nvPicPr>
          <p:cNvPr id="11" name="Picture 2" descr="A map of italy with orange lines and a plane flying&#10;&#10;AI-generated content may be incorrect.">
            <a:extLst>
              <a:ext uri="{FF2B5EF4-FFF2-40B4-BE49-F238E27FC236}">
                <a16:creationId xmlns:a16="http://schemas.microsoft.com/office/drawing/2014/main" id="{A569309B-6E72-CAAF-D0EA-002DFE087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4" r="78566" b="51344"/>
          <a:stretch/>
        </p:blipFill>
        <p:spPr>
          <a:xfrm>
            <a:off x="-92601" y="0"/>
            <a:ext cx="1224283" cy="1193655"/>
          </a:xfrm>
          <a:prstGeom prst="rect">
            <a:avLst/>
          </a:prstGeom>
        </p:spPr>
      </p:pic>
      <p:sp>
        <p:nvSpPr>
          <p:cNvPr id="12" name="Espaço Reservado para Texto 17">
            <a:extLst>
              <a:ext uri="{FF2B5EF4-FFF2-40B4-BE49-F238E27FC236}">
                <a16:creationId xmlns:a16="http://schemas.microsoft.com/office/drawing/2014/main" id="{24250625-8A84-4374-3552-7546273D52D9}"/>
              </a:ext>
            </a:extLst>
          </p:cNvPr>
          <p:cNvSpPr txBox="1">
            <a:spLocks/>
          </p:cNvSpPr>
          <p:nvPr/>
        </p:nvSpPr>
        <p:spPr>
          <a:xfrm>
            <a:off x="2562129" y="363768"/>
            <a:ext cx="7067740" cy="109168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Unidade Beneficiária </a:t>
            </a:r>
          </a:p>
          <a:p>
            <a:pPr algn="ctr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Unidade Referenciada 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(Entidade Privada)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627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6E287-DFE1-505C-3635-B89468F9D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ço Reservado para Texto 17">
            <a:extLst>
              <a:ext uri="{FF2B5EF4-FFF2-40B4-BE49-F238E27FC236}">
                <a16:creationId xmlns:a16="http://schemas.microsoft.com/office/drawing/2014/main" id="{CEBBB1E4-6CF2-ED33-A0EE-78E2198DD808}"/>
              </a:ext>
            </a:extLst>
          </p:cNvPr>
          <p:cNvSpPr txBox="1">
            <a:spLocks/>
          </p:cNvSpPr>
          <p:nvPr/>
        </p:nvSpPr>
        <p:spPr>
          <a:xfrm>
            <a:off x="1140667" y="381221"/>
            <a:ext cx="10312887" cy="7813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Requisitos para uma unidade referenciada receber recursos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68C4993-E940-A330-F627-1246AD2BC974}"/>
              </a:ext>
            </a:extLst>
          </p:cNvPr>
          <p:cNvSpPr txBox="1"/>
          <p:nvPr/>
        </p:nvSpPr>
        <p:spPr>
          <a:xfrm>
            <a:off x="667014" y="1777714"/>
            <a:ext cx="10961816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pt-BR" sz="17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Possuir o </a:t>
            </a:r>
            <a:r>
              <a:rPr lang="pt-BR" sz="1700" b="1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cadastro no CNEAS </a:t>
            </a:r>
            <a:r>
              <a:rPr lang="pt-BR" sz="17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 o status de concluído há, </a:t>
            </a:r>
            <a:r>
              <a:rPr lang="pt-BR" sz="1700" b="1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mínimo, 1 (um) ano</a:t>
            </a:r>
            <a:r>
              <a:rPr lang="pt-BR" sz="17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com a </a:t>
            </a:r>
            <a:r>
              <a:rPr lang="pt-BR" sz="1700" b="0" i="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mesma oferta do serviço socioassistencial nacionalmente reconhecido</a:t>
            </a:r>
            <a:r>
              <a:rPr lang="pt-BR" sz="17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pt-BR" sz="1700" b="0" i="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declarada na inscrição do conselho de assistência social do Munícipio ou do Distrito Federal</a:t>
            </a:r>
            <a:r>
              <a:rPr lang="pt-BR" sz="17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 esse serviço deve ser prestado no território do município;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7F7F96C-F09F-5AEF-3B09-AD1B16E92BFE}"/>
              </a:ext>
            </a:extLst>
          </p:cNvPr>
          <p:cNvSpPr txBox="1"/>
          <p:nvPr/>
        </p:nvSpPr>
        <p:spPr>
          <a:xfrm>
            <a:off x="676864" y="2777646"/>
            <a:ext cx="1096181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spcAft>
                <a:spcPts val="750"/>
              </a:spcAft>
              <a:defRPr b="1" i="0">
                <a:effectLst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7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Possuir o cadastro do </a:t>
            </a:r>
            <a:r>
              <a:rPr lang="pt-B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CNEAS</a:t>
            </a:r>
            <a:r>
              <a:rPr lang="pt-BR" sz="17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atualizado</a:t>
            </a:r>
            <a:r>
              <a:rPr lang="pt-BR" sz="17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há pelo menos 2 (dois) anos</a:t>
            </a:r>
            <a:r>
              <a:rPr lang="pt-BR" sz="17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caso a unidade referenciada já possua o CNEAS há muito tempo.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29239FB6-6AB5-FDBA-97B7-1B317749B829}"/>
              </a:ext>
            </a:extLst>
          </p:cNvPr>
          <p:cNvGrpSpPr/>
          <p:nvPr/>
        </p:nvGrpSpPr>
        <p:grpSpPr>
          <a:xfrm>
            <a:off x="512959" y="6026399"/>
            <a:ext cx="11679040" cy="974476"/>
            <a:chOff x="512959" y="6026399"/>
            <a:chExt cx="11679040" cy="974476"/>
          </a:xfrm>
        </p:grpSpPr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88AE6F2A-1BCC-64E1-AD7D-DE4BA0B14039}"/>
                </a:ext>
              </a:extLst>
            </p:cNvPr>
            <p:cNvGrpSpPr/>
            <p:nvPr/>
          </p:nvGrpSpPr>
          <p:grpSpPr>
            <a:xfrm>
              <a:off x="512959" y="6026399"/>
              <a:ext cx="4916291" cy="974476"/>
              <a:chOff x="177491" y="5905467"/>
              <a:chExt cx="5971797" cy="1091682"/>
            </a:xfrm>
          </p:grpSpPr>
          <p:pic>
            <p:nvPicPr>
              <p:cNvPr id="6" name="Imagem 5" descr="Uma imagem contendo Forma&#10;&#10;O conteúdo gerado por IA pode estar incorreto.">
                <a:extLst>
                  <a:ext uri="{FF2B5EF4-FFF2-40B4-BE49-F238E27FC236}">
                    <a16:creationId xmlns:a16="http://schemas.microsoft.com/office/drawing/2014/main" id="{BA1AA0E8-5592-99EA-F6E1-6C1D027C88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491" y="6071616"/>
                <a:ext cx="1311885" cy="643081"/>
              </a:xfrm>
              <a:prstGeom prst="rect">
                <a:avLst/>
              </a:prstGeom>
            </p:spPr>
          </p:pic>
          <p:pic>
            <p:nvPicPr>
              <p:cNvPr id="7" name="Imagem 6" descr="Texto&#10;&#10;Descrição gerada automaticamente com confiança média">
                <a:extLst>
                  <a:ext uri="{FF2B5EF4-FFF2-40B4-BE49-F238E27FC236}">
                    <a16:creationId xmlns:a16="http://schemas.microsoft.com/office/drawing/2014/main" id="{42365D03-3A61-AEB5-EEE9-8EB9F6A560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36382" b="40693"/>
              <a:stretch/>
            </p:blipFill>
            <p:spPr>
              <a:xfrm>
                <a:off x="1387382" y="5905467"/>
                <a:ext cx="4761906" cy="1091682"/>
              </a:xfrm>
              <a:prstGeom prst="rect">
                <a:avLst/>
              </a:prstGeom>
            </p:spPr>
          </p:pic>
        </p:grpSp>
        <p:pic>
          <p:nvPicPr>
            <p:cNvPr id="5" name="Picture 9" descr="A map of italy with orange lines and a plane flying&#10;&#10;AI-generated content may be incorrect.">
              <a:extLst>
                <a:ext uri="{FF2B5EF4-FFF2-40B4-BE49-F238E27FC236}">
                  <a16:creationId xmlns:a16="http://schemas.microsoft.com/office/drawing/2014/main" id="{A968FF24-9038-A749-92D2-1F2B126DE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60" t="88184"/>
            <a:stretch/>
          </p:blipFill>
          <p:spPr>
            <a:xfrm>
              <a:off x="5412581" y="6046704"/>
              <a:ext cx="6779418" cy="811296"/>
            </a:xfrm>
            <a:prstGeom prst="rect">
              <a:avLst/>
            </a:prstGeom>
          </p:spPr>
        </p:pic>
      </p:grpSp>
      <p:pic>
        <p:nvPicPr>
          <p:cNvPr id="8" name="Picture 2" descr="A map of italy with orange lines and a plane flying&#10;&#10;AI-generated content may be incorrect.">
            <a:extLst>
              <a:ext uri="{FF2B5EF4-FFF2-40B4-BE49-F238E27FC236}">
                <a16:creationId xmlns:a16="http://schemas.microsoft.com/office/drawing/2014/main" id="{E3B33726-D6A0-DE18-9C6E-BD49E39DFE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4" r="78566" b="51344"/>
          <a:stretch/>
        </p:blipFill>
        <p:spPr>
          <a:xfrm>
            <a:off x="-92601" y="0"/>
            <a:ext cx="1224283" cy="119365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D1552FA-06B1-85A8-199F-13B38E331309}"/>
              </a:ext>
            </a:extLst>
          </p:cNvPr>
          <p:cNvSpPr txBox="1"/>
          <p:nvPr/>
        </p:nvSpPr>
        <p:spPr>
          <a:xfrm>
            <a:off x="1689137" y="3383063"/>
            <a:ext cx="9176190" cy="150297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spcAft>
                <a:spcPts val="750"/>
              </a:spcAft>
              <a:defRPr b="1" i="0">
                <a:effectLst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7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Devem estar atualizadas no CNEAS: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7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informações cadastrais a respeito da entidade;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7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questões gerais sobre gestão e monitoramento das entidades de assistência social;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7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informações da oferta de serviços; 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7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parecer do gestor local após a visita.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16FD5D3-3007-B725-15B0-8DCA2215164E}"/>
              </a:ext>
            </a:extLst>
          </p:cNvPr>
          <p:cNvSpPr txBox="1"/>
          <p:nvPr/>
        </p:nvSpPr>
        <p:spPr>
          <a:xfrm>
            <a:off x="676866" y="5028914"/>
            <a:ext cx="1094211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pt-B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pt-BR" sz="17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ossuir declaração do registro de inscrição no respectivo conselho de assistência social do Município ou do Distrito Federal no ano vigente, detalhando a oferta realizada. Essa</a:t>
            </a:r>
            <a:r>
              <a:rPr lang="pt-B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declaração deverá ser vinculada ao </a:t>
            </a:r>
            <a:r>
              <a:rPr lang="pt-BR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EstruturaSUAS</a:t>
            </a:r>
            <a:r>
              <a:rPr lang="pt-B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8115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9FA96-35AD-F36D-249C-0CC014447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ço Reservado para Texto 17">
            <a:extLst>
              <a:ext uri="{FF2B5EF4-FFF2-40B4-BE49-F238E27FC236}">
                <a16:creationId xmlns:a16="http://schemas.microsoft.com/office/drawing/2014/main" id="{B1EBDFF1-115E-6291-71B3-4A69F126978F}"/>
              </a:ext>
            </a:extLst>
          </p:cNvPr>
          <p:cNvSpPr txBox="1">
            <a:spLocks/>
          </p:cNvSpPr>
          <p:nvPr/>
        </p:nvSpPr>
        <p:spPr>
          <a:xfrm>
            <a:off x="1131682" y="412319"/>
            <a:ext cx="10312887" cy="7813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Requisitos para uma unidade referenciada receber recursos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56D3C84-A88F-7344-EAAD-C8655D3A49F8}"/>
              </a:ext>
            </a:extLst>
          </p:cNvPr>
          <p:cNvSpPr txBox="1"/>
          <p:nvPr/>
        </p:nvSpPr>
        <p:spPr>
          <a:xfrm>
            <a:off x="939556" y="2005533"/>
            <a:ext cx="10312887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Não há necessidade da entidade ter a Certificação de Entidades Beneficentes de Assistência Social - CEBAS.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700" b="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As ofertas dos serviços socioassistenciais a serem prestados pelas unidades referenciadas deverão ser prestadas no território correspondente à circunscrição do ente federado beneficiado com a programação, devendo ser apresentadas as inscrições dos respectivos conselhos de assistência social em cada local de atuação.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44F67277-ED56-917E-1326-7627725309C5}"/>
              </a:ext>
            </a:extLst>
          </p:cNvPr>
          <p:cNvGrpSpPr/>
          <p:nvPr/>
        </p:nvGrpSpPr>
        <p:grpSpPr>
          <a:xfrm>
            <a:off x="512959" y="6026399"/>
            <a:ext cx="11679040" cy="974476"/>
            <a:chOff x="512959" y="6026399"/>
            <a:chExt cx="11679040" cy="974476"/>
          </a:xfrm>
        </p:grpSpPr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42D386BE-DEDB-BFB8-42F5-A1D1E6E66A7E}"/>
                </a:ext>
              </a:extLst>
            </p:cNvPr>
            <p:cNvGrpSpPr/>
            <p:nvPr/>
          </p:nvGrpSpPr>
          <p:grpSpPr>
            <a:xfrm>
              <a:off x="512959" y="6026399"/>
              <a:ext cx="4916291" cy="974476"/>
              <a:chOff x="177491" y="5905467"/>
              <a:chExt cx="5971797" cy="1091682"/>
            </a:xfrm>
          </p:grpSpPr>
          <p:pic>
            <p:nvPicPr>
              <p:cNvPr id="6" name="Imagem 5" descr="Uma imagem contendo Forma&#10;&#10;O conteúdo gerado por IA pode estar incorreto.">
                <a:extLst>
                  <a:ext uri="{FF2B5EF4-FFF2-40B4-BE49-F238E27FC236}">
                    <a16:creationId xmlns:a16="http://schemas.microsoft.com/office/drawing/2014/main" id="{69168D00-DDCD-7F85-0E15-B8994FB088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491" y="6071616"/>
                <a:ext cx="1311885" cy="643081"/>
              </a:xfrm>
              <a:prstGeom prst="rect">
                <a:avLst/>
              </a:prstGeom>
            </p:spPr>
          </p:pic>
          <p:pic>
            <p:nvPicPr>
              <p:cNvPr id="7" name="Imagem 6" descr="Texto&#10;&#10;Descrição gerada automaticamente com confiança média">
                <a:extLst>
                  <a:ext uri="{FF2B5EF4-FFF2-40B4-BE49-F238E27FC236}">
                    <a16:creationId xmlns:a16="http://schemas.microsoft.com/office/drawing/2014/main" id="{F2FE059D-20B7-7558-B04D-06E99B5C85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36382" b="40693"/>
              <a:stretch/>
            </p:blipFill>
            <p:spPr>
              <a:xfrm>
                <a:off x="1387382" y="5905467"/>
                <a:ext cx="4761906" cy="1091682"/>
              </a:xfrm>
              <a:prstGeom prst="rect">
                <a:avLst/>
              </a:prstGeom>
            </p:spPr>
          </p:pic>
        </p:grpSp>
        <p:pic>
          <p:nvPicPr>
            <p:cNvPr id="5" name="Picture 9" descr="A map of italy with orange lines and a plane flying&#10;&#10;AI-generated content may be incorrect.">
              <a:extLst>
                <a:ext uri="{FF2B5EF4-FFF2-40B4-BE49-F238E27FC236}">
                  <a16:creationId xmlns:a16="http://schemas.microsoft.com/office/drawing/2014/main" id="{CBCC23A3-6E3B-394B-7F7C-02497A8BD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60" t="88184"/>
            <a:stretch/>
          </p:blipFill>
          <p:spPr>
            <a:xfrm>
              <a:off x="5412581" y="6046704"/>
              <a:ext cx="6779418" cy="811296"/>
            </a:xfrm>
            <a:prstGeom prst="rect">
              <a:avLst/>
            </a:prstGeom>
          </p:spPr>
        </p:pic>
      </p:grpSp>
      <p:pic>
        <p:nvPicPr>
          <p:cNvPr id="8" name="Picture 2" descr="A map of italy with orange lines and a plane flying&#10;&#10;AI-generated content may be incorrect.">
            <a:extLst>
              <a:ext uri="{FF2B5EF4-FFF2-40B4-BE49-F238E27FC236}">
                <a16:creationId xmlns:a16="http://schemas.microsoft.com/office/drawing/2014/main" id="{E2564FEE-6D10-C2D4-E479-FB8B7A83CF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4" r="78566" b="51344"/>
          <a:stretch/>
        </p:blipFill>
        <p:spPr>
          <a:xfrm>
            <a:off x="-92601" y="0"/>
            <a:ext cx="1224283" cy="119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819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66F66-E324-81FA-4957-3A93BABD0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17">
            <a:extLst>
              <a:ext uri="{FF2B5EF4-FFF2-40B4-BE49-F238E27FC236}">
                <a16:creationId xmlns:a16="http://schemas.microsoft.com/office/drawing/2014/main" id="{FA6685B1-77C4-4034-9731-99D93082C842}"/>
              </a:ext>
            </a:extLst>
          </p:cNvPr>
          <p:cNvSpPr txBox="1">
            <a:spLocks/>
          </p:cNvSpPr>
          <p:nvPr/>
        </p:nvSpPr>
        <p:spPr>
          <a:xfrm>
            <a:off x="1231872" y="201163"/>
            <a:ext cx="10393935" cy="7813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Quais são serviços prestados pelas Unidades Referenciadas?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19A4CE7-039D-A36B-B315-5BEC397B294A}"/>
              </a:ext>
            </a:extLst>
          </p:cNvPr>
          <p:cNvSpPr txBox="1"/>
          <p:nvPr/>
        </p:nvSpPr>
        <p:spPr>
          <a:xfrm>
            <a:off x="1288258" y="799461"/>
            <a:ext cx="4982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Unidades Referenciadas (Entidades Privadas)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99C77107-7680-BF9C-F764-ACD609AEC2DB}"/>
              </a:ext>
            </a:extLst>
          </p:cNvPr>
          <p:cNvGrpSpPr/>
          <p:nvPr/>
        </p:nvGrpSpPr>
        <p:grpSpPr>
          <a:xfrm>
            <a:off x="5929807" y="1415362"/>
            <a:ext cx="4815644" cy="1398072"/>
            <a:chOff x="5929807" y="1415362"/>
            <a:chExt cx="4815644" cy="1398072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6C7FD543-927D-BF55-F438-1DD36189D632}"/>
                </a:ext>
              </a:extLst>
            </p:cNvPr>
            <p:cNvSpPr txBox="1"/>
            <p:nvPr/>
          </p:nvSpPr>
          <p:spPr>
            <a:xfrm>
              <a:off x="6096001" y="1538719"/>
              <a:ext cx="464945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7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 Serviço de Convivência e Fortalecimento de Vínculos - SFCV; e </a:t>
              </a:r>
            </a:p>
            <a:p>
              <a:r>
                <a:rPr lang="pt-BR" sz="17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 Serviço de Proteção Social Básica no Domicílio para Pessoas com Deficiência e Idosas.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CBEF325B-334E-9E4C-60D8-35EC4EC7C956}"/>
                </a:ext>
              </a:extLst>
            </p:cNvPr>
            <p:cNvSpPr/>
            <p:nvPr/>
          </p:nvSpPr>
          <p:spPr>
            <a:xfrm>
              <a:off x="5929807" y="1415362"/>
              <a:ext cx="4815643" cy="1398072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id="{CF03E903-8A23-A4A5-A5A5-614C1E7D2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33" b="96667" l="0" r="100000">
                        <a14:foregroundMark x1="8791" y1="48889" x2="10806" y2="52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0653" y="4195959"/>
            <a:ext cx="4213902" cy="694599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5440BF7F-1B61-1C1D-249A-B96190E88753}"/>
              </a:ext>
            </a:extLst>
          </p:cNvPr>
          <p:cNvGrpSpPr/>
          <p:nvPr/>
        </p:nvGrpSpPr>
        <p:grpSpPr>
          <a:xfrm>
            <a:off x="425361" y="2957319"/>
            <a:ext cx="5595987" cy="3038109"/>
            <a:chOff x="170205" y="2678722"/>
            <a:chExt cx="5595987" cy="3038109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E763D4D4-6270-6811-61B2-9B7A7A2298B5}"/>
                </a:ext>
              </a:extLst>
            </p:cNvPr>
            <p:cNvSpPr/>
            <p:nvPr/>
          </p:nvSpPr>
          <p:spPr>
            <a:xfrm>
              <a:off x="393577" y="2678722"/>
              <a:ext cx="5281074" cy="3038109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2E1D0387-252E-E723-824A-A3B1B6CD0488}"/>
                </a:ext>
              </a:extLst>
            </p:cNvPr>
            <p:cNvSpPr txBox="1"/>
            <p:nvPr/>
          </p:nvSpPr>
          <p:spPr>
            <a:xfrm>
              <a:off x="170205" y="2712754"/>
              <a:ext cx="5595987" cy="297004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lvl="1"/>
              <a:r>
                <a:rPr lang="pt-BR" sz="17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 Serviço de Abordagem Social; </a:t>
              </a:r>
              <a:br>
                <a:rPr lang="pt-BR" sz="17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pt-BR" sz="17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 Serviço de Proteção Social a Adolescentes em   Cumprimento de Medida Socioeducativa de Liberdade Assistida (LA), e de Prestação de Serviços à Comunidade (PSC); </a:t>
              </a:r>
              <a:br>
                <a:rPr lang="pt-BR" sz="17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pt-BR" sz="17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 Serviço de Proteção Social Especial para Pessoas com Deficiência, Idosas e suas Famílias; </a:t>
              </a:r>
              <a:br>
                <a:rPr lang="pt-BR" sz="17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pt-BR" sz="17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 Serviço de Acolhimento; </a:t>
              </a:r>
              <a:br>
                <a:rPr lang="pt-BR" sz="17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pt-BR" sz="17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 Serviço de Acolhimento em Família Acolhedora; e</a:t>
              </a:r>
              <a:br>
                <a:rPr lang="pt-BR" sz="17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pt-BR" sz="17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 Habilitação e reabilitação da pessoa com deficiência e a promoção de sua inclusão à vida comunitária.</a:t>
              </a:r>
            </a:p>
          </p:txBody>
        </p:sp>
      </p:grpSp>
      <p:pic>
        <p:nvPicPr>
          <p:cNvPr id="2" name="Imagem 1">
            <a:extLst>
              <a:ext uri="{FF2B5EF4-FFF2-40B4-BE49-F238E27FC236}">
                <a16:creationId xmlns:a16="http://schemas.microsoft.com/office/drawing/2014/main" id="{E087865C-FD6E-D3DB-3555-4E94FF8F34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552" l="0" r="9943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6549" y="1757704"/>
            <a:ext cx="4027390" cy="659855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CEBA543C-4DF2-389A-8F47-3F9CCD04FF4A}"/>
              </a:ext>
            </a:extLst>
          </p:cNvPr>
          <p:cNvGrpSpPr/>
          <p:nvPr/>
        </p:nvGrpSpPr>
        <p:grpSpPr>
          <a:xfrm>
            <a:off x="6924" y="6077922"/>
            <a:ext cx="11994576" cy="975567"/>
            <a:chOff x="6924" y="6063408"/>
            <a:chExt cx="11994576" cy="975567"/>
          </a:xfrm>
        </p:grpSpPr>
        <p:pic>
          <p:nvPicPr>
            <p:cNvPr id="6" name="Picture 26" descr="A map of italy with orange lines and a plane flying&#10;&#10;AI-generated content may be incorrect.">
              <a:extLst>
                <a:ext uri="{FF2B5EF4-FFF2-40B4-BE49-F238E27FC236}">
                  <a16:creationId xmlns:a16="http://schemas.microsoft.com/office/drawing/2014/main" id="{8DA133CB-AF2F-480D-2A02-C01C1CEFF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184" r="72227"/>
            <a:stretch/>
          </p:blipFill>
          <p:spPr>
            <a:xfrm>
              <a:off x="3159723" y="6063408"/>
              <a:ext cx="3171849" cy="792000"/>
            </a:xfrm>
            <a:prstGeom prst="rect">
              <a:avLst/>
            </a:prstGeom>
          </p:spPr>
        </p:pic>
        <p:grpSp>
          <p:nvGrpSpPr>
            <p:cNvPr id="25" name="Agrupar 24">
              <a:extLst>
                <a:ext uri="{FF2B5EF4-FFF2-40B4-BE49-F238E27FC236}">
                  <a16:creationId xmlns:a16="http://schemas.microsoft.com/office/drawing/2014/main" id="{BB26476B-D2A0-8794-5387-A3802B52F9DB}"/>
                </a:ext>
              </a:extLst>
            </p:cNvPr>
            <p:cNvGrpSpPr/>
            <p:nvPr/>
          </p:nvGrpSpPr>
          <p:grpSpPr>
            <a:xfrm>
              <a:off x="7085209" y="6064499"/>
              <a:ext cx="4916291" cy="974476"/>
              <a:chOff x="177491" y="5884125"/>
              <a:chExt cx="5971797" cy="1091682"/>
            </a:xfrm>
          </p:grpSpPr>
          <p:pic>
            <p:nvPicPr>
              <p:cNvPr id="27" name="Imagem 26" descr="Uma imagem contendo Forma&#10;&#10;O conteúdo gerado por IA pode estar incorreto.">
                <a:extLst>
                  <a:ext uri="{FF2B5EF4-FFF2-40B4-BE49-F238E27FC236}">
                    <a16:creationId xmlns:a16="http://schemas.microsoft.com/office/drawing/2014/main" id="{C3BDE7E6-E313-A508-A867-08F8689CD7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491" y="6071616"/>
                <a:ext cx="1311885" cy="643081"/>
              </a:xfrm>
              <a:prstGeom prst="rect">
                <a:avLst/>
              </a:prstGeom>
            </p:spPr>
          </p:pic>
          <p:pic>
            <p:nvPicPr>
              <p:cNvPr id="28" name="Imagem 27" descr="Texto&#10;&#10;Descrição gerada automaticamente com confiança média">
                <a:extLst>
                  <a:ext uri="{FF2B5EF4-FFF2-40B4-BE49-F238E27FC236}">
                    <a16:creationId xmlns:a16="http://schemas.microsoft.com/office/drawing/2014/main" id="{9EA7F258-2262-EB7E-EBAB-1585EE0555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t="36382" b="40693"/>
              <a:stretch/>
            </p:blipFill>
            <p:spPr>
              <a:xfrm>
                <a:off x="1387383" y="5884125"/>
                <a:ext cx="4761905" cy="1091682"/>
              </a:xfrm>
              <a:prstGeom prst="rect">
                <a:avLst/>
              </a:prstGeom>
            </p:spPr>
          </p:pic>
        </p:grpSp>
        <p:pic>
          <p:nvPicPr>
            <p:cNvPr id="26" name="Picture 26" descr="A map of italy with orange lines and a plane flying&#10;&#10;AI-generated content may be incorrect.">
              <a:extLst>
                <a:ext uri="{FF2B5EF4-FFF2-40B4-BE49-F238E27FC236}">
                  <a16:creationId xmlns:a16="http://schemas.microsoft.com/office/drawing/2014/main" id="{5423D485-C739-0893-4124-92B598963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184" r="72227"/>
            <a:stretch/>
          </p:blipFill>
          <p:spPr>
            <a:xfrm>
              <a:off x="6924" y="6065305"/>
              <a:ext cx="3171849" cy="792000"/>
            </a:xfrm>
            <a:prstGeom prst="rect">
              <a:avLst/>
            </a:prstGeom>
          </p:spPr>
        </p:pic>
      </p:grpSp>
      <p:pic>
        <p:nvPicPr>
          <p:cNvPr id="12" name="Picture 2" descr="A map of italy with orange lines and a plane flying&#10;&#10;AI-generated content may be incorrect.">
            <a:extLst>
              <a:ext uri="{FF2B5EF4-FFF2-40B4-BE49-F238E27FC236}">
                <a16:creationId xmlns:a16="http://schemas.microsoft.com/office/drawing/2014/main" id="{1E9B52C1-8BF8-BA04-769F-E3775CB482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4" r="78566" b="51344"/>
          <a:stretch/>
        </p:blipFill>
        <p:spPr>
          <a:xfrm>
            <a:off x="-92601" y="0"/>
            <a:ext cx="1224283" cy="119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59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0C7D84-98C3-7D87-3849-4E3A8DB50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66C3025B-2CFF-37D6-33E8-0014FDB63800}"/>
              </a:ext>
            </a:extLst>
          </p:cNvPr>
          <p:cNvGrpSpPr/>
          <p:nvPr/>
        </p:nvGrpSpPr>
        <p:grpSpPr>
          <a:xfrm>
            <a:off x="512959" y="6026399"/>
            <a:ext cx="11679040" cy="974476"/>
            <a:chOff x="512959" y="6026399"/>
            <a:chExt cx="11679040" cy="974476"/>
          </a:xfrm>
        </p:grpSpPr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4E9F4D0B-DDAB-106B-0E18-869CC1A41327}"/>
                </a:ext>
              </a:extLst>
            </p:cNvPr>
            <p:cNvGrpSpPr/>
            <p:nvPr/>
          </p:nvGrpSpPr>
          <p:grpSpPr>
            <a:xfrm>
              <a:off x="512959" y="6026399"/>
              <a:ext cx="4916291" cy="974476"/>
              <a:chOff x="177491" y="5905467"/>
              <a:chExt cx="5971797" cy="1091682"/>
            </a:xfrm>
          </p:grpSpPr>
          <p:pic>
            <p:nvPicPr>
              <p:cNvPr id="9" name="Imagem 8" descr="Uma imagem contendo Forma&#10;&#10;O conteúdo gerado por IA pode estar incorreto.">
                <a:extLst>
                  <a:ext uri="{FF2B5EF4-FFF2-40B4-BE49-F238E27FC236}">
                    <a16:creationId xmlns:a16="http://schemas.microsoft.com/office/drawing/2014/main" id="{D77DF310-7940-49C5-F774-1A04144582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491" y="6071616"/>
                <a:ext cx="1311885" cy="643081"/>
              </a:xfrm>
              <a:prstGeom prst="rect">
                <a:avLst/>
              </a:prstGeom>
            </p:spPr>
          </p:pic>
          <p:pic>
            <p:nvPicPr>
              <p:cNvPr id="10" name="Imagem 9" descr="Texto&#10;&#10;Descrição gerada automaticamente com confiança média">
                <a:extLst>
                  <a:ext uri="{FF2B5EF4-FFF2-40B4-BE49-F238E27FC236}">
                    <a16:creationId xmlns:a16="http://schemas.microsoft.com/office/drawing/2014/main" id="{8F0D74EC-F235-4930-6DB1-CA92B40939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36382" b="40693"/>
              <a:stretch/>
            </p:blipFill>
            <p:spPr>
              <a:xfrm>
                <a:off x="1387382" y="5905467"/>
                <a:ext cx="4761906" cy="1091682"/>
              </a:xfrm>
              <a:prstGeom prst="rect">
                <a:avLst/>
              </a:prstGeom>
            </p:spPr>
          </p:pic>
        </p:grpSp>
        <p:pic>
          <p:nvPicPr>
            <p:cNvPr id="8" name="Picture 9" descr="A map of italy with orange lines and a plane flying&#10;&#10;AI-generated content may be incorrect.">
              <a:extLst>
                <a:ext uri="{FF2B5EF4-FFF2-40B4-BE49-F238E27FC236}">
                  <a16:creationId xmlns:a16="http://schemas.microsoft.com/office/drawing/2014/main" id="{24FC094F-E58E-7261-115A-1C11A5546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60" t="88184"/>
            <a:stretch/>
          </p:blipFill>
          <p:spPr>
            <a:xfrm>
              <a:off x="5412581" y="6046704"/>
              <a:ext cx="6779418" cy="811296"/>
            </a:xfrm>
            <a:prstGeom prst="rect">
              <a:avLst/>
            </a:prstGeom>
          </p:spPr>
        </p:pic>
      </p:grpSp>
      <p:pic>
        <p:nvPicPr>
          <p:cNvPr id="16" name="Picture 2" descr="A map of italy with orange lines and a plane flying&#10;&#10;AI-generated content may be incorrect.">
            <a:extLst>
              <a:ext uri="{FF2B5EF4-FFF2-40B4-BE49-F238E27FC236}">
                <a16:creationId xmlns:a16="http://schemas.microsoft.com/office/drawing/2014/main" id="{E5025C33-5036-EC12-B6D9-063344EC6C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4" r="78566" b="51344"/>
          <a:stretch/>
        </p:blipFill>
        <p:spPr>
          <a:xfrm>
            <a:off x="-92601" y="0"/>
            <a:ext cx="1224283" cy="1193655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56C52A49-C0A3-DC08-876A-81C65F397F41}"/>
              </a:ext>
            </a:extLst>
          </p:cNvPr>
          <p:cNvSpPr txBox="1"/>
          <p:nvPr/>
        </p:nvSpPr>
        <p:spPr>
          <a:xfrm>
            <a:off x="1131682" y="473921"/>
            <a:ext cx="9962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Exemplo de unidade referenciada </a:t>
            </a:r>
            <a:r>
              <a:rPr lang="pt-B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APTA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ED70AB5-A2DA-83E3-8A49-D248493626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107679" y="1377031"/>
            <a:ext cx="9976641" cy="4351338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Tinta 14">
                <a:extLst>
                  <a:ext uri="{FF2B5EF4-FFF2-40B4-BE49-F238E27FC236}">
                    <a16:creationId xmlns:a16="http://schemas.microsoft.com/office/drawing/2014/main" id="{056A113D-C17F-CA4D-11F4-6778C92AD509}"/>
                  </a:ext>
                </a:extLst>
              </p14:cNvPr>
              <p14:cNvContentPartPr/>
              <p14:nvPr/>
            </p14:nvContentPartPr>
            <p14:xfrm>
              <a:off x="8734705" y="5628596"/>
              <a:ext cx="381960" cy="5040"/>
            </p14:xfrm>
          </p:contentPart>
        </mc:Choice>
        <mc:Fallback xmlns="">
          <p:pic>
            <p:nvPicPr>
              <p:cNvPr id="15" name="Tinta 14">
                <a:extLst>
                  <a:ext uri="{FF2B5EF4-FFF2-40B4-BE49-F238E27FC236}">
                    <a16:creationId xmlns:a16="http://schemas.microsoft.com/office/drawing/2014/main" id="{056A113D-C17F-CA4D-11F4-6778C92AD50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16705" y="5592596"/>
                <a:ext cx="41760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Tinta 17">
                <a:extLst>
                  <a:ext uri="{FF2B5EF4-FFF2-40B4-BE49-F238E27FC236}">
                    <a16:creationId xmlns:a16="http://schemas.microsoft.com/office/drawing/2014/main" id="{AD24A8E7-06EB-87F9-7D69-07B0A7F4890B}"/>
                  </a:ext>
                </a:extLst>
              </p14:cNvPr>
              <p14:cNvContentPartPr/>
              <p14:nvPr/>
            </p14:nvContentPartPr>
            <p14:xfrm>
              <a:off x="9786985" y="4741916"/>
              <a:ext cx="371160" cy="9720"/>
            </p14:xfrm>
          </p:contentPart>
        </mc:Choice>
        <mc:Fallback xmlns="">
          <p:pic>
            <p:nvPicPr>
              <p:cNvPr id="18" name="Tinta 17">
                <a:extLst>
                  <a:ext uri="{FF2B5EF4-FFF2-40B4-BE49-F238E27FC236}">
                    <a16:creationId xmlns:a16="http://schemas.microsoft.com/office/drawing/2014/main" id="{AD24A8E7-06EB-87F9-7D69-07B0A7F4890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769345" y="4705916"/>
                <a:ext cx="406800" cy="8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4236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7B9B3-EC0B-F312-0095-1E4889E38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>
            <a:extLst>
              <a:ext uri="{FF2B5EF4-FFF2-40B4-BE49-F238E27FC236}">
                <a16:creationId xmlns:a16="http://schemas.microsoft.com/office/drawing/2014/main" id="{A85F73A3-0AFA-E528-A4C6-5C15E798CB4A}"/>
              </a:ext>
            </a:extLst>
          </p:cNvPr>
          <p:cNvGrpSpPr/>
          <p:nvPr/>
        </p:nvGrpSpPr>
        <p:grpSpPr>
          <a:xfrm>
            <a:off x="6924" y="6077922"/>
            <a:ext cx="11994576" cy="975567"/>
            <a:chOff x="6924" y="6063408"/>
            <a:chExt cx="11994576" cy="975567"/>
          </a:xfrm>
        </p:grpSpPr>
        <p:pic>
          <p:nvPicPr>
            <p:cNvPr id="10" name="Picture 26" descr="A map of italy with orange lines and a plane flying&#10;&#10;AI-generated content may be incorrect.">
              <a:extLst>
                <a:ext uri="{FF2B5EF4-FFF2-40B4-BE49-F238E27FC236}">
                  <a16:creationId xmlns:a16="http://schemas.microsoft.com/office/drawing/2014/main" id="{1C98A647-98F6-5666-0C65-E7C02057F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184" r="72227"/>
            <a:stretch/>
          </p:blipFill>
          <p:spPr>
            <a:xfrm>
              <a:off x="3159723" y="6063408"/>
              <a:ext cx="3171849" cy="792000"/>
            </a:xfrm>
            <a:prstGeom prst="rect">
              <a:avLst/>
            </a:prstGeom>
          </p:spPr>
        </p:pic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D1760261-5928-D570-5B71-C533669540F1}"/>
                </a:ext>
              </a:extLst>
            </p:cNvPr>
            <p:cNvGrpSpPr/>
            <p:nvPr/>
          </p:nvGrpSpPr>
          <p:grpSpPr>
            <a:xfrm>
              <a:off x="7085209" y="6064499"/>
              <a:ext cx="4916291" cy="974476"/>
              <a:chOff x="177491" y="5884125"/>
              <a:chExt cx="5971797" cy="1091682"/>
            </a:xfrm>
          </p:grpSpPr>
          <p:pic>
            <p:nvPicPr>
              <p:cNvPr id="13" name="Imagem 12" descr="Uma imagem contendo Forma&#10;&#10;O conteúdo gerado por IA pode estar incorreto.">
                <a:extLst>
                  <a:ext uri="{FF2B5EF4-FFF2-40B4-BE49-F238E27FC236}">
                    <a16:creationId xmlns:a16="http://schemas.microsoft.com/office/drawing/2014/main" id="{A11822D6-5455-9A20-34BD-7E216478A9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491" y="6071616"/>
                <a:ext cx="1311885" cy="643081"/>
              </a:xfrm>
              <a:prstGeom prst="rect">
                <a:avLst/>
              </a:prstGeom>
            </p:spPr>
          </p:pic>
          <p:pic>
            <p:nvPicPr>
              <p:cNvPr id="14" name="Imagem 13" descr="Texto&#10;&#10;Descrição gerada automaticamente com confiança média">
                <a:extLst>
                  <a:ext uri="{FF2B5EF4-FFF2-40B4-BE49-F238E27FC236}">
                    <a16:creationId xmlns:a16="http://schemas.microsoft.com/office/drawing/2014/main" id="{0408A605-459C-89CE-2944-87323382FA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36382" b="40693"/>
              <a:stretch/>
            </p:blipFill>
            <p:spPr>
              <a:xfrm>
                <a:off x="1387383" y="5884125"/>
                <a:ext cx="4761905" cy="1091682"/>
              </a:xfrm>
              <a:prstGeom prst="rect">
                <a:avLst/>
              </a:prstGeom>
            </p:spPr>
          </p:pic>
        </p:grpSp>
        <p:pic>
          <p:nvPicPr>
            <p:cNvPr id="12" name="Picture 26" descr="A map of italy with orange lines and a plane flying&#10;&#10;AI-generated content may be incorrect.">
              <a:extLst>
                <a:ext uri="{FF2B5EF4-FFF2-40B4-BE49-F238E27FC236}">
                  <a16:creationId xmlns:a16="http://schemas.microsoft.com/office/drawing/2014/main" id="{350A0298-6339-62F2-8813-01A51E862C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184" r="72227"/>
            <a:stretch/>
          </p:blipFill>
          <p:spPr>
            <a:xfrm>
              <a:off x="6924" y="6065305"/>
              <a:ext cx="3171849" cy="792000"/>
            </a:xfrm>
            <a:prstGeom prst="rect">
              <a:avLst/>
            </a:prstGeom>
          </p:spPr>
        </p:pic>
      </p:grpSp>
      <p:pic>
        <p:nvPicPr>
          <p:cNvPr id="2" name="Picture 2" descr="A map of italy with orange lines and a plane flying&#10;&#10;AI-generated content may be incorrect.">
            <a:extLst>
              <a:ext uri="{FF2B5EF4-FFF2-40B4-BE49-F238E27FC236}">
                <a16:creationId xmlns:a16="http://schemas.microsoft.com/office/drawing/2014/main" id="{3CA7F95C-BEAB-57F0-1966-0C83F5532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4" r="78566" b="51344"/>
          <a:stretch/>
        </p:blipFill>
        <p:spPr>
          <a:xfrm>
            <a:off x="-92601" y="0"/>
            <a:ext cx="1224283" cy="1193655"/>
          </a:xfrm>
          <a:prstGeom prst="rect">
            <a:avLst/>
          </a:prstGeom>
        </p:spPr>
      </p:pic>
      <p:sp>
        <p:nvSpPr>
          <p:cNvPr id="8" name="Espaço Reservado para Texto 17">
            <a:extLst>
              <a:ext uri="{FF2B5EF4-FFF2-40B4-BE49-F238E27FC236}">
                <a16:creationId xmlns:a16="http://schemas.microsoft.com/office/drawing/2014/main" id="{415DC47E-E6C2-7E74-058D-49B68CE747EA}"/>
              </a:ext>
            </a:extLst>
          </p:cNvPr>
          <p:cNvSpPr txBox="1">
            <a:spLocks/>
          </p:cNvSpPr>
          <p:nvPr/>
        </p:nvSpPr>
        <p:spPr>
          <a:xfrm>
            <a:off x="1131682" y="509689"/>
            <a:ext cx="5857593" cy="7813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Canais de comunicação do FNAS:</a:t>
            </a:r>
          </a:p>
        </p:txBody>
      </p:sp>
      <p:sp>
        <p:nvSpPr>
          <p:cNvPr id="15" name="Freeform 18">
            <a:extLst>
              <a:ext uri="{FF2B5EF4-FFF2-40B4-BE49-F238E27FC236}">
                <a16:creationId xmlns:a16="http://schemas.microsoft.com/office/drawing/2014/main" id="{62F39A86-357D-BBF8-4B0D-895B487BCA13}"/>
              </a:ext>
            </a:extLst>
          </p:cNvPr>
          <p:cNvSpPr/>
          <p:nvPr/>
        </p:nvSpPr>
        <p:spPr>
          <a:xfrm>
            <a:off x="1397699" y="1161109"/>
            <a:ext cx="1995662" cy="2494475"/>
          </a:xfrm>
          <a:custGeom>
            <a:avLst/>
            <a:gdLst/>
            <a:ahLst/>
            <a:cxnLst/>
            <a:rect l="l" t="t" r="r" b="b"/>
            <a:pathLst>
              <a:path w="3106642" h="3932458">
                <a:moveTo>
                  <a:pt x="0" y="0"/>
                </a:moveTo>
                <a:lnTo>
                  <a:pt x="3106642" y="0"/>
                </a:lnTo>
                <a:lnTo>
                  <a:pt x="3106642" y="3932458"/>
                </a:lnTo>
                <a:lnTo>
                  <a:pt x="0" y="39324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4186FD65-3B46-9057-0F85-F7A04FD09F71}"/>
              </a:ext>
            </a:extLst>
          </p:cNvPr>
          <p:cNvSpPr txBox="1"/>
          <p:nvPr/>
        </p:nvSpPr>
        <p:spPr>
          <a:xfrm>
            <a:off x="1739522" y="2979699"/>
            <a:ext cx="1237748" cy="5377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16"/>
              </a:lnSpc>
            </a:pPr>
            <a:r>
              <a:rPr lang="en-US" sz="2400" b="1" dirty="0">
                <a:solidFill>
                  <a:srgbClr val="E6E4D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SITE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F181D8C1-1FDB-119F-38C1-5C335809AB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078" y="1454888"/>
            <a:ext cx="1355151" cy="1355151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92442632-70C2-40AE-266B-DB596FD867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761" y="1473828"/>
            <a:ext cx="1374302" cy="1374302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A011847-375B-2538-38C1-858E8785E0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560" y="1477912"/>
            <a:ext cx="1332955" cy="1332955"/>
          </a:xfrm>
          <a:prstGeom prst="rect">
            <a:avLst/>
          </a:prstGeom>
        </p:spPr>
      </p:pic>
      <p:sp>
        <p:nvSpPr>
          <p:cNvPr id="20" name="Freeform 18">
            <a:extLst>
              <a:ext uri="{FF2B5EF4-FFF2-40B4-BE49-F238E27FC236}">
                <a16:creationId xmlns:a16="http://schemas.microsoft.com/office/drawing/2014/main" id="{C50704F8-6E80-FA13-0D2B-2FEDA1BA2906}"/>
              </a:ext>
            </a:extLst>
          </p:cNvPr>
          <p:cNvSpPr/>
          <p:nvPr/>
        </p:nvSpPr>
        <p:spPr>
          <a:xfrm>
            <a:off x="3822081" y="1156992"/>
            <a:ext cx="1995662" cy="2494475"/>
          </a:xfrm>
          <a:custGeom>
            <a:avLst/>
            <a:gdLst/>
            <a:ahLst/>
            <a:cxnLst/>
            <a:rect l="l" t="t" r="r" b="b"/>
            <a:pathLst>
              <a:path w="3106642" h="3932458">
                <a:moveTo>
                  <a:pt x="0" y="0"/>
                </a:moveTo>
                <a:lnTo>
                  <a:pt x="3106642" y="0"/>
                </a:lnTo>
                <a:lnTo>
                  <a:pt x="3106642" y="3932458"/>
                </a:lnTo>
                <a:lnTo>
                  <a:pt x="0" y="39324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370C82B7-BC17-029C-6C6F-B3E1ACD360E8}"/>
              </a:ext>
            </a:extLst>
          </p:cNvPr>
          <p:cNvSpPr/>
          <p:nvPr/>
        </p:nvSpPr>
        <p:spPr>
          <a:xfrm>
            <a:off x="6244932" y="1144819"/>
            <a:ext cx="1995662" cy="2494475"/>
          </a:xfrm>
          <a:custGeom>
            <a:avLst/>
            <a:gdLst/>
            <a:ahLst/>
            <a:cxnLst/>
            <a:rect l="l" t="t" r="r" b="b"/>
            <a:pathLst>
              <a:path w="3106642" h="3932458">
                <a:moveTo>
                  <a:pt x="0" y="0"/>
                </a:moveTo>
                <a:lnTo>
                  <a:pt x="3106642" y="0"/>
                </a:lnTo>
                <a:lnTo>
                  <a:pt x="3106642" y="3932458"/>
                </a:lnTo>
                <a:lnTo>
                  <a:pt x="0" y="39324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2" name="Freeform 18">
            <a:extLst>
              <a:ext uri="{FF2B5EF4-FFF2-40B4-BE49-F238E27FC236}">
                <a16:creationId xmlns:a16="http://schemas.microsoft.com/office/drawing/2014/main" id="{43913454-C451-6B15-801A-5FB5FDF46D7A}"/>
              </a:ext>
            </a:extLst>
          </p:cNvPr>
          <p:cNvSpPr/>
          <p:nvPr/>
        </p:nvSpPr>
        <p:spPr>
          <a:xfrm>
            <a:off x="8690658" y="1141030"/>
            <a:ext cx="1995662" cy="2494475"/>
          </a:xfrm>
          <a:custGeom>
            <a:avLst/>
            <a:gdLst/>
            <a:ahLst/>
            <a:cxnLst/>
            <a:rect l="l" t="t" r="r" b="b"/>
            <a:pathLst>
              <a:path w="3106642" h="3932458">
                <a:moveTo>
                  <a:pt x="0" y="0"/>
                </a:moveTo>
                <a:lnTo>
                  <a:pt x="3106642" y="0"/>
                </a:lnTo>
                <a:lnTo>
                  <a:pt x="3106642" y="3932458"/>
                </a:lnTo>
                <a:lnTo>
                  <a:pt x="0" y="39324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3" name="TextBox 25">
            <a:extLst>
              <a:ext uri="{FF2B5EF4-FFF2-40B4-BE49-F238E27FC236}">
                <a16:creationId xmlns:a16="http://schemas.microsoft.com/office/drawing/2014/main" id="{FC0F00DC-D4E2-30AD-62A2-C10C16F27893}"/>
              </a:ext>
            </a:extLst>
          </p:cNvPr>
          <p:cNvSpPr txBox="1"/>
          <p:nvPr/>
        </p:nvSpPr>
        <p:spPr>
          <a:xfrm>
            <a:off x="3393672" y="2950254"/>
            <a:ext cx="2789900" cy="5377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16"/>
              </a:lnSpc>
            </a:pPr>
            <a:r>
              <a:rPr lang="en-US" sz="2000" b="1" dirty="0">
                <a:solidFill>
                  <a:srgbClr val="E6E4D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INSTAGRAM</a:t>
            </a:r>
          </a:p>
        </p:txBody>
      </p:sp>
      <p:sp>
        <p:nvSpPr>
          <p:cNvPr id="24" name="TextBox 26">
            <a:extLst>
              <a:ext uri="{FF2B5EF4-FFF2-40B4-BE49-F238E27FC236}">
                <a16:creationId xmlns:a16="http://schemas.microsoft.com/office/drawing/2014/main" id="{0C7CD410-EA7A-73D7-D644-3268EC9D5E8E}"/>
              </a:ext>
            </a:extLst>
          </p:cNvPr>
          <p:cNvSpPr txBox="1"/>
          <p:nvPr/>
        </p:nvSpPr>
        <p:spPr>
          <a:xfrm>
            <a:off x="6289950" y="3066104"/>
            <a:ext cx="1963527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600" b="1" dirty="0">
                <a:solidFill>
                  <a:srgbClr val="E6E4D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CANAL </a:t>
            </a:r>
          </a:p>
          <a:p>
            <a:pPr algn="ctr"/>
            <a:r>
              <a:rPr lang="en-US" sz="1600" b="1" dirty="0">
                <a:solidFill>
                  <a:srgbClr val="E6E4D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WHATSAPP</a:t>
            </a:r>
          </a:p>
        </p:txBody>
      </p:sp>
      <p:sp>
        <p:nvSpPr>
          <p:cNvPr id="25" name="TextBox 27">
            <a:extLst>
              <a:ext uri="{FF2B5EF4-FFF2-40B4-BE49-F238E27FC236}">
                <a16:creationId xmlns:a16="http://schemas.microsoft.com/office/drawing/2014/main" id="{7257F2CA-CE26-AF92-504B-DEF986966711}"/>
              </a:ext>
            </a:extLst>
          </p:cNvPr>
          <p:cNvSpPr txBox="1"/>
          <p:nvPr/>
        </p:nvSpPr>
        <p:spPr>
          <a:xfrm>
            <a:off x="8486114" y="2760698"/>
            <a:ext cx="2435556" cy="5377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16"/>
              </a:lnSpc>
            </a:pPr>
            <a:r>
              <a:rPr lang="en-US" sz="2400" b="1" dirty="0">
                <a:solidFill>
                  <a:srgbClr val="E6E4D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YOUTUBE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C57A8B0B-36B4-BA6B-C975-70A7660B21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35142" y="1506181"/>
            <a:ext cx="1295745" cy="1285752"/>
          </a:xfrm>
          <a:prstGeom prst="rect">
            <a:avLst/>
          </a:prstGeom>
        </p:spPr>
      </p:pic>
      <p:sp>
        <p:nvSpPr>
          <p:cNvPr id="27" name="Espaço Reservado para Texto 17">
            <a:extLst>
              <a:ext uri="{FF2B5EF4-FFF2-40B4-BE49-F238E27FC236}">
                <a16:creationId xmlns:a16="http://schemas.microsoft.com/office/drawing/2014/main" id="{B4F75EBB-C82B-9C14-97AA-80A70642C78B}"/>
              </a:ext>
            </a:extLst>
          </p:cNvPr>
          <p:cNvSpPr txBox="1">
            <a:spLocks/>
          </p:cNvSpPr>
          <p:nvPr/>
        </p:nvSpPr>
        <p:spPr>
          <a:xfrm>
            <a:off x="1131682" y="3910821"/>
            <a:ext cx="6442223" cy="7813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E-mail: </a:t>
            </a:r>
            <a:r>
              <a:rPr lang="pt-B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fnas.convenios@mds.gov.br</a:t>
            </a:r>
          </a:p>
        </p:txBody>
      </p:sp>
      <p:sp>
        <p:nvSpPr>
          <p:cNvPr id="30" name="Espaço Reservado para Texto 17">
            <a:extLst>
              <a:ext uri="{FF2B5EF4-FFF2-40B4-BE49-F238E27FC236}">
                <a16:creationId xmlns:a16="http://schemas.microsoft.com/office/drawing/2014/main" id="{12E1B57F-F987-0F4F-F1FA-EBB7CFAA0FF0}"/>
              </a:ext>
            </a:extLst>
          </p:cNvPr>
          <p:cNvSpPr txBox="1">
            <a:spLocks/>
          </p:cNvSpPr>
          <p:nvPr/>
        </p:nvSpPr>
        <p:spPr>
          <a:xfrm>
            <a:off x="968719" y="5050389"/>
            <a:ext cx="9433712" cy="7813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TELEFONES: </a:t>
            </a:r>
            <a:r>
              <a:rPr lang="pt-B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(61) 2030 – 3080 / 1777 / 1817 / 1891 / 3024 / 3773 / 3792 / 3723 / 1766</a:t>
            </a:r>
          </a:p>
        </p:txBody>
      </p:sp>
    </p:spTree>
    <p:extLst>
      <p:ext uri="{BB962C8B-B14F-4D97-AF65-F5344CB8AC3E}">
        <p14:creationId xmlns:p14="http://schemas.microsoft.com/office/powerpoint/2010/main" val="255327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54CD335E-83EC-3C64-EA68-957EC315A516}"/>
              </a:ext>
            </a:extLst>
          </p:cNvPr>
          <p:cNvGrpSpPr/>
          <p:nvPr/>
        </p:nvGrpSpPr>
        <p:grpSpPr>
          <a:xfrm>
            <a:off x="512959" y="6026399"/>
            <a:ext cx="11679040" cy="974476"/>
            <a:chOff x="512959" y="6026399"/>
            <a:chExt cx="11679040" cy="974476"/>
          </a:xfrm>
        </p:grpSpPr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19BBE387-B4F9-9798-6AAB-E517BC220307}"/>
                </a:ext>
              </a:extLst>
            </p:cNvPr>
            <p:cNvGrpSpPr/>
            <p:nvPr/>
          </p:nvGrpSpPr>
          <p:grpSpPr>
            <a:xfrm>
              <a:off x="512959" y="6026399"/>
              <a:ext cx="4916291" cy="974476"/>
              <a:chOff x="177491" y="5905467"/>
              <a:chExt cx="5971797" cy="1091682"/>
            </a:xfrm>
          </p:grpSpPr>
          <p:pic>
            <p:nvPicPr>
              <p:cNvPr id="9" name="Imagem 8" descr="Uma imagem contendo Forma&#10;&#10;O conteúdo gerado por IA pode estar incorreto.">
                <a:extLst>
                  <a:ext uri="{FF2B5EF4-FFF2-40B4-BE49-F238E27FC236}">
                    <a16:creationId xmlns:a16="http://schemas.microsoft.com/office/drawing/2014/main" id="{E58D5BFE-6B5F-FE69-A189-E3285C999B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491" y="6071616"/>
                <a:ext cx="1311885" cy="643081"/>
              </a:xfrm>
              <a:prstGeom prst="rect">
                <a:avLst/>
              </a:prstGeom>
            </p:spPr>
          </p:pic>
          <p:pic>
            <p:nvPicPr>
              <p:cNvPr id="10" name="Imagem 9" descr="Texto&#10;&#10;Descrição gerada automaticamente com confiança média">
                <a:extLst>
                  <a:ext uri="{FF2B5EF4-FFF2-40B4-BE49-F238E27FC236}">
                    <a16:creationId xmlns:a16="http://schemas.microsoft.com/office/drawing/2014/main" id="{B611F7AC-B82F-B3E9-9CAB-6A34B8205A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36382" b="40693"/>
              <a:stretch/>
            </p:blipFill>
            <p:spPr>
              <a:xfrm>
                <a:off x="1387382" y="5905467"/>
                <a:ext cx="4761906" cy="1091682"/>
              </a:xfrm>
              <a:prstGeom prst="rect">
                <a:avLst/>
              </a:prstGeom>
            </p:spPr>
          </p:pic>
        </p:grpSp>
        <p:pic>
          <p:nvPicPr>
            <p:cNvPr id="8" name="Picture 9" descr="A map of italy with orange lines and a plane flying&#10;&#10;AI-generated content may be incorrect.">
              <a:extLst>
                <a:ext uri="{FF2B5EF4-FFF2-40B4-BE49-F238E27FC236}">
                  <a16:creationId xmlns:a16="http://schemas.microsoft.com/office/drawing/2014/main" id="{9B0DC315-40D1-782B-0C24-D0956C3A5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60" t="88184"/>
            <a:stretch/>
          </p:blipFill>
          <p:spPr>
            <a:xfrm>
              <a:off x="5412581" y="6046704"/>
              <a:ext cx="6779418" cy="811296"/>
            </a:xfrm>
            <a:prstGeom prst="rect">
              <a:avLst/>
            </a:prstGeom>
          </p:spPr>
        </p:pic>
      </p:grpSp>
      <p:pic>
        <p:nvPicPr>
          <p:cNvPr id="16" name="Picture 2" descr="A map of italy with orange lines and a plane flying&#10;&#10;AI-generated content may be incorrect.">
            <a:extLst>
              <a:ext uri="{FF2B5EF4-FFF2-40B4-BE49-F238E27FC236}">
                <a16:creationId xmlns:a16="http://schemas.microsoft.com/office/drawing/2014/main" id="{F6E53D97-31E0-261F-A8E0-81D258186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4" r="78566" b="51344"/>
          <a:stretch/>
        </p:blipFill>
        <p:spPr>
          <a:xfrm>
            <a:off x="-92601" y="0"/>
            <a:ext cx="1224283" cy="1193655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02E79F2B-EBA4-1B37-28A4-189E1A702DCB}"/>
              </a:ext>
            </a:extLst>
          </p:cNvPr>
          <p:cNvSpPr txBox="1"/>
          <p:nvPr/>
        </p:nvSpPr>
        <p:spPr>
          <a:xfrm>
            <a:off x="1131682" y="504377"/>
            <a:ext cx="9962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Exemplo de unidade referenciada </a:t>
            </a:r>
            <a:r>
              <a:rPr lang="pt-B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INAPTA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A5B018A-0A9E-B9C2-91A7-CBE02090B0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402080" y="1254428"/>
            <a:ext cx="9387840" cy="4540149"/>
          </a:xfrm>
        </p:spPr>
      </p:pic>
    </p:spTree>
    <p:extLst>
      <p:ext uri="{BB962C8B-B14F-4D97-AF65-F5344CB8AC3E}">
        <p14:creationId xmlns:p14="http://schemas.microsoft.com/office/powerpoint/2010/main" val="3653836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598138-CBD4-415B-B42B-12BEEE0A5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632" y="203317"/>
            <a:ext cx="6966258" cy="1325563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CNEAS: O que é e como preencher?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972065-A716-9D09-AAC8-7817CD4B4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1672" y="1865949"/>
            <a:ext cx="4264072" cy="111159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Dúvidas?</a:t>
            </a:r>
          </a:p>
          <a:p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📞 Telefone: (61) 2030-3361</a:t>
            </a:r>
          </a:p>
          <a:p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📧 E-mail: redeprivadasuas@mds.gov.br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A1ECF5C-60F4-B767-C6FC-E7535AB5E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66" y="1866441"/>
            <a:ext cx="5544034" cy="309578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C50409B-2B33-01ED-2A19-DCDB4DADB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4597" y="3120421"/>
            <a:ext cx="1837557" cy="179140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88AE2D9-BE99-F1A5-BEC7-A6A93E73B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4851" y="3751607"/>
            <a:ext cx="487609" cy="487609"/>
          </a:xfrm>
          <a:prstGeom prst="rect">
            <a:avLst/>
          </a:prstGeom>
        </p:spPr>
      </p:pic>
      <p:pic>
        <p:nvPicPr>
          <p:cNvPr id="10" name="Picture 2" descr="A map of italy with orange lines and a plane flying&#10;&#10;AI-generated content may be incorrect.">
            <a:extLst>
              <a:ext uri="{FF2B5EF4-FFF2-40B4-BE49-F238E27FC236}">
                <a16:creationId xmlns:a16="http://schemas.microsoft.com/office/drawing/2014/main" id="{3160B9C4-1694-6179-ACD8-691C8A02B2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4" r="78566" b="51344"/>
          <a:stretch/>
        </p:blipFill>
        <p:spPr>
          <a:xfrm>
            <a:off x="-92601" y="0"/>
            <a:ext cx="1224283" cy="1193655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813F0C7-63CD-028B-B41C-CDD3A25268F1}"/>
              </a:ext>
            </a:extLst>
          </p:cNvPr>
          <p:cNvSpPr txBox="1"/>
          <p:nvPr/>
        </p:nvSpPr>
        <p:spPr>
          <a:xfrm>
            <a:off x="6293917" y="4911829"/>
            <a:ext cx="5799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https://fnas.mds.gov.br/cneas-o-que-e-e-como-preencher/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2F92F2CD-FB53-A28D-F9E9-ADC660C6A40D}"/>
              </a:ext>
            </a:extLst>
          </p:cNvPr>
          <p:cNvGrpSpPr/>
          <p:nvPr/>
        </p:nvGrpSpPr>
        <p:grpSpPr>
          <a:xfrm>
            <a:off x="512959" y="6026399"/>
            <a:ext cx="11679040" cy="974476"/>
            <a:chOff x="512959" y="6026399"/>
            <a:chExt cx="11679040" cy="974476"/>
          </a:xfrm>
        </p:grpSpPr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1DACBB30-4236-4E68-0909-F45FF1488FBA}"/>
                </a:ext>
              </a:extLst>
            </p:cNvPr>
            <p:cNvGrpSpPr/>
            <p:nvPr/>
          </p:nvGrpSpPr>
          <p:grpSpPr>
            <a:xfrm>
              <a:off x="512959" y="6026399"/>
              <a:ext cx="4916291" cy="974476"/>
              <a:chOff x="177491" y="5905467"/>
              <a:chExt cx="5971797" cy="1091682"/>
            </a:xfrm>
          </p:grpSpPr>
          <p:pic>
            <p:nvPicPr>
              <p:cNvPr id="16" name="Imagem 15" descr="Uma imagem contendo Forma&#10;&#10;O conteúdo gerado por IA pode estar incorreto.">
                <a:extLst>
                  <a:ext uri="{FF2B5EF4-FFF2-40B4-BE49-F238E27FC236}">
                    <a16:creationId xmlns:a16="http://schemas.microsoft.com/office/drawing/2014/main" id="{5B639718-D734-765E-DDF8-C17825749F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491" y="6071616"/>
                <a:ext cx="1311885" cy="643081"/>
              </a:xfrm>
              <a:prstGeom prst="rect">
                <a:avLst/>
              </a:prstGeom>
            </p:spPr>
          </p:pic>
          <p:pic>
            <p:nvPicPr>
              <p:cNvPr id="17" name="Imagem 16" descr="Texto&#10;&#10;Descrição gerada automaticamente com confiança média">
                <a:extLst>
                  <a:ext uri="{FF2B5EF4-FFF2-40B4-BE49-F238E27FC236}">
                    <a16:creationId xmlns:a16="http://schemas.microsoft.com/office/drawing/2014/main" id="{708E5637-C0BC-6DBF-EB77-3802E93C8FB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36382" b="40693"/>
              <a:stretch/>
            </p:blipFill>
            <p:spPr>
              <a:xfrm>
                <a:off x="1387382" y="5905467"/>
                <a:ext cx="4761906" cy="1091682"/>
              </a:xfrm>
              <a:prstGeom prst="rect">
                <a:avLst/>
              </a:prstGeom>
            </p:spPr>
          </p:pic>
        </p:grpSp>
        <p:pic>
          <p:nvPicPr>
            <p:cNvPr id="15" name="Picture 9" descr="A map of italy with orange lines and a plane flying&#10;&#10;AI-generated content may be incorrect.">
              <a:extLst>
                <a:ext uri="{FF2B5EF4-FFF2-40B4-BE49-F238E27FC236}">
                  <a16:creationId xmlns:a16="http://schemas.microsoft.com/office/drawing/2014/main" id="{F9A01932-7BE8-DDFC-2713-83D2AF926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60" t="88184"/>
            <a:stretch/>
          </p:blipFill>
          <p:spPr>
            <a:xfrm>
              <a:off x="5412581" y="6046704"/>
              <a:ext cx="6779418" cy="8112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5369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469CD-53C6-EF2C-13B5-CCB435909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21B2FA91-5076-6684-0643-8BB7CD9B2C3C}"/>
              </a:ext>
            </a:extLst>
          </p:cNvPr>
          <p:cNvSpPr txBox="1"/>
          <p:nvPr/>
        </p:nvSpPr>
        <p:spPr>
          <a:xfrm>
            <a:off x="2399167" y="2882696"/>
            <a:ext cx="787188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Regras Gerais de Execução</a:t>
            </a:r>
          </a:p>
          <a:p>
            <a:pPr algn="ctr"/>
            <a:endParaRPr lang="pt-BR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2BA5FCD5-2848-BDFA-67B9-F90879299055}"/>
              </a:ext>
            </a:extLst>
          </p:cNvPr>
          <p:cNvGrpSpPr/>
          <p:nvPr/>
        </p:nvGrpSpPr>
        <p:grpSpPr>
          <a:xfrm>
            <a:off x="72426" y="81477"/>
            <a:ext cx="11598169" cy="1645566"/>
            <a:chOff x="72426" y="81477"/>
            <a:chExt cx="11598169" cy="1645566"/>
          </a:xfrm>
        </p:grpSpPr>
        <p:pic>
          <p:nvPicPr>
            <p:cNvPr id="8" name="Imagem 7" descr="Logotipo&#10;&#10;O conteúdo gerado por IA pode estar incorreto.">
              <a:extLst>
                <a:ext uri="{FF2B5EF4-FFF2-40B4-BE49-F238E27FC236}">
                  <a16:creationId xmlns:a16="http://schemas.microsoft.com/office/drawing/2014/main" id="{4151E267-F9D4-D77D-8C25-9774A64D3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26" y="81477"/>
              <a:ext cx="2326741" cy="1645566"/>
            </a:xfrm>
            <a:prstGeom prst="rect">
              <a:avLst/>
            </a:prstGeom>
          </p:spPr>
        </p:pic>
        <p:pic>
          <p:nvPicPr>
            <p:cNvPr id="9" name="Imagem 8" descr="Uma imagem contendo Forma&#10;&#10;O conteúdo gerado por IA pode estar incorreto.">
              <a:extLst>
                <a:ext uri="{FF2B5EF4-FFF2-40B4-BE49-F238E27FC236}">
                  <a16:creationId xmlns:a16="http://schemas.microsoft.com/office/drawing/2014/main" id="{F66FA718-AADB-966D-2819-312CB6408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0137" y="279612"/>
              <a:ext cx="2350458" cy="1249295"/>
            </a:xfrm>
            <a:prstGeom prst="rect">
              <a:avLst/>
            </a:prstGeom>
          </p:spPr>
        </p:pic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583FCC00-5CD7-60FE-E684-DDC35C3BE02D}"/>
              </a:ext>
            </a:extLst>
          </p:cNvPr>
          <p:cNvGrpSpPr/>
          <p:nvPr/>
        </p:nvGrpSpPr>
        <p:grpSpPr>
          <a:xfrm>
            <a:off x="512959" y="6026399"/>
            <a:ext cx="11679040" cy="974476"/>
            <a:chOff x="512959" y="6026399"/>
            <a:chExt cx="11679040" cy="974476"/>
          </a:xfrm>
        </p:grpSpPr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id="{A0CADB04-F94E-0B44-B8EE-A40553E5F54F}"/>
                </a:ext>
              </a:extLst>
            </p:cNvPr>
            <p:cNvGrpSpPr/>
            <p:nvPr/>
          </p:nvGrpSpPr>
          <p:grpSpPr>
            <a:xfrm>
              <a:off x="512959" y="6026399"/>
              <a:ext cx="4916291" cy="974476"/>
              <a:chOff x="177491" y="5905467"/>
              <a:chExt cx="5971797" cy="1091682"/>
            </a:xfrm>
          </p:grpSpPr>
          <p:pic>
            <p:nvPicPr>
              <p:cNvPr id="7" name="Imagem 6" descr="Uma imagem contendo Forma&#10;&#10;O conteúdo gerado por IA pode estar incorreto.">
                <a:extLst>
                  <a:ext uri="{FF2B5EF4-FFF2-40B4-BE49-F238E27FC236}">
                    <a16:creationId xmlns:a16="http://schemas.microsoft.com/office/drawing/2014/main" id="{E58155A0-FBDB-F3C0-00C1-5033DBC494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491" y="6071616"/>
                <a:ext cx="1311885" cy="643081"/>
              </a:xfrm>
              <a:prstGeom prst="rect">
                <a:avLst/>
              </a:prstGeom>
            </p:spPr>
          </p:pic>
          <p:pic>
            <p:nvPicPr>
              <p:cNvPr id="11" name="Imagem 10" descr="Texto&#10;&#10;Descrição gerada automaticamente com confiança média">
                <a:extLst>
                  <a:ext uri="{FF2B5EF4-FFF2-40B4-BE49-F238E27FC236}">
                    <a16:creationId xmlns:a16="http://schemas.microsoft.com/office/drawing/2014/main" id="{1434A145-26D7-C91D-9046-9555329085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36382" b="40693"/>
              <a:stretch/>
            </p:blipFill>
            <p:spPr>
              <a:xfrm>
                <a:off x="1387382" y="5905467"/>
                <a:ext cx="4761906" cy="1091682"/>
              </a:xfrm>
              <a:prstGeom prst="rect">
                <a:avLst/>
              </a:prstGeom>
            </p:spPr>
          </p:pic>
        </p:grpSp>
        <p:pic>
          <p:nvPicPr>
            <p:cNvPr id="4" name="Picture 9" descr="A map of italy with orange lines and a plane flying&#10;&#10;AI-generated content may be incorrect.">
              <a:extLst>
                <a:ext uri="{FF2B5EF4-FFF2-40B4-BE49-F238E27FC236}">
                  <a16:creationId xmlns:a16="http://schemas.microsoft.com/office/drawing/2014/main" id="{C690F2BB-8D1B-FA86-6725-B60F978AD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60" t="88184"/>
            <a:stretch/>
          </p:blipFill>
          <p:spPr>
            <a:xfrm>
              <a:off x="5412581" y="6046704"/>
              <a:ext cx="6779418" cy="8112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3788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B29F3-5A3C-8B5E-7A24-3BA5C05B3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>
            <a:extLst>
              <a:ext uri="{FF2B5EF4-FFF2-40B4-BE49-F238E27FC236}">
                <a16:creationId xmlns:a16="http://schemas.microsoft.com/office/drawing/2014/main" id="{2238ED73-BFFD-1EF7-71E2-3D2AD6C0E778}"/>
              </a:ext>
            </a:extLst>
          </p:cNvPr>
          <p:cNvSpPr txBox="1"/>
          <p:nvPr/>
        </p:nvSpPr>
        <p:spPr>
          <a:xfrm>
            <a:off x="960249" y="1770292"/>
            <a:ext cx="1027150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A execução dos recursos deverá ser realizada </a:t>
            </a: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exclusivamente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nas contas correntes específicas das programações em que ocorreram as transferências do FNAS, por meio de aplicativo disponibilizado por instituição financeira oficial federa.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É vedada a movimentação de recursos federais fora das contas vinculadas.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pt-BR" sz="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Enquanto não aplicados na finalidade a que se destinam, os recursos deverão, ser mantidos em aplicação financeira.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Os rendimentos serão obrigatoriamente utilizados na consecução das programações a elas referenciadas, sem necessidade de autorização do MDS.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As aplicações deverão ser usadas nas programações de origem, sendo vedada a utilização para atingir a finalidade de outra programação.</a:t>
            </a:r>
          </a:p>
          <a:p>
            <a:pPr algn="just"/>
            <a:endParaRPr lang="pt-BR" sz="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As aplicações financeiras não se diferenciam dos recursos repassados pelo FNAS, ou seja, as regras de execução e prestação de contas são as mesmas. </a:t>
            </a:r>
          </a:p>
        </p:txBody>
      </p:sp>
      <p:sp>
        <p:nvSpPr>
          <p:cNvPr id="15" name="Espaço Reservado para Texto 17">
            <a:extLst>
              <a:ext uri="{FF2B5EF4-FFF2-40B4-BE49-F238E27FC236}">
                <a16:creationId xmlns:a16="http://schemas.microsoft.com/office/drawing/2014/main" id="{F3FCA33F-9518-8AEB-DDF2-AEAA8F2BFCAC}"/>
              </a:ext>
            </a:extLst>
          </p:cNvPr>
          <p:cNvSpPr txBox="1">
            <a:spLocks/>
          </p:cNvSpPr>
          <p:nvPr/>
        </p:nvSpPr>
        <p:spPr>
          <a:xfrm>
            <a:off x="1131682" y="559752"/>
            <a:ext cx="7350807" cy="7813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Dos Rendimentos de Aplicação Financeira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B3ADCDDA-8303-D395-73CA-39DB85E306F5}"/>
              </a:ext>
            </a:extLst>
          </p:cNvPr>
          <p:cNvGrpSpPr/>
          <p:nvPr/>
        </p:nvGrpSpPr>
        <p:grpSpPr>
          <a:xfrm>
            <a:off x="512959" y="6026399"/>
            <a:ext cx="11679040" cy="974476"/>
            <a:chOff x="512959" y="6026399"/>
            <a:chExt cx="11679040" cy="974476"/>
          </a:xfrm>
        </p:grpSpPr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409512EC-061B-1088-29C5-F9CAD74F6289}"/>
                </a:ext>
              </a:extLst>
            </p:cNvPr>
            <p:cNvGrpSpPr/>
            <p:nvPr/>
          </p:nvGrpSpPr>
          <p:grpSpPr>
            <a:xfrm>
              <a:off x="512959" y="6026399"/>
              <a:ext cx="4916291" cy="974476"/>
              <a:chOff x="177491" y="5905467"/>
              <a:chExt cx="5971797" cy="1091682"/>
            </a:xfrm>
          </p:grpSpPr>
          <p:pic>
            <p:nvPicPr>
              <p:cNvPr id="20" name="Imagem 19" descr="Uma imagem contendo Forma&#10;&#10;O conteúdo gerado por IA pode estar incorreto.">
                <a:extLst>
                  <a:ext uri="{FF2B5EF4-FFF2-40B4-BE49-F238E27FC236}">
                    <a16:creationId xmlns:a16="http://schemas.microsoft.com/office/drawing/2014/main" id="{5C428558-C533-9F22-E275-25A68BBEDE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491" y="6071616"/>
                <a:ext cx="1311885" cy="643081"/>
              </a:xfrm>
              <a:prstGeom prst="rect">
                <a:avLst/>
              </a:prstGeom>
            </p:spPr>
          </p:pic>
          <p:pic>
            <p:nvPicPr>
              <p:cNvPr id="21" name="Imagem 20" descr="Texto&#10;&#10;Descrição gerada automaticamente com confiança média">
                <a:extLst>
                  <a:ext uri="{FF2B5EF4-FFF2-40B4-BE49-F238E27FC236}">
                    <a16:creationId xmlns:a16="http://schemas.microsoft.com/office/drawing/2014/main" id="{174BA9EA-1E47-6040-2A08-3AB0E8D33E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36382" b="40693"/>
              <a:stretch/>
            </p:blipFill>
            <p:spPr>
              <a:xfrm>
                <a:off x="1387382" y="5905467"/>
                <a:ext cx="4761906" cy="1091682"/>
              </a:xfrm>
              <a:prstGeom prst="rect">
                <a:avLst/>
              </a:prstGeom>
            </p:spPr>
          </p:pic>
        </p:grpSp>
        <p:pic>
          <p:nvPicPr>
            <p:cNvPr id="19" name="Picture 9" descr="A map of italy with orange lines and a plane flying&#10;&#10;AI-generated content may be incorrect.">
              <a:extLst>
                <a:ext uri="{FF2B5EF4-FFF2-40B4-BE49-F238E27FC236}">
                  <a16:creationId xmlns:a16="http://schemas.microsoft.com/office/drawing/2014/main" id="{F8658AC2-D4AE-5D94-B6DC-6D8A62AE1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60" t="88184"/>
            <a:stretch/>
          </p:blipFill>
          <p:spPr>
            <a:xfrm>
              <a:off x="5412581" y="6046704"/>
              <a:ext cx="6779418" cy="811296"/>
            </a:xfrm>
            <a:prstGeom prst="rect">
              <a:avLst/>
            </a:prstGeom>
          </p:spPr>
        </p:pic>
      </p:grpSp>
      <p:pic>
        <p:nvPicPr>
          <p:cNvPr id="4" name="Picture 2" descr="A map of italy with orange lines and a plane flying&#10;&#10;AI-generated content may be incorrect.">
            <a:extLst>
              <a:ext uri="{FF2B5EF4-FFF2-40B4-BE49-F238E27FC236}">
                <a16:creationId xmlns:a16="http://schemas.microsoft.com/office/drawing/2014/main" id="{AB5C8F43-0FBF-DB66-18C3-90331EEE75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4" r="78566" b="51344"/>
          <a:stretch/>
        </p:blipFill>
        <p:spPr>
          <a:xfrm>
            <a:off x="-92601" y="0"/>
            <a:ext cx="1224283" cy="119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46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385374-67BF-300A-9EC3-27C813566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215" y="237899"/>
            <a:ext cx="5465168" cy="910260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Da Alteração da Programação</a:t>
            </a:r>
            <a:endParaRPr lang="pt-B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BF6EAE78-72CE-77FD-2F53-586DE8E972AD}"/>
              </a:ext>
            </a:extLst>
          </p:cNvPr>
          <p:cNvCxnSpPr>
            <a:cxnSpLocks/>
          </p:cNvCxnSpPr>
          <p:nvPr/>
        </p:nvCxnSpPr>
        <p:spPr>
          <a:xfrm flipH="1">
            <a:off x="6103974" y="3004380"/>
            <a:ext cx="3810" cy="556132"/>
          </a:xfrm>
          <a:prstGeom prst="straightConnector1">
            <a:avLst/>
          </a:prstGeom>
          <a:ln w="38100">
            <a:solidFill>
              <a:srgbClr val="91BEE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6D6AD37-9FB6-7D15-35AA-D4DC034DCB4C}"/>
              </a:ext>
            </a:extLst>
          </p:cNvPr>
          <p:cNvGrpSpPr/>
          <p:nvPr/>
        </p:nvGrpSpPr>
        <p:grpSpPr>
          <a:xfrm>
            <a:off x="7516969" y="2046899"/>
            <a:ext cx="2030955" cy="713896"/>
            <a:chOff x="5366220" y="2175710"/>
            <a:chExt cx="2030955" cy="713896"/>
          </a:xfrm>
          <a:solidFill>
            <a:srgbClr val="65A4E9"/>
          </a:solidFill>
        </p:grpSpPr>
        <p:cxnSp>
          <p:nvCxnSpPr>
            <p:cNvPr id="6" name="Conector de Seta Reta 5">
              <a:extLst>
                <a:ext uri="{FF2B5EF4-FFF2-40B4-BE49-F238E27FC236}">
                  <a16:creationId xmlns:a16="http://schemas.microsoft.com/office/drawing/2014/main" id="{ABE31EC1-9EF7-18B8-9F65-A5D76AC85035}"/>
                </a:ext>
              </a:extLst>
            </p:cNvPr>
            <p:cNvCxnSpPr>
              <a:cxnSpLocks/>
            </p:cNvCxnSpPr>
            <p:nvPr/>
          </p:nvCxnSpPr>
          <p:spPr>
            <a:xfrm>
              <a:off x="7380389" y="2175710"/>
              <a:ext cx="3486" cy="713896"/>
            </a:xfrm>
            <a:prstGeom prst="straightConnector1">
              <a:avLst/>
            </a:prstGeom>
            <a:grpFill/>
            <a:ln w="38100">
              <a:solidFill>
                <a:srgbClr val="91BEE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B8F07237-583E-E45F-DBA8-D39649D170B6}"/>
                </a:ext>
              </a:extLst>
            </p:cNvPr>
            <p:cNvCxnSpPr>
              <a:cxnSpLocks/>
            </p:cNvCxnSpPr>
            <p:nvPr/>
          </p:nvCxnSpPr>
          <p:spPr>
            <a:xfrm>
              <a:off x="5366220" y="2186827"/>
              <a:ext cx="2030955" cy="0"/>
            </a:xfrm>
            <a:prstGeom prst="line">
              <a:avLst/>
            </a:prstGeom>
            <a:grpFill/>
            <a:ln w="38100">
              <a:solidFill>
                <a:srgbClr val="91B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6A736449-F259-6CC7-589F-3D2F23002960}"/>
              </a:ext>
            </a:extLst>
          </p:cNvPr>
          <p:cNvGrpSpPr/>
          <p:nvPr/>
        </p:nvGrpSpPr>
        <p:grpSpPr>
          <a:xfrm>
            <a:off x="6089837" y="1809733"/>
            <a:ext cx="1642856" cy="501945"/>
            <a:chOff x="3341105" y="1941165"/>
            <a:chExt cx="2032735" cy="501945"/>
          </a:xfrm>
          <a:solidFill>
            <a:srgbClr val="65A4E9"/>
          </a:solidFill>
        </p:grpSpPr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0483B645-3F2B-DC5F-87B8-F9D3E537BC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41105" y="2186827"/>
              <a:ext cx="2032735" cy="2"/>
            </a:xfrm>
            <a:prstGeom prst="line">
              <a:avLst/>
            </a:prstGeom>
            <a:grpFill/>
            <a:ln w="38100">
              <a:solidFill>
                <a:srgbClr val="91BEE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ector de Seta Reta 9">
              <a:extLst>
                <a:ext uri="{FF2B5EF4-FFF2-40B4-BE49-F238E27FC236}">
                  <a16:creationId xmlns:a16="http://schemas.microsoft.com/office/drawing/2014/main" id="{95A6A12F-DB65-490A-96A9-E769DB80A5C7}"/>
                </a:ext>
              </a:extLst>
            </p:cNvPr>
            <p:cNvCxnSpPr>
              <a:cxnSpLocks/>
            </p:cNvCxnSpPr>
            <p:nvPr/>
          </p:nvCxnSpPr>
          <p:spPr>
            <a:xfrm>
              <a:off x="3352535" y="2175398"/>
              <a:ext cx="0" cy="267712"/>
            </a:xfrm>
            <a:prstGeom prst="straightConnector1">
              <a:avLst/>
            </a:prstGeom>
            <a:grpFill/>
            <a:ln w="38100">
              <a:solidFill>
                <a:srgbClr val="91BEE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3A7B856E-12AB-D630-C752-CAF9816025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66220" y="1941165"/>
              <a:ext cx="0" cy="262329"/>
            </a:xfrm>
            <a:prstGeom prst="line">
              <a:avLst/>
            </a:prstGeom>
            <a:grpFill/>
            <a:ln w="38100">
              <a:solidFill>
                <a:srgbClr val="91B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A864286C-93E0-8AC4-9B4D-3CC21D6059FF}"/>
              </a:ext>
            </a:extLst>
          </p:cNvPr>
          <p:cNvGrpSpPr/>
          <p:nvPr/>
        </p:nvGrpSpPr>
        <p:grpSpPr>
          <a:xfrm>
            <a:off x="7509809" y="3409321"/>
            <a:ext cx="2089310" cy="1198036"/>
            <a:chOff x="5310246" y="3611484"/>
            <a:chExt cx="2089310" cy="1184585"/>
          </a:xfrm>
          <a:solidFill>
            <a:srgbClr val="65A4E9"/>
          </a:solidFill>
        </p:grpSpPr>
        <p:cxnSp>
          <p:nvCxnSpPr>
            <p:cNvPr id="13" name="Conector reto 12">
              <a:extLst>
                <a:ext uri="{FF2B5EF4-FFF2-40B4-BE49-F238E27FC236}">
                  <a16:creationId xmlns:a16="http://schemas.microsoft.com/office/drawing/2014/main" id="{02E10F77-4942-E613-392A-2D923A513D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80389" y="3611484"/>
              <a:ext cx="3487" cy="1184585"/>
            </a:xfrm>
            <a:prstGeom prst="line">
              <a:avLst/>
            </a:prstGeom>
            <a:grpFill/>
            <a:ln w="38100">
              <a:solidFill>
                <a:srgbClr val="91B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id="{596D2F46-5197-1ED1-1EB1-5E0A96E2E4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10246" y="4796069"/>
              <a:ext cx="2089310" cy="0"/>
            </a:xfrm>
            <a:prstGeom prst="line">
              <a:avLst/>
            </a:prstGeom>
            <a:grpFill/>
            <a:ln w="38100">
              <a:solidFill>
                <a:srgbClr val="91B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9E05C5CA-6841-4264-4A9C-890F1AD44DB9}"/>
              </a:ext>
            </a:extLst>
          </p:cNvPr>
          <p:cNvCxnSpPr>
            <a:cxnSpLocks/>
          </p:cNvCxnSpPr>
          <p:nvPr/>
        </p:nvCxnSpPr>
        <p:spPr>
          <a:xfrm flipV="1">
            <a:off x="8329554" y="5367382"/>
            <a:ext cx="1329622" cy="2381"/>
          </a:xfrm>
          <a:prstGeom prst="straightConnector1">
            <a:avLst/>
          </a:prstGeom>
          <a:ln w="38100">
            <a:solidFill>
              <a:srgbClr val="91BEE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C2346865-0E43-E0F0-8AD6-B67F4A91CBDB}"/>
              </a:ext>
            </a:extLst>
          </p:cNvPr>
          <p:cNvSpPr/>
          <p:nvPr/>
        </p:nvSpPr>
        <p:spPr>
          <a:xfrm>
            <a:off x="6473915" y="922792"/>
            <a:ext cx="2429466" cy="914400"/>
          </a:xfrm>
          <a:prstGeom prst="roundRect">
            <a:avLst>
              <a:gd name="adj" fmla="val 31973"/>
            </a:avLst>
          </a:prstGeom>
          <a:solidFill>
            <a:srgbClr val="91BEEF"/>
          </a:solidFill>
          <a:ln>
            <a:solidFill>
              <a:srgbClr val="91B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00" b="1" dirty="0">
                <a:solidFill>
                  <a:srgbClr val="032B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Inclusão, alteração ou substituição de unidade beneficiária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D841190C-FDF8-E84F-3C18-D7266A6DE0A8}"/>
              </a:ext>
            </a:extLst>
          </p:cNvPr>
          <p:cNvSpPr/>
          <p:nvPr/>
        </p:nvSpPr>
        <p:spPr>
          <a:xfrm>
            <a:off x="5332034" y="2297793"/>
            <a:ext cx="1534082" cy="706587"/>
          </a:xfrm>
          <a:prstGeom prst="roundRect">
            <a:avLst/>
          </a:prstGeom>
          <a:solidFill>
            <a:srgbClr val="91BEEF"/>
          </a:solidFill>
          <a:ln>
            <a:solidFill>
              <a:srgbClr val="91B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00" dirty="0">
                <a:solidFill>
                  <a:srgbClr val="032B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Indicação do Parlamentar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C6C6533F-5952-A3B8-A2F8-D3A8E5C1C5D3}"/>
              </a:ext>
            </a:extLst>
          </p:cNvPr>
          <p:cNvSpPr/>
          <p:nvPr/>
        </p:nvSpPr>
        <p:spPr>
          <a:xfrm>
            <a:off x="8665301" y="2733877"/>
            <a:ext cx="1731673" cy="706587"/>
          </a:xfrm>
          <a:prstGeom prst="roundRect">
            <a:avLst/>
          </a:prstGeom>
          <a:solidFill>
            <a:srgbClr val="91BEEF"/>
          </a:solidFill>
          <a:ln>
            <a:solidFill>
              <a:srgbClr val="91B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00" dirty="0">
                <a:solidFill>
                  <a:srgbClr val="032B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Delegado ao Gestor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0A0AF01A-8816-D001-8E07-8AAC767FC2DF}"/>
              </a:ext>
            </a:extLst>
          </p:cNvPr>
          <p:cNvSpPr/>
          <p:nvPr/>
        </p:nvSpPr>
        <p:spPr>
          <a:xfrm>
            <a:off x="5155914" y="3524780"/>
            <a:ext cx="1899929" cy="863125"/>
          </a:xfrm>
          <a:prstGeom prst="roundRect">
            <a:avLst/>
          </a:prstGeom>
          <a:solidFill>
            <a:srgbClr val="91BEEF"/>
          </a:solidFill>
          <a:ln>
            <a:solidFill>
              <a:srgbClr val="91B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00" dirty="0">
                <a:solidFill>
                  <a:srgbClr val="032B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Solicitar autorização ao Parlamentar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785E5FF6-9A1D-81B6-8D62-81562365F301}"/>
              </a:ext>
            </a:extLst>
          </p:cNvPr>
          <p:cNvSpPr/>
          <p:nvPr/>
        </p:nvSpPr>
        <p:spPr>
          <a:xfrm>
            <a:off x="6430884" y="4935820"/>
            <a:ext cx="2172169" cy="863125"/>
          </a:xfrm>
          <a:prstGeom prst="roundRect">
            <a:avLst/>
          </a:prstGeom>
          <a:solidFill>
            <a:srgbClr val="91BEEF"/>
          </a:solidFill>
          <a:ln>
            <a:solidFill>
              <a:srgbClr val="91B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00" dirty="0">
                <a:solidFill>
                  <a:srgbClr val="032B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Envia para deliberação do Conselho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7946954D-7F95-EEDD-0AD1-3E32869F3212}"/>
              </a:ext>
            </a:extLst>
          </p:cNvPr>
          <p:cNvSpPr/>
          <p:nvPr/>
        </p:nvSpPr>
        <p:spPr>
          <a:xfrm>
            <a:off x="9659176" y="4898844"/>
            <a:ext cx="2463412" cy="911443"/>
          </a:xfrm>
          <a:prstGeom prst="roundRect">
            <a:avLst/>
          </a:prstGeom>
          <a:solidFill>
            <a:srgbClr val="91BEEF"/>
          </a:solidFill>
          <a:ln>
            <a:solidFill>
              <a:srgbClr val="91B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pt-BR" sz="1900" b="1" dirty="0">
                <a:solidFill>
                  <a:srgbClr val="032B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Encaminha para a análise do Ministério</a:t>
            </a:r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4AED7163-F936-9F20-8984-FB56D5965A29}"/>
              </a:ext>
            </a:extLst>
          </p:cNvPr>
          <p:cNvGrpSpPr/>
          <p:nvPr/>
        </p:nvGrpSpPr>
        <p:grpSpPr>
          <a:xfrm>
            <a:off x="6107784" y="4366711"/>
            <a:ext cx="1409184" cy="532133"/>
            <a:chOff x="3324535" y="4552803"/>
            <a:chExt cx="1995851" cy="532133"/>
          </a:xfrm>
          <a:solidFill>
            <a:srgbClr val="65A4E9"/>
          </a:solidFill>
        </p:grpSpPr>
        <p:cxnSp>
          <p:nvCxnSpPr>
            <p:cNvPr id="23" name="Conector de Seta Reta 22">
              <a:extLst>
                <a:ext uri="{FF2B5EF4-FFF2-40B4-BE49-F238E27FC236}">
                  <a16:creationId xmlns:a16="http://schemas.microsoft.com/office/drawing/2014/main" id="{D5470E74-893C-AB90-204F-F23F1C7C47F7}"/>
                </a:ext>
              </a:extLst>
            </p:cNvPr>
            <p:cNvCxnSpPr/>
            <p:nvPr/>
          </p:nvCxnSpPr>
          <p:spPr>
            <a:xfrm>
              <a:off x="5310246" y="4785390"/>
              <a:ext cx="0" cy="299546"/>
            </a:xfrm>
            <a:prstGeom prst="straightConnector1">
              <a:avLst/>
            </a:prstGeom>
            <a:grpFill/>
            <a:ln w="38100">
              <a:solidFill>
                <a:srgbClr val="91BEE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id="{01342967-54F2-8043-62D2-60070F5FFA16}"/>
                </a:ext>
              </a:extLst>
            </p:cNvPr>
            <p:cNvGrpSpPr/>
            <p:nvPr/>
          </p:nvGrpSpPr>
          <p:grpSpPr>
            <a:xfrm>
              <a:off x="3324535" y="4552803"/>
              <a:ext cx="1995851" cy="262329"/>
              <a:chOff x="3324535" y="4552803"/>
              <a:chExt cx="1995851" cy="262329"/>
            </a:xfrm>
            <a:grpFill/>
          </p:grpSpPr>
          <p:cxnSp>
            <p:nvCxnSpPr>
              <p:cNvPr id="25" name="Conector reto 24">
                <a:extLst>
                  <a:ext uri="{FF2B5EF4-FFF2-40B4-BE49-F238E27FC236}">
                    <a16:creationId xmlns:a16="http://schemas.microsoft.com/office/drawing/2014/main" id="{FD7CA05E-17B6-2C2D-C6A5-21FBF0D099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24535" y="4796069"/>
                <a:ext cx="1995851" cy="0"/>
              </a:xfrm>
              <a:prstGeom prst="line">
                <a:avLst/>
              </a:prstGeom>
              <a:grpFill/>
              <a:ln w="38100">
                <a:solidFill>
                  <a:srgbClr val="91BEE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ector reto 25">
                <a:extLst>
                  <a:ext uri="{FF2B5EF4-FFF2-40B4-BE49-F238E27FC236}">
                    <a16:creationId xmlns:a16="http://schemas.microsoft.com/office/drawing/2014/main" id="{BD217CE1-F648-A5BC-31A4-9EAC8C3C76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41105" y="4552803"/>
                <a:ext cx="0" cy="262329"/>
              </a:xfrm>
              <a:prstGeom prst="line">
                <a:avLst/>
              </a:prstGeom>
              <a:grpFill/>
              <a:ln w="38100">
                <a:solidFill>
                  <a:srgbClr val="91BEE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C9C16F05-1FB5-1A5A-E838-4BEAFF3688EF}"/>
              </a:ext>
            </a:extLst>
          </p:cNvPr>
          <p:cNvGrpSpPr/>
          <p:nvPr/>
        </p:nvGrpSpPr>
        <p:grpSpPr>
          <a:xfrm>
            <a:off x="512959" y="6026399"/>
            <a:ext cx="11679040" cy="974476"/>
            <a:chOff x="512959" y="6026399"/>
            <a:chExt cx="11679040" cy="974476"/>
          </a:xfrm>
        </p:grpSpPr>
        <p:grpSp>
          <p:nvGrpSpPr>
            <p:cNvPr id="28" name="Agrupar 27">
              <a:extLst>
                <a:ext uri="{FF2B5EF4-FFF2-40B4-BE49-F238E27FC236}">
                  <a16:creationId xmlns:a16="http://schemas.microsoft.com/office/drawing/2014/main" id="{F57B848C-ACA9-699F-057B-453E09DF9D4E}"/>
                </a:ext>
              </a:extLst>
            </p:cNvPr>
            <p:cNvGrpSpPr/>
            <p:nvPr/>
          </p:nvGrpSpPr>
          <p:grpSpPr>
            <a:xfrm>
              <a:off x="512959" y="6026399"/>
              <a:ext cx="4916291" cy="974476"/>
              <a:chOff x="177491" y="5905467"/>
              <a:chExt cx="5971797" cy="1091682"/>
            </a:xfrm>
          </p:grpSpPr>
          <p:pic>
            <p:nvPicPr>
              <p:cNvPr id="30" name="Imagem 29" descr="Uma imagem contendo Forma&#10;&#10;O conteúdo gerado por IA pode estar incorreto.">
                <a:extLst>
                  <a:ext uri="{FF2B5EF4-FFF2-40B4-BE49-F238E27FC236}">
                    <a16:creationId xmlns:a16="http://schemas.microsoft.com/office/drawing/2014/main" id="{8BC18CF7-F651-47E6-5C53-4136D59215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491" y="6071616"/>
                <a:ext cx="1311885" cy="643081"/>
              </a:xfrm>
              <a:prstGeom prst="rect">
                <a:avLst/>
              </a:prstGeom>
            </p:spPr>
          </p:pic>
          <p:pic>
            <p:nvPicPr>
              <p:cNvPr id="31" name="Imagem 30" descr="Texto&#10;&#10;Descrição gerada automaticamente com confiança média">
                <a:extLst>
                  <a:ext uri="{FF2B5EF4-FFF2-40B4-BE49-F238E27FC236}">
                    <a16:creationId xmlns:a16="http://schemas.microsoft.com/office/drawing/2014/main" id="{FB1245A9-F814-BE43-00A8-68212A5F92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36382" b="40693"/>
              <a:stretch/>
            </p:blipFill>
            <p:spPr>
              <a:xfrm>
                <a:off x="1387382" y="5905467"/>
                <a:ext cx="4761906" cy="1091682"/>
              </a:xfrm>
              <a:prstGeom prst="rect">
                <a:avLst/>
              </a:prstGeom>
            </p:spPr>
          </p:pic>
        </p:grpSp>
        <p:pic>
          <p:nvPicPr>
            <p:cNvPr id="29" name="Picture 9" descr="A map of italy with orange lines and a plane flying&#10;&#10;AI-generated content may be incorrect.">
              <a:extLst>
                <a:ext uri="{FF2B5EF4-FFF2-40B4-BE49-F238E27FC236}">
                  <a16:creationId xmlns:a16="http://schemas.microsoft.com/office/drawing/2014/main" id="{624F643C-42DD-0738-472D-EE3B4F611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60" t="88184"/>
            <a:stretch/>
          </p:blipFill>
          <p:spPr>
            <a:xfrm>
              <a:off x="5412581" y="6046704"/>
              <a:ext cx="6779418" cy="811296"/>
            </a:xfrm>
            <a:prstGeom prst="rect">
              <a:avLst/>
            </a:prstGeom>
          </p:spPr>
        </p:pic>
      </p:grpSp>
      <p:pic>
        <p:nvPicPr>
          <p:cNvPr id="32" name="Picture 2" descr="A map of italy with orange lines and a plane flying&#10;&#10;AI-generated content may be incorrect.">
            <a:extLst>
              <a:ext uri="{FF2B5EF4-FFF2-40B4-BE49-F238E27FC236}">
                <a16:creationId xmlns:a16="http://schemas.microsoft.com/office/drawing/2014/main" id="{D66537EE-410E-6D3B-56C6-014DA70BD8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4" r="78566" b="51344"/>
          <a:stretch/>
        </p:blipFill>
        <p:spPr>
          <a:xfrm>
            <a:off x="-92601" y="0"/>
            <a:ext cx="1224283" cy="1193655"/>
          </a:xfrm>
          <a:prstGeom prst="rect">
            <a:avLst/>
          </a:prstGeom>
        </p:spPr>
      </p:pic>
      <p:sp>
        <p:nvSpPr>
          <p:cNvPr id="41" name="CaixaDeTexto 40">
            <a:extLst>
              <a:ext uri="{FF2B5EF4-FFF2-40B4-BE49-F238E27FC236}">
                <a16:creationId xmlns:a16="http://schemas.microsoft.com/office/drawing/2014/main" id="{063B0D8C-5726-B7BF-0B69-75FC00D21130}"/>
              </a:ext>
            </a:extLst>
          </p:cNvPr>
          <p:cNvSpPr txBox="1"/>
          <p:nvPr/>
        </p:nvSpPr>
        <p:spPr>
          <a:xfrm>
            <a:off x="373590" y="1517481"/>
            <a:ext cx="4488158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Importante!</a:t>
            </a:r>
          </a:p>
          <a:p>
            <a:pPr algn="just"/>
            <a:endParaRPr lang="pt-BR" sz="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A solicitação deverá ser encaminha ao MDS, através de ofício assinado pelo gestor, contendo as devidas justificativas e a aprovação do Conselho de Assistência Social.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É inexigível a anuência do parlamentar nos casos em que o autor da emenda tiver falecido.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Após a alteração, NÃO poderá realizar novas despesas em unidades beneficiárias excluídas.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NÃO COMPETE AO MDS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, se manifestar quanto às alterações de Planilha de Itens.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O ente deverá seguir com a aquisição dos itens constantes na </a:t>
            </a:r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Portaria SNAS nº 47/2025.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A má gestão dos recursos será apurada em sede de Prestação de Contas.</a:t>
            </a:r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226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CD6A7-BA73-2A79-973A-516C3287C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AE5CE820-69E7-BDC7-4378-D42897555580}"/>
              </a:ext>
            </a:extLst>
          </p:cNvPr>
          <p:cNvSpPr txBox="1"/>
          <p:nvPr/>
        </p:nvSpPr>
        <p:spPr>
          <a:xfrm>
            <a:off x="3277761" y="2721114"/>
            <a:ext cx="5636478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Utilização dos Recursos</a:t>
            </a:r>
          </a:p>
          <a:p>
            <a:pPr algn="ctr"/>
            <a:endParaRPr lang="pt-B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Execução Direta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ECB973D1-2166-6DCD-C344-CF4A0F5E7944}"/>
              </a:ext>
            </a:extLst>
          </p:cNvPr>
          <p:cNvGrpSpPr/>
          <p:nvPr/>
        </p:nvGrpSpPr>
        <p:grpSpPr>
          <a:xfrm>
            <a:off x="72426" y="81477"/>
            <a:ext cx="11450123" cy="1679595"/>
            <a:chOff x="72426" y="81477"/>
            <a:chExt cx="11450123" cy="1679595"/>
          </a:xfrm>
        </p:grpSpPr>
        <p:pic>
          <p:nvPicPr>
            <p:cNvPr id="8" name="Imagem 7" descr="Logotipo&#10;&#10;O conteúdo gerado por IA pode estar incorreto.">
              <a:extLst>
                <a:ext uri="{FF2B5EF4-FFF2-40B4-BE49-F238E27FC236}">
                  <a16:creationId xmlns:a16="http://schemas.microsoft.com/office/drawing/2014/main" id="{A74101D9-F226-78B6-0218-5DDCBC55D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26" y="81477"/>
              <a:ext cx="2326741" cy="1645566"/>
            </a:xfrm>
            <a:prstGeom prst="rect">
              <a:avLst/>
            </a:prstGeom>
          </p:spPr>
        </p:pic>
        <p:pic>
          <p:nvPicPr>
            <p:cNvPr id="9" name="Imagem 8" descr="Uma imagem contendo Forma&#10;&#10;O conteúdo gerado por IA pode estar incorreto.">
              <a:extLst>
                <a:ext uri="{FF2B5EF4-FFF2-40B4-BE49-F238E27FC236}">
                  <a16:creationId xmlns:a16="http://schemas.microsoft.com/office/drawing/2014/main" id="{D376EE06-35A2-5DC2-53C1-78B844B2B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2091" y="511777"/>
              <a:ext cx="2350458" cy="1249295"/>
            </a:xfrm>
            <a:prstGeom prst="rect">
              <a:avLst/>
            </a:prstGeom>
          </p:spPr>
        </p:pic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68C9EA36-378A-1454-47F6-FF6AAC4DB3A6}"/>
              </a:ext>
            </a:extLst>
          </p:cNvPr>
          <p:cNvGrpSpPr/>
          <p:nvPr/>
        </p:nvGrpSpPr>
        <p:grpSpPr>
          <a:xfrm>
            <a:off x="512959" y="6026399"/>
            <a:ext cx="11679040" cy="974476"/>
            <a:chOff x="512959" y="6026399"/>
            <a:chExt cx="11679040" cy="974476"/>
          </a:xfrm>
        </p:grpSpPr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id="{D181216E-7413-6165-D186-95289238EC62}"/>
                </a:ext>
              </a:extLst>
            </p:cNvPr>
            <p:cNvGrpSpPr/>
            <p:nvPr/>
          </p:nvGrpSpPr>
          <p:grpSpPr>
            <a:xfrm>
              <a:off x="512959" y="6026399"/>
              <a:ext cx="4916291" cy="974476"/>
              <a:chOff x="177491" y="5905467"/>
              <a:chExt cx="5971797" cy="1091682"/>
            </a:xfrm>
          </p:grpSpPr>
          <p:pic>
            <p:nvPicPr>
              <p:cNvPr id="7" name="Imagem 6" descr="Uma imagem contendo Forma&#10;&#10;O conteúdo gerado por IA pode estar incorreto.">
                <a:extLst>
                  <a:ext uri="{FF2B5EF4-FFF2-40B4-BE49-F238E27FC236}">
                    <a16:creationId xmlns:a16="http://schemas.microsoft.com/office/drawing/2014/main" id="{9DC91D71-8C2D-FF39-7801-55E4D491F7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491" y="6071616"/>
                <a:ext cx="1311885" cy="643081"/>
              </a:xfrm>
              <a:prstGeom prst="rect">
                <a:avLst/>
              </a:prstGeom>
            </p:spPr>
          </p:pic>
          <p:pic>
            <p:nvPicPr>
              <p:cNvPr id="11" name="Imagem 10" descr="Texto&#10;&#10;Descrição gerada automaticamente com confiança média">
                <a:extLst>
                  <a:ext uri="{FF2B5EF4-FFF2-40B4-BE49-F238E27FC236}">
                    <a16:creationId xmlns:a16="http://schemas.microsoft.com/office/drawing/2014/main" id="{8E4A7993-9F2B-B6D4-9A06-70D20384FE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36382" b="40693"/>
              <a:stretch/>
            </p:blipFill>
            <p:spPr>
              <a:xfrm>
                <a:off x="1387382" y="5905467"/>
                <a:ext cx="4761906" cy="1091682"/>
              </a:xfrm>
              <a:prstGeom prst="rect">
                <a:avLst/>
              </a:prstGeom>
            </p:spPr>
          </p:pic>
        </p:grpSp>
        <p:pic>
          <p:nvPicPr>
            <p:cNvPr id="4" name="Picture 9" descr="A map of italy with orange lines and a plane flying&#10;&#10;AI-generated content may be incorrect.">
              <a:extLst>
                <a:ext uri="{FF2B5EF4-FFF2-40B4-BE49-F238E27FC236}">
                  <a16:creationId xmlns:a16="http://schemas.microsoft.com/office/drawing/2014/main" id="{B71F655F-B8DE-5976-36A1-D0BECE82C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60" t="88184"/>
            <a:stretch/>
          </p:blipFill>
          <p:spPr>
            <a:xfrm>
              <a:off x="5412581" y="6046704"/>
              <a:ext cx="6779418" cy="8112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9484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2E6D2-988A-CAAC-CB23-D8FCB6F03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17">
            <a:extLst>
              <a:ext uri="{FF2B5EF4-FFF2-40B4-BE49-F238E27FC236}">
                <a16:creationId xmlns:a16="http://schemas.microsoft.com/office/drawing/2014/main" id="{22938741-9A61-7885-BA33-68E0A4E54EC9}"/>
              </a:ext>
            </a:extLst>
          </p:cNvPr>
          <p:cNvSpPr txBox="1">
            <a:spLocks/>
          </p:cNvSpPr>
          <p:nvPr/>
        </p:nvSpPr>
        <p:spPr>
          <a:xfrm>
            <a:off x="1241244" y="491060"/>
            <a:ext cx="10180656" cy="7813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Como Fundo de Assistência Social pode executar os recursos?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D46A62E-336B-DDDF-B358-623EBCC21EAB}"/>
              </a:ext>
            </a:extLst>
          </p:cNvPr>
          <p:cNvSpPr txBox="1"/>
          <p:nvPr/>
        </p:nvSpPr>
        <p:spPr>
          <a:xfrm>
            <a:off x="519539" y="1985156"/>
            <a:ext cx="469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Incremento Temporário – GND 3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8DE064D-56F1-7E3F-E75D-79570AFBA159}"/>
              </a:ext>
            </a:extLst>
          </p:cNvPr>
          <p:cNvSpPr txBox="1"/>
          <p:nvPr/>
        </p:nvSpPr>
        <p:spPr>
          <a:xfrm>
            <a:off x="519539" y="2662882"/>
            <a:ext cx="570708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Os recursos destinados ao Fundo de Assistência Social...</a:t>
            </a:r>
          </a:p>
          <a:p>
            <a:pPr algn="just"/>
            <a:endParaRPr lang="pt-B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deverão ser utilizados nas unidades públicas para a manutenção dos serviços reconhecidos nacionalmente e da </a:t>
            </a: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Gestão do SUAS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, a fim de propiciar condições adequadas para a oferta dos serviços socioassistenciais e das atividades voltadas ao fortalecimento da Gestão do SUAS; e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poderão ser utilizados em ações de </a:t>
            </a: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capacitação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das equipes de referência e da gestão do SUAS.</a:t>
            </a: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77C3EDDB-61FA-9B9A-9792-D593B015D754}"/>
              </a:ext>
            </a:extLst>
          </p:cNvPr>
          <p:cNvGrpSpPr/>
          <p:nvPr/>
        </p:nvGrpSpPr>
        <p:grpSpPr>
          <a:xfrm>
            <a:off x="6924" y="6077922"/>
            <a:ext cx="11994576" cy="975567"/>
            <a:chOff x="6924" y="6063408"/>
            <a:chExt cx="11994576" cy="975567"/>
          </a:xfrm>
        </p:grpSpPr>
        <p:pic>
          <p:nvPicPr>
            <p:cNvPr id="19" name="Picture 26" descr="A map of italy with orange lines and a plane flying&#10;&#10;AI-generated content may be incorrect.">
              <a:extLst>
                <a:ext uri="{FF2B5EF4-FFF2-40B4-BE49-F238E27FC236}">
                  <a16:creationId xmlns:a16="http://schemas.microsoft.com/office/drawing/2014/main" id="{34609B57-1DB6-5D1B-8A4F-819D32F82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184" r="72227"/>
            <a:stretch/>
          </p:blipFill>
          <p:spPr>
            <a:xfrm>
              <a:off x="3159723" y="6063408"/>
              <a:ext cx="3171849" cy="792000"/>
            </a:xfrm>
            <a:prstGeom prst="rect">
              <a:avLst/>
            </a:prstGeom>
          </p:spPr>
        </p:pic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C7C1F31F-7725-E8BB-7801-54A186E61862}"/>
                </a:ext>
              </a:extLst>
            </p:cNvPr>
            <p:cNvGrpSpPr/>
            <p:nvPr/>
          </p:nvGrpSpPr>
          <p:grpSpPr>
            <a:xfrm>
              <a:off x="7085209" y="6064499"/>
              <a:ext cx="4916291" cy="974476"/>
              <a:chOff x="177491" y="5884125"/>
              <a:chExt cx="5971797" cy="1091682"/>
            </a:xfrm>
          </p:grpSpPr>
          <p:pic>
            <p:nvPicPr>
              <p:cNvPr id="22" name="Imagem 21" descr="Uma imagem contendo Forma&#10;&#10;O conteúdo gerado por IA pode estar incorreto.">
                <a:extLst>
                  <a:ext uri="{FF2B5EF4-FFF2-40B4-BE49-F238E27FC236}">
                    <a16:creationId xmlns:a16="http://schemas.microsoft.com/office/drawing/2014/main" id="{238E2A2D-81A9-19DB-8366-C0A346A479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491" y="6071616"/>
                <a:ext cx="1311885" cy="643081"/>
              </a:xfrm>
              <a:prstGeom prst="rect">
                <a:avLst/>
              </a:prstGeom>
            </p:spPr>
          </p:pic>
          <p:pic>
            <p:nvPicPr>
              <p:cNvPr id="23" name="Imagem 22" descr="Texto&#10;&#10;Descrição gerada automaticamente com confiança média">
                <a:extLst>
                  <a:ext uri="{FF2B5EF4-FFF2-40B4-BE49-F238E27FC236}">
                    <a16:creationId xmlns:a16="http://schemas.microsoft.com/office/drawing/2014/main" id="{AC23854B-FA02-EF1D-82B2-A6311D1D61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36382" b="40693"/>
              <a:stretch/>
            </p:blipFill>
            <p:spPr>
              <a:xfrm>
                <a:off x="1387383" y="5884125"/>
                <a:ext cx="4761905" cy="1091682"/>
              </a:xfrm>
              <a:prstGeom prst="rect">
                <a:avLst/>
              </a:prstGeom>
            </p:spPr>
          </p:pic>
        </p:grpSp>
        <p:pic>
          <p:nvPicPr>
            <p:cNvPr id="21" name="Picture 26" descr="A map of italy with orange lines and a plane flying&#10;&#10;AI-generated content may be incorrect.">
              <a:extLst>
                <a:ext uri="{FF2B5EF4-FFF2-40B4-BE49-F238E27FC236}">
                  <a16:creationId xmlns:a16="http://schemas.microsoft.com/office/drawing/2014/main" id="{C9CB89F1-3374-0CC8-AD27-99481EEF8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184" r="72227"/>
            <a:stretch/>
          </p:blipFill>
          <p:spPr>
            <a:xfrm>
              <a:off x="6924" y="6065305"/>
              <a:ext cx="3171849" cy="792000"/>
            </a:xfrm>
            <a:prstGeom prst="rect">
              <a:avLst/>
            </a:prstGeom>
          </p:spPr>
        </p:pic>
      </p:grpSp>
      <p:pic>
        <p:nvPicPr>
          <p:cNvPr id="6" name="Picture 2" descr="A map of italy with orange lines and a plane flying&#10;&#10;AI-generated content may be incorrect.">
            <a:extLst>
              <a:ext uri="{FF2B5EF4-FFF2-40B4-BE49-F238E27FC236}">
                <a16:creationId xmlns:a16="http://schemas.microsoft.com/office/drawing/2014/main" id="{2E3DB3E7-0B98-87E6-D592-2A2E4048B5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4" r="78566" b="51344"/>
          <a:stretch/>
        </p:blipFill>
        <p:spPr>
          <a:xfrm>
            <a:off x="-92601" y="0"/>
            <a:ext cx="1224283" cy="119365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24FAEA9-6A2B-6DB2-EC7A-1B84A71272F9}"/>
              </a:ext>
            </a:extLst>
          </p:cNvPr>
          <p:cNvSpPr txBox="1"/>
          <p:nvPr/>
        </p:nvSpPr>
        <p:spPr>
          <a:xfrm>
            <a:off x="6981691" y="1928114"/>
            <a:ext cx="4420090" cy="3754874"/>
          </a:xfrm>
          <a:prstGeom prst="rect">
            <a:avLst/>
          </a:prstGeom>
          <a:noFill/>
          <a:ln w="38100">
            <a:solidFill>
              <a:srgbClr val="FB813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32B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Vedações</a:t>
            </a:r>
          </a:p>
          <a:p>
            <a:pPr algn="just"/>
            <a:endParaRPr lang="pt-BR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Realização de obras;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Transferir às unidades referenciadas, recursos destinados ao órgão gestor;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Utilizar os recursos de GND 3 na formação ou aquisição de um bem de capital;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Transferir os recursos financeiros do </a:t>
            </a:r>
            <a:r>
              <a:rPr lang="pt-B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Fundo Estadual </a:t>
            </a: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 os municípios;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Pagamento de servidores;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Ministrar cursos profissionalizantes; 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Benefícios eventuais (cestas básicas, auxílios, aluguéis sociais, órtese e prótese etc.) </a:t>
            </a:r>
          </a:p>
        </p:txBody>
      </p:sp>
    </p:spTree>
    <p:extLst>
      <p:ext uri="{BB962C8B-B14F-4D97-AF65-F5344CB8AC3E}">
        <p14:creationId xmlns:p14="http://schemas.microsoft.com/office/powerpoint/2010/main" val="709263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13F7A-D299-8CB8-428B-2836F0083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>
            <a:extLst>
              <a:ext uri="{FF2B5EF4-FFF2-40B4-BE49-F238E27FC236}">
                <a16:creationId xmlns:a16="http://schemas.microsoft.com/office/drawing/2014/main" id="{61304008-49BC-4109-7B59-164232D04081}"/>
              </a:ext>
            </a:extLst>
          </p:cNvPr>
          <p:cNvSpPr txBox="1"/>
          <p:nvPr/>
        </p:nvSpPr>
        <p:spPr>
          <a:xfrm>
            <a:off x="1249293" y="2364939"/>
            <a:ext cx="96934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Deverão ser 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destinados à </a:t>
            </a:r>
            <a: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estruturação dos serviços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 reconhecidos nacionalmente prestados nas unidades públicas; </a:t>
            </a:r>
            <a: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e para a estruturação da Gestão do SUAS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Os bens a serem adquiridos estão condicionados ao rol padronizado de itens constantes na </a:t>
            </a:r>
            <a: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Portaria SNAS nº 47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, de 25 de abril de 2025, e </a:t>
            </a:r>
            <a: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devem ser novos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Os veículos devem obedecer as características técnicas contida na </a:t>
            </a:r>
            <a: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Portaria SNAS nº 121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, de 19 de outubro de 2021.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Os bens adquiridos deverão </a:t>
            </a:r>
            <a: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permanecer na oferta do serviço socioassistencial 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por, no mínimo</a:t>
            </a:r>
            <a: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, 3 (três) anos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, contados da entrega do bem, no caso de equipamentos e materiais permanentes, e de </a:t>
            </a:r>
            <a: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5 (cinco) anos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 para os veículos.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É </a:t>
            </a:r>
            <a: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vedada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 a transferência de equipamentos, materiais permanentes e veículos destinados ao </a:t>
            </a:r>
            <a: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Fundo Estadual 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para os municípios.</a:t>
            </a:r>
          </a:p>
        </p:txBody>
      </p:sp>
      <p:sp>
        <p:nvSpPr>
          <p:cNvPr id="15" name="Espaço Reservado para Texto 17">
            <a:extLst>
              <a:ext uri="{FF2B5EF4-FFF2-40B4-BE49-F238E27FC236}">
                <a16:creationId xmlns:a16="http://schemas.microsoft.com/office/drawing/2014/main" id="{36B122CF-FF82-8CDF-46BD-CE3C8AA68323}"/>
              </a:ext>
            </a:extLst>
          </p:cNvPr>
          <p:cNvSpPr txBox="1">
            <a:spLocks/>
          </p:cNvSpPr>
          <p:nvPr/>
        </p:nvSpPr>
        <p:spPr>
          <a:xfrm>
            <a:off x="1503457" y="520637"/>
            <a:ext cx="10180656" cy="7813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Como Fundo de Assistência Social pode executar os recursos?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AD90520-E8BD-81DB-C742-7B65CF0B4066}"/>
              </a:ext>
            </a:extLst>
          </p:cNvPr>
          <p:cNvSpPr txBox="1"/>
          <p:nvPr/>
        </p:nvSpPr>
        <p:spPr>
          <a:xfrm>
            <a:off x="676295" y="1754963"/>
            <a:ext cx="757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Equipamentos, Material Permanentes e Veículos – GND 4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BEA68372-F15E-432E-4035-72CB571CC296}"/>
              </a:ext>
            </a:extLst>
          </p:cNvPr>
          <p:cNvGrpSpPr/>
          <p:nvPr/>
        </p:nvGrpSpPr>
        <p:grpSpPr>
          <a:xfrm>
            <a:off x="512959" y="6026399"/>
            <a:ext cx="11679040" cy="974476"/>
            <a:chOff x="512959" y="6026399"/>
            <a:chExt cx="11679040" cy="974476"/>
          </a:xfrm>
        </p:grpSpPr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9A9A08CB-89E3-72BD-595C-558B21BB6C5E}"/>
                </a:ext>
              </a:extLst>
            </p:cNvPr>
            <p:cNvGrpSpPr/>
            <p:nvPr/>
          </p:nvGrpSpPr>
          <p:grpSpPr>
            <a:xfrm>
              <a:off x="512959" y="6026399"/>
              <a:ext cx="4916291" cy="974476"/>
              <a:chOff x="177491" y="5905467"/>
              <a:chExt cx="5971797" cy="1091682"/>
            </a:xfrm>
          </p:grpSpPr>
          <p:pic>
            <p:nvPicPr>
              <p:cNvPr id="20" name="Imagem 19" descr="Uma imagem contendo Forma&#10;&#10;O conteúdo gerado por IA pode estar incorreto.">
                <a:extLst>
                  <a:ext uri="{FF2B5EF4-FFF2-40B4-BE49-F238E27FC236}">
                    <a16:creationId xmlns:a16="http://schemas.microsoft.com/office/drawing/2014/main" id="{4A81738D-2DFA-F9EB-C1D4-0A8CD035F3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491" y="6071616"/>
                <a:ext cx="1311885" cy="643081"/>
              </a:xfrm>
              <a:prstGeom prst="rect">
                <a:avLst/>
              </a:prstGeom>
            </p:spPr>
          </p:pic>
          <p:pic>
            <p:nvPicPr>
              <p:cNvPr id="21" name="Imagem 20" descr="Texto&#10;&#10;Descrição gerada automaticamente com confiança média">
                <a:extLst>
                  <a:ext uri="{FF2B5EF4-FFF2-40B4-BE49-F238E27FC236}">
                    <a16:creationId xmlns:a16="http://schemas.microsoft.com/office/drawing/2014/main" id="{B5AC0762-E4BB-F5CB-EE82-4E9AAC0C35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36382" b="40693"/>
              <a:stretch/>
            </p:blipFill>
            <p:spPr>
              <a:xfrm>
                <a:off x="1387382" y="5905467"/>
                <a:ext cx="4761906" cy="1091682"/>
              </a:xfrm>
              <a:prstGeom prst="rect">
                <a:avLst/>
              </a:prstGeom>
            </p:spPr>
          </p:pic>
        </p:grpSp>
        <p:pic>
          <p:nvPicPr>
            <p:cNvPr id="19" name="Picture 9" descr="A map of italy with orange lines and a plane flying&#10;&#10;AI-generated content may be incorrect.">
              <a:extLst>
                <a:ext uri="{FF2B5EF4-FFF2-40B4-BE49-F238E27FC236}">
                  <a16:creationId xmlns:a16="http://schemas.microsoft.com/office/drawing/2014/main" id="{D9B7BEF9-A38D-C5BD-B073-374587061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60" t="88184"/>
            <a:stretch/>
          </p:blipFill>
          <p:spPr>
            <a:xfrm>
              <a:off x="5412581" y="6046704"/>
              <a:ext cx="6779418" cy="811296"/>
            </a:xfrm>
            <a:prstGeom prst="rect">
              <a:avLst/>
            </a:prstGeom>
          </p:spPr>
        </p:pic>
      </p:grpSp>
      <p:pic>
        <p:nvPicPr>
          <p:cNvPr id="4" name="Picture 2" descr="A map of italy with orange lines and a plane flying&#10;&#10;AI-generated content may be incorrect.">
            <a:extLst>
              <a:ext uri="{FF2B5EF4-FFF2-40B4-BE49-F238E27FC236}">
                <a16:creationId xmlns:a16="http://schemas.microsoft.com/office/drawing/2014/main" id="{B17DBD02-1006-4C5E-AB77-B86B845802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4" r="78566" b="51344"/>
          <a:stretch/>
        </p:blipFill>
        <p:spPr>
          <a:xfrm>
            <a:off x="-92601" y="0"/>
            <a:ext cx="1224283" cy="119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949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90AAE-E898-CC49-57C5-ECA81F936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17">
            <a:extLst>
              <a:ext uri="{FF2B5EF4-FFF2-40B4-BE49-F238E27FC236}">
                <a16:creationId xmlns:a16="http://schemas.microsoft.com/office/drawing/2014/main" id="{9E333BB0-24D1-0C6A-A785-1CCC4442A33E}"/>
              </a:ext>
            </a:extLst>
          </p:cNvPr>
          <p:cNvSpPr txBox="1">
            <a:spLocks/>
          </p:cNvSpPr>
          <p:nvPr/>
        </p:nvSpPr>
        <p:spPr>
          <a:xfrm>
            <a:off x="1194640" y="836023"/>
            <a:ext cx="10273863" cy="19951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Sobrou saldo de recursos financeiros do Fundo, posso utilizá-los?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40F9E79-A256-4111-DBB0-FD615814700E}"/>
              </a:ext>
            </a:extLst>
          </p:cNvPr>
          <p:cNvSpPr txBox="1"/>
          <p:nvPr/>
        </p:nvSpPr>
        <p:spPr>
          <a:xfrm>
            <a:off x="726529" y="2595500"/>
            <a:ext cx="108861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Os saldos poderão ser reprogramados para o exercício seguinte, sucessivamente, e utilizados na execução do </a:t>
            </a:r>
            <a:r>
              <a:rPr lang="pt-BR" u="sng" dirty="0">
                <a:latin typeface="Calibri" panose="020F0502020204030204" pitchFamily="34" charset="0"/>
                <a:cs typeface="Calibri" panose="020F0502020204030204" pitchFamily="34" charset="0"/>
              </a:rPr>
              <a:t>objeto da mesma programação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b="1" u="sng" dirty="0">
                <a:latin typeface="Calibri" panose="020F0502020204030204" pitchFamily="34" charset="0"/>
                <a:cs typeface="Calibri" panose="020F0502020204030204" pitchFamily="34" charset="0"/>
              </a:rPr>
              <a:t>Importante!</a:t>
            </a:r>
          </a:p>
          <a:p>
            <a:pPr lvl="1"/>
            <a:endParaRPr lang="pt-B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Não há prazo para a sua execução.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A reprogramação dos saldos é feita internamente.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A utilização dos saldos deverá estar em consonância com o Grupo de Natureza de Despesa – GND.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A5D7D032-A65F-E121-F569-D09B63857191}"/>
              </a:ext>
            </a:extLst>
          </p:cNvPr>
          <p:cNvGrpSpPr/>
          <p:nvPr/>
        </p:nvGrpSpPr>
        <p:grpSpPr>
          <a:xfrm>
            <a:off x="6924" y="6077922"/>
            <a:ext cx="11994576" cy="975567"/>
            <a:chOff x="6924" y="6063408"/>
            <a:chExt cx="11994576" cy="975567"/>
          </a:xfrm>
        </p:grpSpPr>
        <p:pic>
          <p:nvPicPr>
            <p:cNvPr id="6" name="Picture 26" descr="A map of italy with orange lines and a plane flying&#10;&#10;AI-generated content may be incorrect.">
              <a:extLst>
                <a:ext uri="{FF2B5EF4-FFF2-40B4-BE49-F238E27FC236}">
                  <a16:creationId xmlns:a16="http://schemas.microsoft.com/office/drawing/2014/main" id="{D2FFC9F2-0E71-128F-DEC6-3800C74DE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184" r="72227"/>
            <a:stretch/>
          </p:blipFill>
          <p:spPr>
            <a:xfrm>
              <a:off x="3159723" y="6063408"/>
              <a:ext cx="3171849" cy="792000"/>
            </a:xfrm>
            <a:prstGeom prst="rect">
              <a:avLst/>
            </a:prstGeom>
          </p:spPr>
        </p:pic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7895FB81-C739-36F2-198F-0F281AAD8312}"/>
                </a:ext>
              </a:extLst>
            </p:cNvPr>
            <p:cNvGrpSpPr/>
            <p:nvPr/>
          </p:nvGrpSpPr>
          <p:grpSpPr>
            <a:xfrm>
              <a:off x="7085209" y="6064499"/>
              <a:ext cx="4916291" cy="974476"/>
              <a:chOff x="177491" y="5884125"/>
              <a:chExt cx="5971797" cy="1091682"/>
            </a:xfrm>
          </p:grpSpPr>
          <p:pic>
            <p:nvPicPr>
              <p:cNvPr id="9" name="Imagem 8" descr="Uma imagem contendo Forma&#10;&#10;O conteúdo gerado por IA pode estar incorreto.">
                <a:extLst>
                  <a:ext uri="{FF2B5EF4-FFF2-40B4-BE49-F238E27FC236}">
                    <a16:creationId xmlns:a16="http://schemas.microsoft.com/office/drawing/2014/main" id="{1A00148F-C1A4-50B6-7726-FCF8E66833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491" y="6071616"/>
                <a:ext cx="1311885" cy="643081"/>
              </a:xfrm>
              <a:prstGeom prst="rect">
                <a:avLst/>
              </a:prstGeom>
            </p:spPr>
          </p:pic>
          <p:pic>
            <p:nvPicPr>
              <p:cNvPr id="10" name="Imagem 9" descr="Texto&#10;&#10;Descrição gerada automaticamente com confiança média">
                <a:extLst>
                  <a:ext uri="{FF2B5EF4-FFF2-40B4-BE49-F238E27FC236}">
                    <a16:creationId xmlns:a16="http://schemas.microsoft.com/office/drawing/2014/main" id="{8D8A4832-4BC9-1D4E-1E21-F08677795D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36382" b="40693"/>
              <a:stretch/>
            </p:blipFill>
            <p:spPr>
              <a:xfrm>
                <a:off x="1387383" y="5884125"/>
                <a:ext cx="4761905" cy="1091682"/>
              </a:xfrm>
              <a:prstGeom prst="rect">
                <a:avLst/>
              </a:prstGeom>
            </p:spPr>
          </p:pic>
        </p:grpSp>
        <p:pic>
          <p:nvPicPr>
            <p:cNvPr id="8" name="Picture 26" descr="A map of italy with orange lines and a plane flying&#10;&#10;AI-generated content may be incorrect.">
              <a:extLst>
                <a:ext uri="{FF2B5EF4-FFF2-40B4-BE49-F238E27FC236}">
                  <a16:creationId xmlns:a16="http://schemas.microsoft.com/office/drawing/2014/main" id="{AB071CD0-BB2D-8D66-6ACE-9F199C179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184" r="72227"/>
            <a:stretch/>
          </p:blipFill>
          <p:spPr>
            <a:xfrm>
              <a:off x="6924" y="6065305"/>
              <a:ext cx="3171849" cy="792000"/>
            </a:xfrm>
            <a:prstGeom prst="rect">
              <a:avLst/>
            </a:prstGeom>
          </p:spPr>
        </p:pic>
      </p:grpSp>
      <p:pic>
        <p:nvPicPr>
          <p:cNvPr id="11" name="Picture 2" descr="A map of italy with orange lines and a plane flying&#10;&#10;AI-generated content may be incorrect.">
            <a:extLst>
              <a:ext uri="{FF2B5EF4-FFF2-40B4-BE49-F238E27FC236}">
                <a16:creationId xmlns:a16="http://schemas.microsoft.com/office/drawing/2014/main" id="{B32287FD-750D-AA66-E053-9E59203F1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4" r="78566" b="51344"/>
          <a:stretch/>
        </p:blipFill>
        <p:spPr>
          <a:xfrm>
            <a:off x="-92601" y="0"/>
            <a:ext cx="1224283" cy="119365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1B97B67-55FA-8D0E-F85E-468AD0C276CB}"/>
              </a:ext>
            </a:extLst>
          </p:cNvPr>
          <p:cNvSpPr txBox="1"/>
          <p:nvPr/>
        </p:nvSpPr>
        <p:spPr>
          <a:xfrm>
            <a:off x="726529" y="2001904"/>
            <a:ext cx="8038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Recursos de incremento temporário (GND 3) e Investimento (GND 4):</a:t>
            </a:r>
          </a:p>
        </p:txBody>
      </p:sp>
    </p:spTree>
    <p:extLst>
      <p:ext uri="{BB962C8B-B14F-4D97-AF65-F5344CB8AC3E}">
        <p14:creationId xmlns:p14="http://schemas.microsoft.com/office/powerpoint/2010/main" val="19669904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54B91-CAEF-0B5C-2223-92E53B02C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EA762B76-8464-2C1B-C4CD-3D5A62719785}"/>
              </a:ext>
            </a:extLst>
          </p:cNvPr>
          <p:cNvSpPr txBox="1"/>
          <p:nvPr/>
        </p:nvSpPr>
        <p:spPr>
          <a:xfrm>
            <a:off x="3277761" y="2721114"/>
            <a:ext cx="5636478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Utilização dos Recursos</a:t>
            </a:r>
          </a:p>
          <a:p>
            <a:pPr algn="ctr"/>
            <a:endParaRPr lang="pt-BR" sz="1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Execução Indireta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BC9B289B-47E4-000B-1821-0699D4752F4F}"/>
              </a:ext>
            </a:extLst>
          </p:cNvPr>
          <p:cNvGrpSpPr/>
          <p:nvPr/>
        </p:nvGrpSpPr>
        <p:grpSpPr>
          <a:xfrm>
            <a:off x="72426" y="81477"/>
            <a:ext cx="11606877" cy="1645566"/>
            <a:chOff x="72426" y="81477"/>
            <a:chExt cx="11606877" cy="1645566"/>
          </a:xfrm>
        </p:grpSpPr>
        <p:pic>
          <p:nvPicPr>
            <p:cNvPr id="8" name="Imagem 7" descr="Logotipo&#10;&#10;O conteúdo gerado por IA pode estar incorreto.">
              <a:extLst>
                <a:ext uri="{FF2B5EF4-FFF2-40B4-BE49-F238E27FC236}">
                  <a16:creationId xmlns:a16="http://schemas.microsoft.com/office/drawing/2014/main" id="{216FAA57-EB96-3B21-AE1A-C27C61A28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26" y="81477"/>
              <a:ext cx="2326741" cy="1645566"/>
            </a:xfrm>
            <a:prstGeom prst="rect">
              <a:avLst/>
            </a:prstGeom>
          </p:spPr>
        </p:pic>
        <p:pic>
          <p:nvPicPr>
            <p:cNvPr id="9" name="Imagem 8" descr="Uma imagem contendo Forma&#10;&#10;O conteúdo gerado por IA pode estar incorreto.">
              <a:extLst>
                <a:ext uri="{FF2B5EF4-FFF2-40B4-BE49-F238E27FC236}">
                  <a16:creationId xmlns:a16="http://schemas.microsoft.com/office/drawing/2014/main" id="{A5F371DC-DD13-0846-61EB-6FAAD3EA0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8845" y="279612"/>
              <a:ext cx="2350458" cy="1249295"/>
            </a:xfrm>
            <a:prstGeom prst="rect">
              <a:avLst/>
            </a:prstGeom>
          </p:spPr>
        </p:pic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B28482A-710A-C631-F904-AA9EA94136C8}"/>
              </a:ext>
            </a:extLst>
          </p:cNvPr>
          <p:cNvGrpSpPr/>
          <p:nvPr/>
        </p:nvGrpSpPr>
        <p:grpSpPr>
          <a:xfrm>
            <a:off x="512959" y="6026399"/>
            <a:ext cx="11679040" cy="974476"/>
            <a:chOff x="512959" y="6026399"/>
            <a:chExt cx="11679040" cy="974476"/>
          </a:xfrm>
        </p:grpSpPr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id="{811F58B2-37B7-947B-5FE9-9593C8085934}"/>
                </a:ext>
              </a:extLst>
            </p:cNvPr>
            <p:cNvGrpSpPr/>
            <p:nvPr/>
          </p:nvGrpSpPr>
          <p:grpSpPr>
            <a:xfrm>
              <a:off x="512959" y="6026399"/>
              <a:ext cx="4916291" cy="974476"/>
              <a:chOff x="177491" y="5905467"/>
              <a:chExt cx="5971797" cy="1091682"/>
            </a:xfrm>
          </p:grpSpPr>
          <p:pic>
            <p:nvPicPr>
              <p:cNvPr id="7" name="Imagem 6" descr="Uma imagem contendo Forma&#10;&#10;O conteúdo gerado por IA pode estar incorreto.">
                <a:extLst>
                  <a:ext uri="{FF2B5EF4-FFF2-40B4-BE49-F238E27FC236}">
                    <a16:creationId xmlns:a16="http://schemas.microsoft.com/office/drawing/2014/main" id="{10AD08AD-BD62-FA62-741A-67F4167ADA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491" y="6071616"/>
                <a:ext cx="1311885" cy="643081"/>
              </a:xfrm>
              <a:prstGeom prst="rect">
                <a:avLst/>
              </a:prstGeom>
            </p:spPr>
          </p:pic>
          <p:pic>
            <p:nvPicPr>
              <p:cNvPr id="11" name="Imagem 10" descr="Texto&#10;&#10;Descrição gerada automaticamente com confiança média">
                <a:extLst>
                  <a:ext uri="{FF2B5EF4-FFF2-40B4-BE49-F238E27FC236}">
                    <a16:creationId xmlns:a16="http://schemas.microsoft.com/office/drawing/2014/main" id="{102DFD9F-1796-6F88-C83A-767DACB29CC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36382" b="40693"/>
              <a:stretch/>
            </p:blipFill>
            <p:spPr>
              <a:xfrm>
                <a:off x="1387382" y="5905467"/>
                <a:ext cx="4761906" cy="1091682"/>
              </a:xfrm>
              <a:prstGeom prst="rect">
                <a:avLst/>
              </a:prstGeom>
            </p:spPr>
          </p:pic>
        </p:grpSp>
        <p:pic>
          <p:nvPicPr>
            <p:cNvPr id="4" name="Picture 9" descr="A map of italy with orange lines and a plane flying&#10;&#10;AI-generated content may be incorrect.">
              <a:extLst>
                <a:ext uri="{FF2B5EF4-FFF2-40B4-BE49-F238E27FC236}">
                  <a16:creationId xmlns:a16="http://schemas.microsoft.com/office/drawing/2014/main" id="{D8197CD6-5CA2-7A75-6906-4364AD397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60" t="88184"/>
            <a:stretch/>
          </p:blipFill>
          <p:spPr>
            <a:xfrm>
              <a:off x="5412581" y="6046704"/>
              <a:ext cx="6779418" cy="8112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8422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ACC8399-133F-5FB2-96C3-E7BE8AEF45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66498" y="527547"/>
            <a:ext cx="4092166" cy="7825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EstruturaSUAS</a:t>
            </a:r>
            <a:endParaRPr lang="pt-B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061D185-F1F9-7360-91F1-650CE7406B55}"/>
              </a:ext>
            </a:extLst>
          </p:cNvPr>
          <p:cNvSpPr txBox="1"/>
          <p:nvPr/>
        </p:nvSpPr>
        <p:spPr>
          <a:xfrm>
            <a:off x="6095998" y="1330355"/>
            <a:ext cx="174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(Antigo SIGTV)</a:t>
            </a:r>
          </a:p>
        </p:txBody>
      </p:sp>
      <p:pic>
        <p:nvPicPr>
          <p:cNvPr id="7" name="Picture 2" descr="A map of italy with orange lines and a plane flying&#10;&#10;AI-generated content may be incorrect.">
            <a:extLst>
              <a:ext uri="{FF2B5EF4-FFF2-40B4-BE49-F238E27FC236}">
                <a16:creationId xmlns:a16="http://schemas.microsoft.com/office/drawing/2014/main" id="{1D40A4B3-8118-02B8-F1F6-DA32AA9A9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4" r="78566" b="51344"/>
          <a:stretch/>
        </p:blipFill>
        <p:spPr>
          <a:xfrm>
            <a:off x="-92601" y="0"/>
            <a:ext cx="1224283" cy="1193655"/>
          </a:xfrm>
          <a:prstGeom prst="rect">
            <a:avLst/>
          </a:prstGeom>
        </p:spPr>
      </p:pic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902CCB81-C64E-E9DB-4048-BA9AB37DDF6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574" y="2709930"/>
            <a:ext cx="10514847" cy="2784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É a nova ferramenta web utilizada para a operacionalização de recursos oriundos de Emendas Parlamentares ou de Programação Orçamentária Própria (RP2) do MDS, condicionadas à compatibilidade da Política Nacional de Assistência Social (PNAS).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Os recursos serão executados em conformidade com a </a:t>
            </a:r>
            <a: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Portaria MDS Nº 1.044, de 24 de dezembro de 2024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Substitui o antigo Sistema de Gestão de Transferências Voluntárias – SIGTV, mantendo, no entanto, as informações dos exercícios anteriores para consulta e ajustes.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Utiliza como política de acesso a plataforma GOV.BR.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468C0FB3-8F5E-CF10-E645-6BB284654169}"/>
              </a:ext>
            </a:extLst>
          </p:cNvPr>
          <p:cNvGrpSpPr/>
          <p:nvPr/>
        </p:nvGrpSpPr>
        <p:grpSpPr>
          <a:xfrm>
            <a:off x="512959" y="6041389"/>
            <a:ext cx="11679040" cy="974476"/>
            <a:chOff x="512959" y="6026399"/>
            <a:chExt cx="11679040" cy="974476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9FECA439-CC84-DFC0-184A-539D19853002}"/>
                </a:ext>
              </a:extLst>
            </p:cNvPr>
            <p:cNvGrpSpPr/>
            <p:nvPr/>
          </p:nvGrpSpPr>
          <p:grpSpPr>
            <a:xfrm>
              <a:off x="512959" y="6026399"/>
              <a:ext cx="4916291" cy="974476"/>
              <a:chOff x="177491" y="5905467"/>
              <a:chExt cx="5971797" cy="1091682"/>
            </a:xfrm>
          </p:grpSpPr>
          <p:pic>
            <p:nvPicPr>
              <p:cNvPr id="12" name="Imagem 11" descr="Uma imagem contendo Forma&#10;&#10;O conteúdo gerado por IA pode estar incorreto.">
                <a:extLst>
                  <a:ext uri="{FF2B5EF4-FFF2-40B4-BE49-F238E27FC236}">
                    <a16:creationId xmlns:a16="http://schemas.microsoft.com/office/drawing/2014/main" id="{F72EE844-2F48-62FC-7C85-7926EBD1D6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491" y="6071616"/>
                <a:ext cx="1311885" cy="643081"/>
              </a:xfrm>
              <a:prstGeom prst="rect">
                <a:avLst/>
              </a:prstGeom>
            </p:spPr>
          </p:pic>
          <p:pic>
            <p:nvPicPr>
              <p:cNvPr id="13" name="Imagem 12" descr="Texto&#10;&#10;Descrição gerada automaticamente com confiança média">
                <a:extLst>
                  <a:ext uri="{FF2B5EF4-FFF2-40B4-BE49-F238E27FC236}">
                    <a16:creationId xmlns:a16="http://schemas.microsoft.com/office/drawing/2014/main" id="{D7400559-7214-99C3-9E73-3499536104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36382" b="40693"/>
              <a:stretch/>
            </p:blipFill>
            <p:spPr>
              <a:xfrm>
                <a:off x="1387382" y="5905467"/>
                <a:ext cx="4761906" cy="1091682"/>
              </a:xfrm>
              <a:prstGeom prst="rect">
                <a:avLst/>
              </a:prstGeom>
            </p:spPr>
          </p:pic>
        </p:grpSp>
        <p:pic>
          <p:nvPicPr>
            <p:cNvPr id="11" name="Picture 9" descr="A map of italy with orange lines and a plane flying&#10;&#10;AI-generated content may be incorrect.">
              <a:extLst>
                <a:ext uri="{FF2B5EF4-FFF2-40B4-BE49-F238E27FC236}">
                  <a16:creationId xmlns:a16="http://schemas.microsoft.com/office/drawing/2014/main" id="{E0C3F101-3EB1-19A2-D272-13862D129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60" t="88184"/>
            <a:stretch/>
          </p:blipFill>
          <p:spPr>
            <a:xfrm>
              <a:off x="5412581" y="6046704"/>
              <a:ext cx="6779418" cy="811296"/>
            </a:xfrm>
            <a:prstGeom prst="rect">
              <a:avLst/>
            </a:prstGeom>
          </p:spPr>
        </p:pic>
      </p:grpSp>
      <p:pic>
        <p:nvPicPr>
          <p:cNvPr id="14" name="Imagem 13">
            <a:extLst>
              <a:ext uri="{FF2B5EF4-FFF2-40B4-BE49-F238E27FC236}">
                <a16:creationId xmlns:a16="http://schemas.microsoft.com/office/drawing/2014/main" id="{7B6CD190-83CC-7226-49B3-912FC2912D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394" y="983719"/>
            <a:ext cx="2592713" cy="968074"/>
          </a:xfrm>
          <a:prstGeom prst="rect">
            <a:avLst/>
          </a:prstGeom>
        </p:spPr>
      </p:pic>
      <p:pic>
        <p:nvPicPr>
          <p:cNvPr id="3" name="Imagem 2" descr="Uma imagem contendo Ícone&#10;&#10;O conteúdo gerado por IA pode estar incorreto.">
            <a:extLst>
              <a:ext uri="{FF2B5EF4-FFF2-40B4-BE49-F238E27FC236}">
                <a16:creationId xmlns:a16="http://schemas.microsoft.com/office/drawing/2014/main" id="{882EACD2-7AEC-5C28-4946-8ABF3C13209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0"/>
            <a:ext cx="571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92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43D62-1125-2291-FD56-977F2DC5D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568BFB-9B97-D19A-27C7-7FFD20BD8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851" y="1863251"/>
            <a:ext cx="10292298" cy="3641639"/>
          </a:xfrm>
        </p:spPr>
        <p:txBody>
          <a:bodyPr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O Ente Federado deverá formalizar parceria com a unidade referenciada de acordo com a Lei nº 13.019, de 31 de julho de 2014, a MROSC.</a:t>
            </a:r>
            <a:endParaRPr lang="pt-BR" sz="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Quando a parceria envolver transferência de recursos financeiros, seja de incremento temporário (GND 3) ou investimento (GND 4):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elaborar o </a:t>
            </a:r>
            <a: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Plano de Trabalho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 e celebrar </a:t>
            </a:r>
            <a: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Termo de Colaboração.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pt-BR" sz="3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Quando a parceria envolver a cessão de uso de bens materiais, provenientes de recursos de Investimento (GND 4):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elaborar o </a:t>
            </a:r>
            <a: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Plano de Trabalho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 e celebrar </a:t>
            </a:r>
            <a: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Acordo de Cooperação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BR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Importante!</a:t>
            </a:r>
            <a:endParaRPr lang="pt-BR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Consultar a Consultoria Jurídica do município para avaliar qual a parceria deve ser formalizada.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DF956E08-AC32-8B3A-4838-5568F764F320}"/>
              </a:ext>
            </a:extLst>
          </p:cNvPr>
          <p:cNvGrpSpPr/>
          <p:nvPr/>
        </p:nvGrpSpPr>
        <p:grpSpPr>
          <a:xfrm>
            <a:off x="512959" y="6026399"/>
            <a:ext cx="11679040" cy="974476"/>
            <a:chOff x="512959" y="6026399"/>
            <a:chExt cx="11679040" cy="974476"/>
          </a:xfrm>
        </p:grpSpPr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C6B8BF17-A703-3861-9239-6A9B9B914978}"/>
                </a:ext>
              </a:extLst>
            </p:cNvPr>
            <p:cNvGrpSpPr/>
            <p:nvPr/>
          </p:nvGrpSpPr>
          <p:grpSpPr>
            <a:xfrm>
              <a:off x="512959" y="6026399"/>
              <a:ext cx="4916291" cy="974476"/>
              <a:chOff x="177491" y="5905467"/>
              <a:chExt cx="5971797" cy="1091682"/>
            </a:xfrm>
          </p:grpSpPr>
          <p:pic>
            <p:nvPicPr>
              <p:cNvPr id="18" name="Imagem 17" descr="Uma imagem contendo Forma&#10;&#10;O conteúdo gerado por IA pode estar incorreto.">
                <a:extLst>
                  <a:ext uri="{FF2B5EF4-FFF2-40B4-BE49-F238E27FC236}">
                    <a16:creationId xmlns:a16="http://schemas.microsoft.com/office/drawing/2014/main" id="{90DACBFB-CDB1-EF79-178B-9E64D422ED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491" y="6071616"/>
                <a:ext cx="1311885" cy="643081"/>
              </a:xfrm>
              <a:prstGeom prst="rect">
                <a:avLst/>
              </a:prstGeom>
            </p:spPr>
          </p:pic>
          <p:pic>
            <p:nvPicPr>
              <p:cNvPr id="19" name="Imagem 18" descr="Texto&#10;&#10;Descrição gerada automaticamente com confiança média">
                <a:extLst>
                  <a:ext uri="{FF2B5EF4-FFF2-40B4-BE49-F238E27FC236}">
                    <a16:creationId xmlns:a16="http://schemas.microsoft.com/office/drawing/2014/main" id="{C8829C5B-88D7-ECE9-CF4A-09AD1F5AFBF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36382" b="40693"/>
              <a:stretch/>
            </p:blipFill>
            <p:spPr>
              <a:xfrm>
                <a:off x="1387382" y="5905467"/>
                <a:ext cx="4761906" cy="1091682"/>
              </a:xfrm>
              <a:prstGeom prst="rect">
                <a:avLst/>
              </a:prstGeom>
            </p:spPr>
          </p:pic>
        </p:grpSp>
        <p:pic>
          <p:nvPicPr>
            <p:cNvPr id="17" name="Picture 9" descr="A map of italy with orange lines and a plane flying&#10;&#10;AI-generated content may be incorrect.">
              <a:extLst>
                <a:ext uri="{FF2B5EF4-FFF2-40B4-BE49-F238E27FC236}">
                  <a16:creationId xmlns:a16="http://schemas.microsoft.com/office/drawing/2014/main" id="{1E903A94-A017-24A1-3CD5-52823E8C4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60" t="88184"/>
            <a:stretch/>
          </p:blipFill>
          <p:spPr>
            <a:xfrm>
              <a:off x="5412581" y="6046704"/>
              <a:ext cx="6779418" cy="811296"/>
            </a:xfrm>
            <a:prstGeom prst="rect">
              <a:avLst/>
            </a:prstGeom>
          </p:spPr>
        </p:pic>
      </p:grpSp>
      <p:pic>
        <p:nvPicPr>
          <p:cNvPr id="4" name="Picture 2" descr="A map of italy with orange lines and a plane flying&#10;&#10;AI-generated content may be incorrect.">
            <a:extLst>
              <a:ext uri="{FF2B5EF4-FFF2-40B4-BE49-F238E27FC236}">
                <a16:creationId xmlns:a16="http://schemas.microsoft.com/office/drawing/2014/main" id="{47388B21-063E-5B91-CCF0-E1022E4FA9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4" r="78566" b="51344"/>
          <a:stretch/>
        </p:blipFill>
        <p:spPr>
          <a:xfrm>
            <a:off x="-92601" y="0"/>
            <a:ext cx="1224283" cy="1193655"/>
          </a:xfrm>
          <a:prstGeom prst="rect">
            <a:avLst/>
          </a:prstGeom>
        </p:spPr>
      </p:pic>
      <p:sp>
        <p:nvSpPr>
          <p:cNvPr id="6" name="Espaço Reservado para Texto 17">
            <a:extLst>
              <a:ext uri="{FF2B5EF4-FFF2-40B4-BE49-F238E27FC236}">
                <a16:creationId xmlns:a16="http://schemas.microsoft.com/office/drawing/2014/main" id="{53B168C6-09AC-F2CF-24CF-E5DE033E2205}"/>
              </a:ext>
            </a:extLst>
          </p:cNvPr>
          <p:cNvSpPr txBox="1">
            <a:spLocks/>
          </p:cNvSpPr>
          <p:nvPr/>
        </p:nvSpPr>
        <p:spPr>
          <a:xfrm>
            <a:off x="2304236" y="284536"/>
            <a:ext cx="7760596" cy="7813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Unidade Referenciada (Entidade Privada)</a:t>
            </a:r>
          </a:p>
        </p:txBody>
      </p:sp>
    </p:spTree>
    <p:extLst>
      <p:ext uri="{BB962C8B-B14F-4D97-AF65-F5344CB8AC3E}">
        <p14:creationId xmlns:p14="http://schemas.microsoft.com/office/powerpoint/2010/main" val="35339801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288ED-37C7-AC73-00AE-11DF3ED98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17">
            <a:extLst>
              <a:ext uri="{FF2B5EF4-FFF2-40B4-BE49-F238E27FC236}">
                <a16:creationId xmlns:a16="http://schemas.microsoft.com/office/drawing/2014/main" id="{B3A77A48-136D-DF60-B822-78D2A246CF4E}"/>
              </a:ext>
            </a:extLst>
          </p:cNvPr>
          <p:cNvSpPr txBox="1">
            <a:spLocks/>
          </p:cNvSpPr>
          <p:nvPr/>
        </p:nvSpPr>
        <p:spPr>
          <a:xfrm>
            <a:off x="1248881" y="699713"/>
            <a:ext cx="10621990" cy="38144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Qual o prazo para transferência de recursos à Unidade Referenciada?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6157C3C-650C-6E94-E42F-0950F09E018F}"/>
              </a:ext>
            </a:extLst>
          </p:cNvPr>
          <p:cNvSpPr txBox="1"/>
          <p:nvPr/>
        </p:nvSpPr>
        <p:spPr>
          <a:xfrm>
            <a:off x="988863" y="2066694"/>
            <a:ext cx="1068541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A transferência de recursos financeiros do órgão gestor à unidade referenciada deverá ser iniciada no prazo de 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até 180 dias a contar do crédito na conta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corrente da programação, podendo ser 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prorrogada uma única vez por igual período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Caso haja a necessidade de prorrogação, o gestor deverá realizar a solicitação, devidamente motivada, ao FNAS, por meio de Ofício, que será avaliado pelo FNAS em até 30 dias.</a:t>
            </a:r>
            <a:endParaRPr lang="pt-BR"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DF79776C-AA74-9454-5166-05CBEA8E5903}"/>
              </a:ext>
            </a:extLst>
          </p:cNvPr>
          <p:cNvGrpSpPr/>
          <p:nvPr/>
        </p:nvGrpSpPr>
        <p:grpSpPr>
          <a:xfrm>
            <a:off x="6924" y="6077922"/>
            <a:ext cx="11994576" cy="975567"/>
            <a:chOff x="6924" y="6063408"/>
            <a:chExt cx="11994576" cy="975567"/>
          </a:xfrm>
        </p:grpSpPr>
        <p:pic>
          <p:nvPicPr>
            <p:cNvPr id="7" name="Picture 26" descr="A map of italy with orange lines and a plane flying&#10;&#10;AI-generated content may be incorrect.">
              <a:extLst>
                <a:ext uri="{FF2B5EF4-FFF2-40B4-BE49-F238E27FC236}">
                  <a16:creationId xmlns:a16="http://schemas.microsoft.com/office/drawing/2014/main" id="{0B527A40-8F49-8CBC-2FC4-2A5D0C1D8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184" r="72227"/>
            <a:stretch/>
          </p:blipFill>
          <p:spPr>
            <a:xfrm>
              <a:off x="3159723" y="6063408"/>
              <a:ext cx="3171849" cy="792000"/>
            </a:xfrm>
            <a:prstGeom prst="rect">
              <a:avLst/>
            </a:prstGeom>
          </p:spPr>
        </p:pic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586D4E8C-10A8-B3EE-00E6-E98D0621A7C8}"/>
                </a:ext>
              </a:extLst>
            </p:cNvPr>
            <p:cNvGrpSpPr/>
            <p:nvPr/>
          </p:nvGrpSpPr>
          <p:grpSpPr>
            <a:xfrm>
              <a:off x="7085209" y="6064499"/>
              <a:ext cx="4916291" cy="974476"/>
              <a:chOff x="177491" y="5884125"/>
              <a:chExt cx="5971797" cy="1091682"/>
            </a:xfrm>
          </p:grpSpPr>
          <p:pic>
            <p:nvPicPr>
              <p:cNvPr id="10" name="Imagem 9" descr="Uma imagem contendo Forma&#10;&#10;O conteúdo gerado por IA pode estar incorreto.">
                <a:extLst>
                  <a:ext uri="{FF2B5EF4-FFF2-40B4-BE49-F238E27FC236}">
                    <a16:creationId xmlns:a16="http://schemas.microsoft.com/office/drawing/2014/main" id="{133E3405-3EB4-5324-8303-777AE248E8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491" y="6071616"/>
                <a:ext cx="1311885" cy="643081"/>
              </a:xfrm>
              <a:prstGeom prst="rect">
                <a:avLst/>
              </a:prstGeom>
            </p:spPr>
          </p:pic>
          <p:pic>
            <p:nvPicPr>
              <p:cNvPr id="11" name="Imagem 10" descr="Texto&#10;&#10;Descrição gerada automaticamente com confiança média">
                <a:extLst>
                  <a:ext uri="{FF2B5EF4-FFF2-40B4-BE49-F238E27FC236}">
                    <a16:creationId xmlns:a16="http://schemas.microsoft.com/office/drawing/2014/main" id="{58F265F1-6835-15DA-E419-B9E9FECA9B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36382" b="40693"/>
              <a:stretch/>
            </p:blipFill>
            <p:spPr>
              <a:xfrm>
                <a:off x="1387383" y="5884125"/>
                <a:ext cx="4761905" cy="1091682"/>
              </a:xfrm>
              <a:prstGeom prst="rect">
                <a:avLst/>
              </a:prstGeom>
            </p:spPr>
          </p:pic>
        </p:grpSp>
        <p:pic>
          <p:nvPicPr>
            <p:cNvPr id="9" name="Picture 26" descr="A map of italy with orange lines and a plane flying&#10;&#10;AI-generated content may be incorrect.">
              <a:extLst>
                <a:ext uri="{FF2B5EF4-FFF2-40B4-BE49-F238E27FC236}">
                  <a16:creationId xmlns:a16="http://schemas.microsoft.com/office/drawing/2014/main" id="{9669FFA6-3314-4A60-593E-1AA173C0B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184" r="72227"/>
            <a:stretch/>
          </p:blipFill>
          <p:spPr>
            <a:xfrm>
              <a:off x="6924" y="6065305"/>
              <a:ext cx="3171849" cy="792000"/>
            </a:xfrm>
            <a:prstGeom prst="rect">
              <a:avLst/>
            </a:prstGeom>
          </p:spPr>
        </p:pic>
      </p:grpSp>
      <p:pic>
        <p:nvPicPr>
          <p:cNvPr id="2" name="Picture 2" descr="A map of italy with orange lines and a plane flying&#10;&#10;AI-generated content may be incorrect.">
            <a:extLst>
              <a:ext uri="{FF2B5EF4-FFF2-40B4-BE49-F238E27FC236}">
                <a16:creationId xmlns:a16="http://schemas.microsoft.com/office/drawing/2014/main" id="{CE94C285-2A0A-CADB-A337-D05E6D88E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4" r="78566" b="51344"/>
          <a:stretch/>
        </p:blipFill>
        <p:spPr>
          <a:xfrm>
            <a:off x="-92601" y="0"/>
            <a:ext cx="1224283" cy="119365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8E28ACD-418A-D1B4-596D-0C0BFBF7C37B}"/>
              </a:ext>
            </a:extLst>
          </p:cNvPr>
          <p:cNvSpPr txBox="1"/>
          <p:nvPr/>
        </p:nvSpPr>
        <p:spPr>
          <a:xfrm>
            <a:off x="3196045" y="4490230"/>
            <a:ext cx="57999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O não atendimento ao prazo de transferência acarretará a devolução obrigatória dos recursos ao FNAS.</a:t>
            </a:r>
          </a:p>
          <a:p>
            <a:pPr algn="just"/>
            <a:endParaRPr lang="pt-B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606183F1-F112-DFC8-5E93-F6710236BD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9145247" y="4650591"/>
            <a:ext cx="465420" cy="46542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C16640C3-85FA-39D0-8B13-C798392153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2581332" y="4650591"/>
            <a:ext cx="465420" cy="46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107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B989A-08A9-C66D-15E5-03456980B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>
            <a:extLst>
              <a:ext uri="{FF2B5EF4-FFF2-40B4-BE49-F238E27FC236}">
                <a16:creationId xmlns:a16="http://schemas.microsoft.com/office/drawing/2014/main" id="{71CAD3EE-F156-9216-F0B0-4DE6F02263B6}"/>
              </a:ext>
            </a:extLst>
          </p:cNvPr>
          <p:cNvSpPr txBox="1"/>
          <p:nvPr/>
        </p:nvSpPr>
        <p:spPr>
          <a:xfrm>
            <a:off x="949234" y="2108590"/>
            <a:ext cx="10575213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Aquisição de recursos materiais que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NÃO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 enquadrem como despesas de capital.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 custear a realização dos serviços socioassistenciais.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 o pagamento dos colaboradores envolvidos diretamente com sua oferta de serviços socioassistenciais. (NOB-RH/SUAS)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pt-BR" sz="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Importante!</a:t>
            </a:r>
          </a:p>
          <a:p>
            <a:pPr algn="just"/>
            <a:endParaRPr lang="pt-BR" sz="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vedada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utilização de recursos financeiros para custear despesas vinculadas ao gerenciamento administrativo e financeiro da Unidade Referenciada e de pagamento de remuneração dos seus dirigentes.</a:t>
            </a:r>
          </a:p>
        </p:txBody>
      </p:sp>
      <p:sp>
        <p:nvSpPr>
          <p:cNvPr id="17" name="Espaço Reservado para Texto 17">
            <a:extLst>
              <a:ext uri="{FF2B5EF4-FFF2-40B4-BE49-F238E27FC236}">
                <a16:creationId xmlns:a16="http://schemas.microsoft.com/office/drawing/2014/main" id="{458F1FF3-B289-3670-0928-995B617BABB0}"/>
              </a:ext>
            </a:extLst>
          </p:cNvPr>
          <p:cNvSpPr txBox="1">
            <a:spLocks/>
          </p:cNvSpPr>
          <p:nvPr/>
        </p:nvSpPr>
        <p:spPr>
          <a:xfrm>
            <a:off x="1355530" y="577904"/>
            <a:ext cx="10575213" cy="38144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Como a unidade referenciada poderá executar os recursos?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6E63872-C66A-08E9-89BA-2CA7EA181FF0}"/>
              </a:ext>
            </a:extLst>
          </p:cNvPr>
          <p:cNvSpPr txBox="1"/>
          <p:nvPr/>
        </p:nvSpPr>
        <p:spPr>
          <a:xfrm>
            <a:off x="949234" y="1474752"/>
            <a:ext cx="431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Incremento Temporário – GND 3</a:t>
            </a:r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2F4F818B-6CA5-61C8-FFB6-F6372BEB7D4B}"/>
              </a:ext>
            </a:extLst>
          </p:cNvPr>
          <p:cNvGrpSpPr/>
          <p:nvPr/>
        </p:nvGrpSpPr>
        <p:grpSpPr>
          <a:xfrm>
            <a:off x="512959" y="6026399"/>
            <a:ext cx="11679040" cy="974476"/>
            <a:chOff x="512959" y="6026399"/>
            <a:chExt cx="11679040" cy="974476"/>
          </a:xfrm>
        </p:grpSpPr>
        <p:grpSp>
          <p:nvGrpSpPr>
            <p:cNvPr id="22" name="Agrupar 21">
              <a:extLst>
                <a:ext uri="{FF2B5EF4-FFF2-40B4-BE49-F238E27FC236}">
                  <a16:creationId xmlns:a16="http://schemas.microsoft.com/office/drawing/2014/main" id="{2248B178-43BB-2418-EE87-CE5B691A84A0}"/>
                </a:ext>
              </a:extLst>
            </p:cNvPr>
            <p:cNvGrpSpPr/>
            <p:nvPr/>
          </p:nvGrpSpPr>
          <p:grpSpPr>
            <a:xfrm>
              <a:off x="512959" y="6026399"/>
              <a:ext cx="4916291" cy="974476"/>
              <a:chOff x="177491" y="5905467"/>
              <a:chExt cx="5971797" cy="1091682"/>
            </a:xfrm>
          </p:grpSpPr>
          <p:pic>
            <p:nvPicPr>
              <p:cNvPr id="24" name="Imagem 23" descr="Uma imagem contendo Forma&#10;&#10;O conteúdo gerado por IA pode estar incorreto.">
                <a:extLst>
                  <a:ext uri="{FF2B5EF4-FFF2-40B4-BE49-F238E27FC236}">
                    <a16:creationId xmlns:a16="http://schemas.microsoft.com/office/drawing/2014/main" id="{94A6FE48-B3CA-7022-8D2C-045F373BF3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491" y="6071616"/>
                <a:ext cx="1311885" cy="643081"/>
              </a:xfrm>
              <a:prstGeom prst="rect">
                <a:avLst/>
              </a:prstGeom>
            </p:spPr>
          </p:pic>
          <p:pic>
            <p:nvPicPr>
              <p:cNvPr id="25" name="Imagem 24" descr="Texto&#10;&#10;Descrição gerada automaticamente com confiança média">
                <a:extLst>
                  <a:ext uri="{FF2B5EF4-FFF2-40B4-BE49-F238E27FC236}">
                    <a16:creationId xmlns:a16="http://schemas.microsoft.com/office/drawing/2014/main" id="{C466DD5C-5F47-ADFB-2370-C313776B67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36382" b="40693"/>
              <a:stretch/>
            </p:blipFill>
            <p:spPr>
              <a:xfrm>
                <a:off x="1387382" y="5905467"/>
                <a:ext cx="4761906" cy="1091682"/>
              </a:xfrm>
              <a:prstGeom prst="rect">
                <a:avLst/>
              </a:prstGeom>
            </p:spPr>
          </p:pic>
        </p:grpSp>
        <p:pic>
          <p:nvPicPr>
            <p:cNvPr id="23" name="Picture 9" descr="A map of italy with orange lines and a plane flying&#10;&#10;AI-generated content may be incorrect.">
              <a:extLst>
                <a:ext uri="{FF2B5EF4-FFF2-40B4-BE49-F238E27FC236}">
                  <a16:creationId xmlns:a16="http://schemas.microsoft.com/office/drawing/2014/main" id="{2E418C58-B849-D294-EC66-31CFDCE6F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60" t="88184"/>
            <a:stretch/>
          </p:blipFill>
          <p:spPr>
            <a:xfrm>
              <a:off x="5412581" y="6046704"/>
              <a:ext cx="6779418" cy="811296"/>
            </a:xfrm>
            <a:prstGeom prst="rect">
              <a:avLst/>
            </a:prstGeom>
          </p:spPr>
        </p:pic>
      </p:grpSp>
      <p:pic>
        <p:nvPicPr>
          <p:cNvPr id="2" name="Picture 2" descr="A map of italy with orange lines and a plane flying&#10;&#10;AI-generated content may be incorrect.">
            <a:extLst>
              <a:ext uri="{FF2B5EF4-FFF2-40B4-BE49-F238E27FC236}">
                <a16:creationId xmlns:a16="http://schemas.microsoft.com/office/drawing/2014/main" id="{5542F59F-651D-CBAA-E72D-AEA2EE3B63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4" r="78566" b="51344"/>
          <a:stretch/>
        </p:blipFill>
        <p:spPr>
          <a:xfrm>
            <a:off x="-92601" y="0"/>
            <a:ext cx="1224283" cy="119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118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4B969-FC3B-F1C1-76AD-6CF315F68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40C7C958-47A1-98F0-B2AB-C812A65B218F}"/>
              </a:ext>
            </a:extLst>
          </p:cNvPr>
          <p:cNvSpPr txBox="1"/>
          <p:nvPr/>
        </p:nvSpPr>
        <p:spPr>
          <a:xfrm>
            <a:off x="635266" y="2358289"/>
            <a:ext cx="10574169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 bens a serem adquiridos estão condicionados ao rol padronizado de itens constantes na </a:t>
            </a:r>
            <a:r>
              <a:rPr lang="pt-BR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Portaria SNAS nº 47, de 25 de abril de 2025;</a:t>
            </a:r>
            <a:endParaRPr lang="pt-BR"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Esses bens não poderão ter utilização prévia, isto é, devem ser bens novos;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 veículos devem obedecer as características técnicas contida na </a:t>
            </a:r>
            <a:r>
              <a:rPr lang="pt-BR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Portaria SNAS nº 121, de 19 de outubro de 2021;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 bens adquiridos deverão </a:t>
            </a:r>
            <a:r>
              <a:rPr lang="pt-BR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permanecer na oferta do serviço socioassistencial</a:t>
            </a:r>
            <a:r>
              <a:rPr lang="pt-BR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por, no mínimo, </a:t>
            </a:r>
            <a:r>
              <a:rPr lang="pt-BR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(três) anos</a:t>
            </a:r>
            <a:r>
              <a:rPr lang="pt-BR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contados da entrega do bem, no caso de equipamentos e materiais permanentes, e de </a:t>
            </a:r>
            <a:r>
              <a:rPr lang="pt-BR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(cinco) anos</a:t>
            </a:r>
            <a:r>
              <a:rPr lang="pt-BR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para os veículos.</a:t>
            </a:r>
          </a:p>
          <a:p>
            <a:pPr lvl="1" algn="just">
              <a:spcAft>
                <a:spcPts val="1200"/>
              </a:spcAft>
            </a:pPr>
            <a:endParaRPr lang="pt-BR" sz="19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BB1DFE5-F3A8-4C79-28FC-962970FB312B}"/>
              </a:ext>
            </a:extLst>
          </p:cNvPr>
          <p:cNvSpPr txBox="1"/>
          <p:nvPr/>
        </p:nvSpPr>
        <p:spPr>
          <a:xfrm>
            <a:off x="704934" y="1790482"/>
            <a:ext cx="7681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Equipamentos, Material Permanentes e Veículos – GND 4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53AA5C4F-654A-42C2-A384-5AEBEB5C7E83}"/>
              </a:ext>
            </a:extLst>
          </p:cNvPr>
          <p:cNvGrpSpPr/>
          <p:nvPr/>
        </p:nvGrpSpPr>
        <p:grpSpPr>
          <a:xfrm>
            <a:off x="6924" y="6077922"/>
            <a:ext cx="11994576" cy="975567"/>
            <a:chOff x="6924" y="6063408"/>
            <a:chExt cx="11994576" cy="975567"/>
          </a:xfrm>
        </p:grpSpPr>
        <p:pic>
          <p:nvPicPr>
            <p:cNvPr id="16" name="Picture 26" descr="A map of italy with orange lines and a plane flying&#10;&#10;AI-generated content may be incorrect.">
              <a:extLst>
                <a:ext uri="{FF2B5EF4-FFF2-40B4-BE49-F238E27FC236}">
                  <a16:creationId xmlns:a16="http://schemas.microsoft.com/office/drawing/2014/main" id="{DFC8B19F-9E46-FB0B-8E73-4CD7DBE10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184" r="72227"/>
            <a:stretch/>
          </p:blipFill>
          <p:spPr>
            <a:xfrm>
              <a:off x="3159723" y="6063408"/>
              <a:ext cx="3171849" cy="792000"/>
            </a:xfrm>
            <a:prstGeom prst="rect">
              <a:avLst/>
            </a:prstGeom>
          </p:spPr>
        </p:pic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955D9D3B-2EA5-077A-3ABD-1B4FECFA4359}"/>
                </a:ext>
              </a:extLst>
            </p:cNvPr>
            <p:cNvGrpSpPr/>
            <p:nvPr/>
          </p:nvGrpSpPr>
          <p:grpSpPr>
            <a:xfrm>
              <a:off x="7085209" y="6064499"/>
              <a:ext cx="4916291" cy="974476"/>
              <a:chOff x="177491" y="5884125"/>
              <a:chExt cx="5971797" cy="1091682"/>
            </a:xfrm>
          </p:grpSpPr>
          <p:pic>
            <p:nvPicPr>
              <p:cNvPr id="19" name="Imagem 18" descr="Uma imagem contendo Forma&#10;&#10;O conteúdo gerado por IA pode estar incorreto.">
                <a:extLst>
                  <a:ext uri="{FF2B5EF4-FFF2-40B4-BE49-F238E27FC236}">
                    <a16:creationId xmlns:a16="http://schemas.microsoft.com/office/drawing/2014/main" id="{314C7116-12D9-1A47-28CE-5A45490880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491" y="6071616"/>
                <a:ext cx="1311885" cy="643081"/>
              </a:xfrm>
              <a:prstGeom prst="rect">
                <a:avLst/>
              </a:prstGeom>
            </p:spPr>
          </p:pic>
          <p:pic>
            <p:nvPicPr>
              <p:cNvPr id="20" name="Imagem 19" descr="Texto&#10;&#10;Descrição gerada automaticamente com confiança média">
                <a:extLst>
                  <a:ext uri="{FF2B5EF4-FFF2-40B4-BE49-F238E27FC236}">
                    <a16:creationId xmlns:a16="http://schemas.microsoft.com/office/drawing/2014/main" id="{A2610B52-339A-A637-C9D8-B9238E01C6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36382" b="40693"/>
              <a:stretch/>
            </p:blipFill>
            <p:spPr>
              <a:xfrm>
                <a:off x="1387383" y="5884125"/>
                <a:ext cx="4761905" cy="1091682"/>
              </a:xfrm>
              <a:prstGeom prst="rect">
                <a:avLst/>
              </a:prstGeom>
            </p:spPr>
          </p:pic>
        </p:grpSp>
        <p:pic>
          <p:nvPicPr>
            <p:cNvPr id="18" name="Picture 26" descr="A map of italy with orange lines and a plane flying&#10;&#10;AI-generated content may be incorrect.">
              <a:extLst>
                <a:ext uri="{FF2B5EF4-FFF2-40B4-BE49-F238E27FC236}">
                  <a16:creationId xmlns:a16="http://schemas.microsoft.com/office/drawing/2014/main" id="{82185211-3EBC-94B2-73C6-6ADD5C2D0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184" r="72227"/>
            <a:stretch/>
          </p:blipFill>
          <p:spPr>
            <a:xfrm>
              <a:off x="6924" y="6065305"/>
              <a:ext cx="3171849" cy="792000"/>
            </a:xfrm>
            <a:prstGeom prst="rect">
              <a:avLst/>
            </a:prstGeom>
          </p:spPr>
        </p:pic>
      </p:grpSp>
      <p:pic>
        <p:nvPicPr>
          <p:cNvPr id="3" name="Picture 2" descr="A map of italy with orange lines and a plane flying&#10;&#10;AI-generated content may be incorrect.">
            <a:extLst>
              <a:ext uri="{FF2B5EF4-FFF2-40B4-BE49-F238E27FC236}">
                <a16:creationId xmlns:a16="http://schemas.microsoft.com/office/drawing/2014/main" id="{15E49CBD-C5C9-B7E7-7828-46DF6FEE9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4" r="78566" b="51344"/>
          <a:stretch/>
        </p:blipFill>
        <p:spPr>
          <a:xfrm>
            <a:off x="-92601" y="0"/>
            <a:ext cx="1224283" cy="1193655"/>
          </a:xfrm>
          <a:prstGeom prst="rect">
            <a:avLst/>
          </a:prstGeom>
        </p:spPr>
      </p:pic>
      <p:sp>
        <p:nvSpPr>
          <p:cNvPr id="6" name="Espaço Reservado para Texto 17">
            <a:extLst>
              <a:ext uri="{FF2B5EF4-FFF2-40B4-BE49-F238E27FC236}">
                <a16:creationId xmlns:a16="http://schemas.microsoft.com/office/drawing/2014/main" id="{EAFA7ACD-E4A6-05A1-7F56-7514148A768E}"/>
              </a:ext>
            </a:extLst>
          </p:cNvPr>
          <p:cNvSpPr txBox="1">
            <a:spLocks/>
          </p:cNvSpPr>
          <p:nvPr/>
        </p:nvSpPr>
        <p:spPr>
          <a:xfrm>
            <a:off x="982565" y="596827"/>
            <a:ext cx="10226870" cy="38144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Como a unidade referenciada pode executar os recursos?</a:t>
            </a:r>
          </a:p>
        </p:txBody>
      </p:sp>
    </p:spTree>
    <p:extLst>
      <p:ext uri="{BB962C8B-B14F-4D97-AF65-F5344CB8AC3E}">
        <p14:creationId xmlns:p14="http://schemas.microsoft.com/office/powerpoint/2010/main" val="20130836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3C9F4-4998-8566-8800-8876842D2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D056AFDD-B378-471C-D22A-49F011B6C6E8}"/>
              </a:ext>
            </a:extLst>
          </p:cNvPr>
          <p:cNvGrpSpPr/>
          <p:nvPr/>
        </p:nvGrpSpPr>
        <p:grpSpPr>
          <a:xfrm>
            <a:off x="512959" y="6026399"/>
            <a:ext cx="11679040" cy="974476"/>
            <a:chOff x="512959" y="6026399"/>
            <a:chExt cx="11679040" cy="974476"/>
          </a:xfrm>
        </p:grpSpPr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AA63DBCF-9C71-D830-5F1C-6939D18E3BA8}"/>
                </a:ext>
              </a:extLst>
            </p:cNvPr>
            <p:cNvGrpSpPr/>
            <p:nvPr/>
          </p:nvGrpSpPr>
          <p:grpSpPr>
            <a:xfrm>
              <a:off x="512959" y="6026399"/>
              <a:ext cx="4916291" cy="974476"/>
              <a:chOff x="177491" y="5905467"/>
              <a:chExt cx="5971797" cy="1091682"/>
            </a:xfrm>
          </p:grpSpPr>
          <p:pic>
            <p:nvPicPr>
              <p:cNvPr id="9" name="Imagem 8" descr="Uma imagem contendo Forma&#10;&#10;O conteúdo gerado por IA pode estar incorreto.">
                <a:extLst>
                  <a:ext uri="{FF2B5EF4-FFF2-40B4-BE49-F238E27FC236}">
                    <a16:creationId xmlns:a16="http://schemas.microsoft.com/office/drawing/2014/main" id="{19024D7E-BAD2-7BA0-7FB3-4BD33EDDA1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491" y="6071616"/>
                <a:ext cx="1311885" cy="643081"/>
              </a:xfrm>
              <a:prstGeom prst="rect">
                <a:avLst/>
              </a:prstGeom>
            </p:spPr>
          </p:pic>
          <p:pic>
            <p:nvPicPr>
              <p:cNvPr id="10" name="Imagem 9" descr="Texto&#10;&#10;Descrição gerada automaticamente com confiança média">
                <a:extLst>
                  <a:ext uri="{FF2B5EF4-FFF2-40B4-BE49-F238E27FC236}">
                    <a16:creationId xmlns:a16="http://schemas.microsoft.com/office/drawing/2014/main" id="{4AFD42CD-92CB-439D-8705-0B400B63A0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36382" b="40693"/>
              <a:stretch/>
            </p:blipFill>
            <p:spPr>
              <a:xfrm>
                <a:off x="1387382" y="5905467"/>
                <a:ext cx="4761906" cy="1091682"/>
              </a:xfrm>
              <a:prstGeom prst="rect">
                <a:avLst/>
              </a:prstGeom>
            </p:spPr>
          </p:pic>
        </p:grpSp>
        <p:pic>
          <p:nvPicPr>
            <p:cNvPr id="8" name="Picture 9" descr="A map of italy with orange lines and a plane flying&#10;&#10;AI-generated content may be incorrect.">
              <a:extLst>
                <a:ext uri="{FF2B5EF4-FFF2-40B4-BE49-F238E27FC236}">
                  <a16:creationId xmlns:a16="http://schemas.microsoft.com/office/drawing/2014/main" id="{7B70DCD4-A987-6F1E-3ADA-AC3B3449D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60" t="88184"/>
            <a:stretch/>
          </p:blipFill>
          <p:spPr>
            <a:xfrm>
              <a:off x="5412581" y="6046704"/>
              <a:ext cx="6779418" cy="811296"/>
            </a:xfrm>
            <a:prstGeom prst="rect">
              <a:avLst/>
            </a:prstGeom>
          </p:spPr>
        </p:pic>
      </p:grpSp>
      <p:pic>
        <p:nvPicPr>
          <p:cNvPr id="2" name="Picture 2" descr="A map of italy with orange lines and a plane flying&#10;&#10;AI-generated content may be incorrect.">
            <a:extLst>
              <a:ext uri="{FF2B5EF4-FFF2-40B4-BE49-F238E27FC236}">
                <a16:creationId xmlns:a16="http://schemas.microsoft.com/office/drawing/2014/main" id="{0CBF47B4-574A-DA9F-8695-64FF79F3D5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4" r="78566" b="51344"/>
          <a:stretch/>
        </p:blipFill>
        <p:spPr>
          <a:xfrm>
            <a:off x="-92601" y="0"/>
            <a:ext cx="1224283" cy="1193655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5045F1C5-E578-DCA6-8D08-9A91DD61A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5626" y="342133"/>
            <a:ext cx="5960747" cy="753148"/>
          </a:xfrm>
        </p:spPr>
        <p:txBody>
          <a:bodyPr>
            <a:normAutofit/>
          </a:bodyPr>
          <a:lstStyle/>
          <a:p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Diferenças na forma de aquisição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1D47C44-2489-714D-1E5C-4511172C0413}"/>
              </a:ext>
            </a:extLst>
          </p:cNvPr>
          <p:cNvSpPr txBox="1"/>
          <p:nvPr/>
        </p:nvSpPr>
        <p:spPr>
          <a:xfrm>
            <a:off x="1340367" y="2261862"/>
            <a:ext cx="4141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Bens adquiridos pelo Ente Federado</a:t>
            </a:r>
            <a:endParaRPr lang="pt-BR" sz="2000" b="1" u="sng" dirty="0">
              <a:solidFill>
                <a:schemeClr val="accent2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2FE6E55-8FAD-F0B8-4763-B9222BA14CA9}"/>
              </a:ext>
            </a:extLst>
          </p:cNvPr>
          <p:cNvSpPr txBox="1"/>
          <p:nvPr/>
        </p:nvSpPr>
        <p:spPr>
          <a:xfrm>
            <a:off x="6931038" y="2261862"/>
            <a:ext cx="4993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Bens adquiridos pela Unidade Referenciada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0D21BFF-3A68-552D-BB26-883A34FA4B73}"/>
              </a:ext>
            </a:extLst>
          </p:cNvPr>
          <p:cNvSpPr txBox="1"/>
          <p:nvPr/>
        </p:nvSpPr>
        <p:spPr>
          <a:xfrm>
            <a:off x="1509004" y="3003818"/>
            <a:ext cx="37180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O ente federado deverá realizar processo licitatório de acordo com a Lei nº 14.133, de 1º de abril de 2021;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Após a aquisição, o ente federado deverá realizar a cessão de uso e disponibilizar à entidade privada beneficiária;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95A7D70-2FA6-0117-41CD-CD4956733DCD}"/>
              </a:ext>
            </a:extLst>
          </p:cNvPr>
          <p:cNvSpPr txBox="1"/>
          <p:nvPr/>
        </p:nvSpPr>
        <p:spPr>
          <a:xfrm>
            <a:off x="7376013" y="3003818"/>
            <a:ext cx="38667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A unidade referenciada não poderá utilizar recursos próprios para complementar a aquisição desses equipamentos, materiais permanentes e veículos;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Não precisa </a:t>
            </a:r>
            <a:r>
              <a:rPr 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patrimonializar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os bens no nome do ente federado;</a:t>
            </a: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DF9FF872-D06F-2FDF-8061-58445890B9FF}"/>
              </a:ext>
            </a:extLst>
          </p:cNvPr>
          <p:cNvCxnSpPr>
            <a:cxnSpLocks/>
          </p:cNvCxnSpPr>
          <p:nvPr/>
        </p:nvCxnSpPr>
        <p:spPr>
          <a:xfrm>
            <a:off x="6095999" y="2314800"/>
            <a:ext cx="0" cy="3397637"/>
          </a:xfrm>
          <a:prstGeom prst="line">
            <a:avLst/>
          </a:prstGeom>
          <a:ln w="38100">
            <a:solidFill>
              <a:srgbClr val="FB813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F000D467-8DEE-63DF-E231-020ABFBE3A4E}"/>
              </a:ext>
            </a:extLst>
          </p:cNvPr>
          <p:cNvSpPr txBox="1"/>
          <p:nvPr/>
        </p:nvSpPr>
        <p:spPr>
          <a:xfrm>
            <a:off x="226423" y="1530592"/>
            <a:ext cx="7567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32B3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Equipamentos, Material Permanentes e Veículos – GND 4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44846CA0-1752-1141-2812-EE4CCF7D7B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9665" y="79979"/>
            <a:ext cx="1679156" cy="104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236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57790-8DFD-12F8-7B2A-7B00A78E0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A3BE6D3-198A-DD9B-1344-BC327499391A}"/>
              </a:ext>
            </a:extLst>
          </p:cNvPr>
          <p:cNvSpPr txBox="1"/>
          <p:nvPr/>
        </p:nvSpPr>
        <p:spPr>
          <a:xfrm>
            <a:off x="752752" y="1486306"/>
            <a:ext cx="10777397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Recursos para incremento temporário (GND 3) e Investimento (GND 4):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700" dirty="0">
                <a:latin typeface="Calibri" panose="020F0502020204030204" pitchFamily="34" charset="0"/>
                <a:cs typeface="Calibri" panose="020F0502020204030204" pitchFamily="34" charset="0"/>
              </a:rPr>
              <a:t>Os saldos deverão ser reprogramados para o exercício seguinte e executados pela unidade referenciada </a:t>
            </a:r>
            <a:r>
              <a:rPr lang="pt-BR" sz="1700" b="1" dirty="0">
                <a:latin typeface="Calibri" panose="020F0502020204030204" pitchFamily="34" charset="0"/>
                <a:cs typeface="Calibri" panose="020F0502020204030204" pitchFamily="34" charset="0"/>
              </a:rPr>
              <a:t>até o fim da parceria.</a:t>
            </a:r>
            <a:endParaRPr lang="pt-BR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700" dirty="0">
                <a:latin typeface="Calibri" panose="020F0502020204030204" pitchFamily="34" charset="0"/>
                <a:cs typeface="Calibri" panose="020F0502020204030204" pitchFamily="34" charset="0"/>
              </a:rPr>
              <a:t>Caso, ao final da parceria, ainda tenha saldo de recursos, este saldo deverá ser devolvido ao Fundo Municipal, Estadual ou Distrito Federal e poderá ser utilizado para uma nova parceria, </a:t>
            </a:r>
            <a:r>
              <a:rPr lang="pt-BR" sz="1700" b="1" dirty="0">
                <a:latin typeface="Calibri" panose="020F0502020204030204" pitchFamily="34" charset="0"/>
                <a:cs typeface="Calibri" panose="020F0502020204030204" pitchFamily="34" charset="0"/>
              </a:rPr>
              <a:t>inclusive para outra OSC</a:t>
            </a:r>
            <a:r>
              <a:rPr lang="pt-BR" sz="1700" dirty="0">
                <a:latin typeface="Calibri" panose="020F0502020204030204" pitchFamily="34" charset="0"/>
                <a:cs typeface="Calibri" panose="020F0502020204030204" pitchFamily="34" charset="0"/>
              </a:rPr>
              <a:t>. Mas para isso deverá solicitar autorização do MDS.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700" dirty="0">
                <a:latin typeface="Calibri" panose="020F0502020204030204" pitchFamily="34" charset="0"/>
                <a:cs typeface="Calibri" panose="020F0502020204030204" pitchFamily="34" charset="0"/>
              </a:rPr>
              <a:t>Há ainda a possibilidade de utilizar o saldo nas </a:t>
            </a:r>
            <a:r>
              <a:rPr lang="pt-BR" sz="1700" b="1" dirty="0">
                <a:latin typeface="Calibri" panose="020F0502020204030204" pitchFamily="34" charset="0"/>
                <a:cs typeface="Calibri" panose="020F0502020204030204" pitchFamily="34" charset="0"/>
              </a:rPr>
              <a:t>Unidades Públicas</a:t>
            </a:r>
            <a:r>
              <a:rPr lang="pt-BR" sz="1700" dirty="0">
                <a:latin typeface="Calibri" panose="020F0502020204030204" pitchFamily="34" charset="0"/>
                <a:cs typeface="Calibri" panose="020F0502020204030204" pitchFamily="34" charset="0"/>
              </a:rPr>
              <a:t>. Nesse caso, </a:t>
            </a:r>
            <a:r>
              <a:rPr lang="pt-BR" sz="1700" b="1" dirty="0">
                <a:latin typeface="Calibri" panose="020F0502020204030204" pitchFamily="34" charset="0"/>
                <a:cs typeface="Calibri" panose="020F0502020204030204" pitchFamily="34" charset="0"/>
              </a:rPr>
              <a:t>não</a:t>
            </a:r>
            <a:r>
              <a:rPr lang="pt-BR" sz="1700" dirty="0">
                <a:latin typeface="Calibri" panose="020F0502020204030204" pitchFamily="34" charset="0"/>
                <a:cs typeface="Calibri" panose="020F0502020204030204" pitchFamily="34" charset="0"/>
              </a:rPr>
              <a:t> há necessidade de solicitar autorização do MDS.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700" dirty="0">
                <a:latin typeface="Calibri" panose="020F0502020204030204" pitchFamily="34" charset="0"/>
                <a:cs typeface="Calibri" panose="020F0502020204030204" pitchFamily="34" charset="0"/>
              </a:rPr>
              <a:t>Não havendo nova parceria ou interesse em utilizar o saldo para execução nas unidades públicas, o ente federado deverá devolver o recurso ao FNAS.</a:t>
            </a:r>
          </a:p>
        </p:txBody>
      </p:sp>
      <p:sp>
        <p:nvSpPr>
          <p:cNvPr id="3" name="Espaço Reservado para Texto 17">
            <a:extLst>
              <a:ext uri="{FF2B5EF4-FFF2-40B4-BE49-F238E27FC236}">
                <a16:creationId xmlns:a16="http://schemas.microsoft.com/office/drawing/2014/main" id="{C11432A5-730B-813B-4035-572167DC8FAA}"/>
              </a:ext>
            </a:extLst>
          </p:cNvPr>
          <p:cNvSpPr txBox="1">
            <a:spLocks/>
          </p:cNvSpPr>
          <p:nvPr/>
        </p:nvSpPr>
        <p:spPr>
          <a:xfrm>
            <a:off x="1131682" y="622430"/>
            <a:ext cx="9553306" cy="38144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Sobrou saldo de recursos financeiros, posso utilizá-los?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534EFA6B-EDD6-E646-825B-5113F7878DA1}"/>
              </a:ext>
            </a:extLst>
          </p:cNvPr>
          <p:cNvGrpSpPr/>
          <p:nvPr/>
        </p:nvGrpSpPr>
        <p:grpSpPr>
          <a:xfrm>
            <a:off x="6924" y="6077922"/>
            <a:ext cx="11994576" cy="975567"/>
            <a:chOff x="6924" y="6063408"/>
            <a:chExt cx="11994576" cy="975567"/>
          </a:xfrm>
        </p:grpSpPr>
        <p:pic>
          <p:nvPicPr>
            <p:cNvPr id="6" name="Picture 26" descr="A map of italy with orange lines and a plane flying&#10;&#10;AI-generated content may be incorrect.">
              <a:extLst>
                <a:ext uri="{FF2B5EF4-FFF2-40B4-BE49-F238E27FC236}">
                  <a16:creationId xmlns:a16="http://schemas.microsoft.com/office/drawing/2014/main" id="{402CB3E5-12A3-A07E-B732-1E7B48803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184" r="72227"/>
            <a:stretch/>
          </p:blipFill>
          <p:spPr>
            <a:xfrm>
              <a:off x="3159723" y="6063408"/>
              <a:ext cx="3171849" cy="792000"/>
            </a:xfrm>
            <a:prstGeom prst="rect">
              <a:avLst/>
            </a:prstGeom>
          </p:spPr>
        </p:pic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28436520-A801-AB03-2AB7-850DABC348C4}"/>
                </a:ext>
              </a:extLst>
            </p:cNvPr>
            <p:cNvGrpSpPr/>
            <p:nvPr/>
          </p:nvGrpSpPr>
          <p:grpSpPr>
            <a:xfrm>
              <a:off x="7085209" y="6064499"/>
              <a:ext cx="4916291" cy="974476"/>
              <a:chOff x="177491" y="5884125"/>
              <a:chExt cx="5971797" cy="1091682"/>
            </a:xfrm>
          </p:grpSpPr>
          <p:pic>
            <p:nvPicPr>
              <p:cNvPr id="9" name="Imagem 8" descr="Uma imagem contendo Forma&#10;&#10;O conteúdo gerado por IA pode estar incorreto.">
                <a:extLst>
                  <a:ext uri="{FF2B5EF4-FFF2-40B4-BE49-F238E27FC236}">
                    <a16:creationId xmlns:a16="http://schemas.microsoft.com/office/drawing/2014/main" id="{8EB5C272-05D0-EBFE-8B34-FB6540F4CD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491" y="6071616"/>
                <a:ext cx="1311885" cy="643081"/>
              </a:xfrm>
              <a:prstGeom prst="rect">
                <a:avLst/>
              </a:prstGeom>
            </p:spPr>
          </p:pic>
          <p:pic>
            <p:nvPicPr>
              <p:cNvPr id="10" name="Imagem 9" descr="Texto&#10;&#10;Descrição gerada automaticamente com confiança média">
                <a:extLst>
                  <a:ext uri="{FF2B5EF4-FFF2-40B4-BE49-F238E27FC236}">
                    <a16:creationId xmlns:a16="http://schemas.microsoft.com/office/drawing/2014/main" id="{DE8D02BA-F35C-D247-17F8-B5D8AC8CF7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36382" b="40693"/>
              <a:stretch/>
            </p:blipFill>
            <p:spPr>
              <a:xfrm>
                <a:off x="1387383" y="5884125"/>
                <a:ext cx="4761905" cy="1091682"/>
              </a:xfrm>
              <a:prstGeom prst="rect">
                <a:avLst/>
              </a:prstGeom>
            </p:spPr>
          </p:pic>
        </p:grpSp>
        <p:pic>
          <p:nvPicPr>
            <p:cNvPr id="8" name="Picture 26" descr="A map of italy with orange lines and a plane flying&#10;&#10;AI-generated content may be incorrect.">
              <a:extLst>
                <a:ext uri="{FF2B5EF4-FFF2-40B4-BE49-F238E27FC236}">
                  <a16:creationId xmlns:a16="http://schemas.microsoft.com/office/drawing/2014/main" id="{AEC67637-76FA-AB1C-F01B-5EC660B60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184" r="72227"/>
            <a:stretch/>
          </p:blipFill>
          <p:spPr>
            <a:xfrm>
              <a:off x="6924" y="6065305"/>
              <a:ext cx="3171849" cy="792000"/>
            </a:xfrm>
            <a:prstGeom prst="rect">
              <a:avLst/>
            </a:prstGeom>
          </p:spPr>
        </p:pic>
      </p:grpSp>
      <p:pic>
        <p:nvPicPr>
          <p:cNvPr id="11" name="Picture 2" descr="A map of italy with orange lines and a plane flying&#10;&#10;AI-generated content may be incorrect.">
            <a:extLst>
              <a:ext uri="{FF2B5EF4-FFF2-40B4-BE49-F238E27FC236}">
                <a16:creationId xmlns:a16="http://schemas.microsoft.com/office/drawing/2014/main" id="{A15ACC63-C41C-E0BC-8DDA-51E332878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4" r="78566" b="51344"/>
          <a:stretch/>
        </p:blipFill>
        <p:spPr>
          <a:xfrm>
            <a:off x="-92601" y="0"/>
            <a:ext cx="1224283" cy="119365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BA1BF73-470F-6DF1-1B19-BE358E553364}"/>
              </a:ext>
            </a:extLst>
          </p:cNvPr>
          <p:cNvSpPr txBox="1"/>
          <p:nvPr/>
        </p:nvSpPr>
        <p:spPr>
          <a:xfrm>
            <a:off x="752752" y="4916099"/>
            <a:ext cx="10777397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>
                <a:latin typeface="Calibri" panose="020F0502020204030204" pitchFamily="34" charset="0"/>
                <a:cs typeface="Calibri" panose="020F0502020204030204" pitchFamily="34" charset="0"/>
              </a:rPr>
              <a:t>Importante!</a:t>
            </a:r>
          </a:p>
          <a:p>
            <a:endParaRPr lang="pt-BR" sz="7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700" dirty="0">
                <a:latin typeface="Calibri" panose="020F0502020204030204" pitchFamily="34" charset="0"/>
                <a:cs typeface="Calibri" panose="020F0502020204030204" pitchFamily="34" charset="0"/>
              </a:rPr>
              <a:t>O conselho de assistência Social deverá deliberar acerca da aprovação da nova destinação do recurso.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700" dirty="0">
                <a:latin typeface="Calibri" panose="020F0502020204030204" pitchFamily="34" charset="0"/>
                <a:cs typeface="Calibri" panose="020F0502020204030204" pitchFamily="34" charset="0"/>
              </a:rPr>
              <a:t>Não há prazo para a sua execução.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4F0B72BF-0A4D-35FE-46B7-DD8E573CA0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1326" y="5583193"/>
            <a:ext cx="429343" cy="42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52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8CE5CA-5525-E469-1276-1D05E2D4B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92EEAE2D-188C-EB8F-CA79-0B9E7D401E4A}"/>
              </a:ext>
            </a:extLst>
          </p:cNvPr>
          <p:cNvSpPr txBox="1"/>
          <p:nvPr/>
        </p:nvSpPr>
        <p:spPr>
          <a:xfrm>
            <a:off x="3270836" y="1785435"/>
            <a:ext cx="565032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Regras de Transição</a:t>
            </a:r>
          </a:p>
          <a:p>
            <a:pPr algn="ctr"/>
            <a:endParaRPr lang="pt-BR" sz="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Programações anteriores à 2025</a:t>
            </a:r>
          </a:p>
          <a:p>
            <a:pPr algn="ctr"/>
            <a:r>
              <a:rPr lang="pt-BR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(Regidas pela Portaria nº 580/2020)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31C9852B-5E2E-0632-74C6-7CB349332A43}"/>
              </a:ext>
            </a:extLst>
          </p:cNvPr>
          <p:cNvGrpSpPr/>
          <p:nvPr/>
        </p:nvGrpSpPr>
        <p:grpSpPr>
          <a:xfrm>
            <a:off x="72426" y="81477"/>
            <a:ext cx="11711380" cy="1645566"/>
            <a:chOff x="72426" y="81477"/>
            <a:chExt cx="11711380" cy="1645566"/>
          </a:xfrm>
        </p:grpSpPr>
        <p:pic>
          <p:nvPicPr>
            <p:cNvPr id="8" name="Imagem 7" descr="Logotipo&#10;&#10;O conteúdo gerado por IA pode estar incorreto.">
              <a:extLst>
                <a:ext uri="{FF2B5EF4-FFF2-40B4-BE49-F238E27FC236}">
                  <a16:creationId xmlns:a16="http://schemas.microsoft.com/office/drawing/2014/main" id="{2627E9FD-2C89-7B48-E925-0ADD8E4C1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26" y="81477"/>
              <a:ext cx="2326741" cy="1645566"/>
            </a:xfrm>
            <a:prstGeom prst="rect">
              <a:avLst/>
            </a:prstGeom>
          </p:spPr>
        </p:pic>
        <p:pic>
          <p:nvPicPr>
            <p:cNvPr id="9" name="Imagem 8" descr="Uma imagem contendo Forma&#10;&#10;O conteúdo gerado por IA pode estar incorreto.">
              <a:extLst>
                <a:ext uri="{FF2B5EF4-FFF2-40B4-BE49-F238E27FC236}">
                  <a16:creationId xmlns:a16="http://schemas.microsoft.com/office/drawing/2014/main" id="{343ED188-D92E-BBFE-461D-F1EF15F87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3348" y="279612"/>
              <a:ext cx="2350458" cy="1249295"/>
            </a:xfrm>
            <a:prstGeom prst="rect">
              <a:avLst/>
            </a:prstGeom>
          </p:spPr>
        </p:pic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42921D6F-9FE7-6237-E253-CE7E6F7EA78E}"/>
              </a:ext>
            </a:extLst>
          </p:cNvPr>
          <p:cNvGrpSpPr/>
          <p:nvPr/>
        </p:nvGrpSpPr>
        <p:grpSpPr>
          <a:xfrm>
            <a:off x="512959" y="6026399"/>
            <a:ext cx="11679040" cy="974476"/>
            <a:chOff x="512959" y="6026399"/>
            <a:chExt cx="11679040" cy="974476"/>
          </a:xfrm>
        </p:grpSpPr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id="{EBACFAC9-844A-16FD-F7CA-43B0FBA41825}"/>
                </a:ext>
              </a:extLst>
            </p:cNvPr>
            <p:cNvGrpSpPr/>
            <p:nvPr/>
          </p:nvGrpSpPr>
          <p:grpSpPr>
            <a:xfrm>
              <a:off x="512959" y="6026399"/>
              <a:ext cx="4916291" cy="974476"/>
              <a:chOff x="177491" y="5905467"/>
              <a:chExt cx="5971797" cy="1091682"/>
            </a:xfrm>
          </p:grpSpPr>
          <p:pic>
            <p:nvPicPr>
              <p:cNvPr id="7" name="Imagem 6" descr="Uma imagem contendo Forma&#10;&#10;O conteúdo gerado por IA pode estar incorreto.">
                <a:extLst>
                  <a:ext uri="{FF2B5EF4-FFF2-40B4-BE49-F238E27FC236}">
                    <a16:creationId xmlns:a16="http://schemas.microsoft.com/office/drawing/2014/main" id="{549836C7-C68C-03DB-429D-2D0F8C8207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491" y="6071616"/>
                <a:ext cx="1311885" cy="643081"/>
              </a:xfrm>
              <a:prstGeom prst="rect">
                <a:avLst/>
              </a:prstGeom>
            </p:spPr>
          </p:pic>
          <p:pic>
            <p:nvPicPr>
              <p:cNvPr id="11" name="Imagem 10" descr="Texto&#10;&#10;Descrição gerada automaticamente com confiança média">
                <a:extLst>
                  <a:ext uri="{FF2B5EF4-FFF2-40B4-BE49-F238E27FC236}">
                    <a16:creationId xmlns:a16="http://schemas.microsoft.com/office/drawing/2014/main" id="{BA2A3B2B-873A-175B-17E0-B0430772637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36382" b="40693"/>
              <a:stretch/>
            </p:blipFill>
            <p:spPr>
              <a:xfrm>
                <a:off x="1387382" y="5905467"/>
                <a:ext cx="4761906" cy="1091682"/>
              </a:xfrm>
              <a:prstGeom prst="rect">
                <a:avLst/>
              </a:prstGeom>
            </p:spPr>
          </p:pic>
        </p:grpSp>
        <p:pic>
          <p:nvPicPr>
            <p:cNvPr id="4" name="Picture 9" descr="A map of italy with orange lines and a plane flying&#10;&#10;AI-generated content may be incorrect.">
              <a:extLst>
                <a:ext uri="{FF2B5EF4-FFF2-40B4-BE49-F238E27FC236}">
                  <a16:creationId xmlns:a16="http://schemas.microsoft.com/office/drawing/2014/main" id="{AA3BCBD7-EDED-ED5A-0E29-D16F0374C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60" t="88184"/>
            <a:stretch/>
          </p:blipFill>
          <p:spPr>
            <a:xfrm>
              <a:off x="5412581" y="6046704"/>
              <a:ext cx="6779418" cy="811296"/>
            </a:xfrm>
            <a:prstGeom prst="rect">
              <a:avLst/>
            </a:prstGeom>
          </p:spPr>
        </p:pic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id="{F2719468-AAFC-90AE-2B6D-2AF73900481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543" t="4356" r="64302" b="67525"/>
          <a:stretch/>
        </p:blipFill>
        <p:spPr>
          <a:xfrm>
            <a:off x="5223455" y="3674028"/>
            <a:ext cx="1745089" cy="157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862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89C75-1002-CC55-FABE-FA2C87F55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17">
            <a:extLst>
              <a:ext uri="{FF2B5EF4-FFF2-40B4-BE49-F238E27FC236}">
                <a16:creationId xmlns:a16="http://schemas.microsoft.com/office/drawing/2014/main" id="{36DA0373-0413-00E7-9908-07A19C0F0DD3}"/>
              </a:ext>
            </a:extLst>
          </p:cNvPr>
          <p:cNvSpPr txBox="1">
            <a:spLocks/>
          </p:cNvSpPr>
          <p:nvPr/>
        </p:nvSpPr>
        <p:spPr>
          <a:xfrm>
            <a:off x="1435455" y="812206"/>
            <a:ext cx="9600644" cy="38144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Prazo para transferência de recursos à unidade referenciada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4E0A1B4-67AB-A6DD-D790-CF45480CC4B5}"/>
              </a:ext>
            </a:extLst>
          </p:cNvPr>
          <p:cNvSpPr txBox="1"/>
          <p:nvPr/>
        </p:nvSpPr>
        <p:spPr>
          <a:xfrm>
            <a:off x="746760" y="1783089"/>
            <a:ext cx="10698480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ente que recebeu recursos financeiros do FNAS,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antes do dia 1º de janeiro de 2025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para beneficiar uma entidade: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Recursos de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incremento temporário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GND 3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</a:t>
            </a:r>
          </a:p>
          <a:p>
            <a:pPr marL="1200150" lvl="2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gestor terá até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31 de dezembro de 2025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 realizar as transferências às unidades referenciadas. </a:t>
            </a:r>
          </a:p>
          <a:p>
            <a:pPr marL="1657350" lvl="3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não observância ao prazo estabelecido acima, imputará na devolução dos saldos que se encontram na conta específica da programação.</a:t>
            </a:r>
          </a:p>
          <a:p>
            <a:pPr marL="1200150" lvl="2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Programações cadastradas nos anos anteriores, mas que foram pagas em 2025, seguem o prazo de 180 dias com a possibilidade de prorrogação. (Regra da Portaria MDS nº 1.044/2024)</a:t>
            </a:r>
          </a:p>
          <a:p>
            <a:pPr marL="1200150" lvl="2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Recursos de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investimento (GND 4)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Regras da Portaria MDS nº 580/2020</a:t>
            </a:r>
          </a:p>
          <a:p>
            <a:pPr marL="1200150" lvl="2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NÃO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há transferência de recursos financeiros à unidade referenciada.</a:t>
            </a:r>
          </a:p>
          <a:p>
            <a:pPr marL="1200150" lvl="2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ente federado deverá realizar a aquisição dos bens, conforme planilha de itens aprovada, e fazer a cessão de uso dos bens adquiridos às unidades referenciadas. 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C586939B-9345-102C-F8E7-91C78E897D03}"/>
              </a:ext>
            </a:extLst>
          </p:cNvPr>
          <p:cNvGrpSpPr/>
          <p:nvPr/>
        </p:nvGrpSpPr>
        <p:grpSpPr>
          <a:xfrm>
            <a:off x="6924" y="6077922"/>
            <a:ext cx="11994576" cy="975567"/>
            <a:chOff x="6924" y="6063408"/>
            <a:chExt cx="11994576" cy="975567"/>
          </a:xfrm>
        </p:grpSpPr>
        <p:pic>
          <p:nvPicPr>
            <p:cNvPr id="10" name="Picture 26" descr="A map of italy with orange lines and a plane flying&#10;&#10;AI-generated content may be incorrect.">
              <a:extLst>
                <a:ext uri="{FF2B5EF4-FFF2-40B4-BE49-F238E27FC236}">
                  <a16:creationId xmlns:a16="http://schemas.microsoft.com/office/drawing/2014/main" id="{17EB4E03-199B-DF06-D106-3C495E858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184" r="72227"/>
            <a:stretch/>
          </p:blipFill>
          <p:spPr>
            <a:xfrm>
              <a:off x="3159723" y="6063408"/>
              <a:ext cx="3171849" cy="792000"/>
            </a:xfrm>
            <a:prstGeom prst="rect">
              <a:avLst/>
            </a:prstGeom>
          </p:spPr>
        </p:pic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7FEC7566-E8D0-9E06-AF4A-A23F665738CD}"/>
                </a:ext>
              </a:extLst>
            </p:cNvPr>
            <p:cNvGrpSpPr/>
            <p:nvPr/>
          </p:nvGrpSpPr>
          <p:grpSpPr>
            <a:xfrm>
              <a:off x="7085209" y="6064499"/>
              <a:ext cx="4916291" cy="974476"/>
              <a:chOff x="177491" y="5884125"/>
              <a:chExt cx="5971797" cy="1091682"/>
            </a:xfrm>
          </p:grpSpPr>
          <p:pic>
            <p:nvPicPr>
              <p:cNvPr id="13" name="Imagem 12" descr="Uma imagem contendo Forma&#10;&#10;O conteúdo gerado por IA pode estar incorreto.">
                <a:extLst>
                  <a:ext uri="{FF2B5EF4-FFF2-40B4-BE49-F238E27FC236}">
                    <a16:creationId xmlns:a16="http://schemas.microsoft.com/office/drawing/2014/main" id="{CE945BC2-B390-C36D-0F75-AC111C015D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491" y="6071616"/>
                <a:ext cx="1311885" cy="643081"/>
              </a:xfrm>
              <a:prstGeom prst="rect">
                <a:avLst/>
              </a:prstGeom>
            </p:spPr>
          </p:pic>
          <p:pic>
            <p:nvPicPr>
              <p:cNvPr id="14" name="Imagem 13" descr="Texto&#10;&#10;Descrição gerada automaticamente com confiança média">
                <a:extLst>
                  <a:ext uri="{FF2B5EF4-FFF2-40B4-BE49-F238E27FC236}">
                    <a16:creationId xmlns:a16="http://schemas.microsoft.com/office/drawing/2014/main" id="{457F0C86-0621-9772-F345-BA887289A9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36382" b="40693"/>
              <a:stretch/>
            </p:blipFill>
            <p:spPr>
              <a:xfrm>
                <a:off x="1387383" y="5884125"/>
                <a:ext cx="4761905" cy="1091682"/>
              </a:xfrm>
              <a:prstGeom prst="rect">
                <a:avLst/>
              </a:prstGeom>
            </p:spPr>
          </p:pic>
        </p:grpSp>
        <p:pic>
          <p:nvPicPr>
            <p:cNvPr id="12" name="Picture 26" descr="A map of italy with orange lines and a plane flying&#10;&#10;AI-generated content may be incorrect.">
              <a:extLst>
                <a:ext uri="{FF2B5EF4-FFF2-40B4-BE49-F238E27FC236}">
                  <a16:creationId xmlns:a16="http://schemas.microsoft.com/office/drawing/2014/main" id="{55056AA7-C10C-7CE4-8BB6-DAE8394B5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184" r="72227"/>
            <a:stretch/>
          </p:blipFill>
          <p:spPr>
            <a:xfrm>
              <a:off x="6924" y="6065305"/>
              <a:ext cx="3171849" cy="792000"/>
            </a:xfrm>
            <a:prstGeom prst="rect">
              <a:avLst/>
            </a:prstGeom>
          </p:spPr>
        </p:pic>
      </p:grpSp>
      <p:pic>
        <p:nvPicPr>
          <p:cNvPr id="2" name="Picture 2" descr="A map of italy with orange lines and a plane flying&#10;&#10;AI-generated content may be incorrect.">
            <a:extLst>
              <a:ext uri="{FF2B5EF4-FFF2-40B4-BE49-F238E27FC236}">
                <a16:creationId xmlns:a16="http://schemas.microsoft.com/office/drawing/2014/main" id="{E1A698F4-677A-04ED-EC78-F2899BD6F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4" r="78566" b="51344"/>
          <a:stretch/>
        </p:blipFill>
        <p:spPr>
          <a:xfrm>
            <a:off x="-92601" y="0"/>
            <a:ext cx="1224283" cy="119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291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0B3DD-DE22-5B1A-8861-1769E0CA4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>
            <a:extLst>
              <a:ext uri="{FF2B5EF4-FFF2-40B4-BE49-F238E27FC236}">
                <a16:creationId xmlns:a16="http://schemas.microsoft.com/office/drawing/2014/main" id="{0728A2EF-6693-852E-47B1-3DD0663F7FB3}"/>
              </a:ext>
            </a:extLst>
          </p:cNvPr>
          <p:cNvGrpSpPr/>
          <p:nvPr/>
        </p:nvGrpSpPr>
        <p:grpSpPr>
          <a:xfrm>
            <a:off x="6924" y="6077922"/>
            <a:ext cx="11994576" cy="975567"/>
            <a:chOff x="6924" y="6063408"/>
            <a:chExt cx="11994576" cy="975567"/>
          </a:xfrm>
        </p:grpSpPr>
        <p:pic>
          <p:nvPicPr>
            <p:cNvPr id="10" name="Picture 26" descr="A map of italy with orange lines and a plane flying&#10;&#10;AI-generated content may be incorrect.">
              <a:extLst>
                <a:ext uri="{FF2B5EF4-FFF2-40B4-BE49-F238E27FC236}">
                  <a16:creationId xmlns:a16="http://schemas.microsoft.com/office/drawing/2014/main" id="{13584E09-D250-56CC-935F-17D48083F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184" r="72227"/>
            <a:stretch/>
          </p:blipFill>
          <p:spPr>
            <a:xfrm>
              <a:off x="3159723" y="6063408"/>
              <a:ext cx="3171849" cy="792000"/>
            </a:xfrm>
            <a:prstGeom prst="rect">
              <a:avLst/>
            </a:prstGeom>
          </p:spPr>
        </p:pic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18A15353-0002-5007-4F63-66B317A24C29}"/>
                </a:ext>
              </a:extLst>
            </p:cNvPr>
            <p:cNvGrpSpPr/>
            <p:nvPr/>
          </p:nvGrpSpPr>
          <p:grpSpPr>
            <a:xfrm>
              <a:off x="7085209" y="6064499"/>
              <a:ext cx="4916291" cy="974476"/>
              <a:chOff x="177491" y="5884125"/>
              <a:chExt cx="5971797" cy="1091682"/>
            </a:xfrm>
          </p:grpSpPr>
          <p:pic>
            <p:nvPicPr>
              <p:cNvPr id="13" name="Imagem 12" descr="Uma imagem contendo Forma&#10;&#10;O conteúdo gerado por IA pode estar incorreto.">
                <a:extLst>
                  <a:ext uri="{FF2B5EF4-FFF2-40B4-BE49-F238E27FC236}">
                    <a16:creationId xmlns:a16="http://schemas.microsoft.com/office/drawing/2014/main" id="{C5BE6912-14CC-FAA2-5456-DB36D5DA9A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491" y="6071616"/>
                <a:ext cx="1311885" cy="643081"/>
              </a:xfrm>
              <a:prstGeom prst="rect">
                <a:avLst/>
              </a:prstGeom>
            </p:spPr>
          </p:pic>
          <p:pic>
            <p:nvPicPr>
              <p:cNvPr id="14" name="Imagem 13" descr="Texto&#10;&#10;Descrição gerada automaticamente com confiança média">
                <a:extLst>
                  <a:ext uri="{FF2B5EF4-FFF2-40B4-BE49-F238E27FC236}">
                    <a16:creationId xmlns:a16="http://schemas.microsoft.com/office/drawing/2014/main" id="{44E08D9C-82A3-BCA0-81F3-C15258BF13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36382" b="40693"/>
              <a:stretch/>
            </p:blipFill>
            <p:spPr>
              <a:xfrm>
                <a:off x="1387383" y="5884125"/>
                <a:ext cx="4761905" cy="1091682"/>
              </a:xfrm>
              <a:prstGeom prst="rect">
                <a:avLst/>
              </a:prstGeom>
            </p:spPr>
          </p:pic>
        </p:grpSp>
        <p:pic>
          <p:nvPicPr>
            <p:cNvPr id="12" name="Picture 26" descr="A map of italy with orange lines and a plane flying&#10;&#10;AI-generated content may be incorrect.">
              <a:extLst>
                <a:ext uri="{FF2B5EF4-FFF2-40B4-BE49-F238E27FC236}">
                  <a16:creationId xmlns:a16="http://schemas.microsoft.com/office/drawing/2014/main" id="{1286C970-42AB-3274-254C-BABBEA96A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184" r="72227"/>
            <a:stretch/>
          </p:blipFill>
          <p:spPr>
            <a:xfrm>
              <a:off x="6924" y="6065305"/>
              <a:ext cx="3171849" cy="792000"/>
            </a:xfrm>
            <a:prstGeom prst="rect">
              <a:avLst/>
            </a:prstGeom>
          </p:spPr>
        </p:pic>
      </p:grpSp>
      <p:pic>
        <p:nvPicPr>
          <p:cNvPr id="2" name="Picture 2" descr="A map of italy with orange lines and a plane flying&#10;&#10;AI-generated content may be incorrect.">
            <a:extLst>
              <a:ext uri="{FF2B5EF4-FFF2-40B4-BE49-F238E27FC236}">
                <a16:creationId xmlns:a16="http://schemas.microsoft.com/office/drawing/2014/main" id="{BCB225A6-16EE-1A5C-75F6-E7BD84D627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4" r="78566" b="51344"/>
          <a:stretch/>
        </p:blipFill>
        <p:spPr>
          <a:xfrm>
            <a:off x="-92601" y="0"/>
            <a:ext cx="1224283" cy="1193655"/>
          </a:xfrm>
          <a:prstGeom prst="rect">
            <a:avLst/>
          </a:prstGeom>
        </p:spPr>
      </p:pic>
      <p:sp>
        <p:nvSpPr>
          <p:cNvPr id="5" name="Espaço Reservado para Texto 17">
            <a:extLst>
              <a:ext uri="{FF2B5EF4-FFF2-40B4-BE49-F238E27FC236}">
                <a16:creationId xmlns:a16="http://schemas.microsoft.com/office/drawing/2014/main" id="{FC993CD9-5F5C-DA59-30CB-2F685958F595}"/>
              </a:ext>
            </a:extLst>
          </p:cNvPr>
          <p:cNvSpPr txBox="1">
            <a:spLocks/>
          </p:cNvSpPr>
          <p:nvPr/>
        </p:nvSpPr>
        <p:spPr>
          <a:xfrm>
            <a:off x="1405005" y="451359"/>
            <a:ext cx="9504789" cy="79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Utilização de saldo de recursos financeiros </a:t>
            </a:r>
          </a:p>
          <a:p>
            <a:pPr algn="ctr">
              <a:spcAft>
                <a:spcPts val="600"/>
              </a:spcAft>
            </a:pPr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 Incremento Temporário -GND 3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00800FD-9911-71C6-1541-1759561239F2}"/>
              </a:ext>
            </a:extLst>
          </p:cNvPr>
          <p:cNvSpPr txBox="1"/>
          <p:nvPr/>
        </p:nvSpPr>
        <p:spPr>
          <a:xfrm>
            <a:off x="619354" y="2200405"/>
            <a:ext cx="478894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Execução direta (Fundo de Assistência Social)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t-BR" sz="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 saldos poderão ser reprogramados para o exercício seguinte e utilizados na execução do objeto da mesma programação.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regras são as mesmas.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Não pode ser gasto com a Gestão do SUAS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E7AE40D-D724-74C2-9DD7-9DE7E71DC1CF}"/>
              </a:ext>
            </a:extLst>
          </p:cNvPr>
          <p:cNvSpPr txBox="1"/>
          <p:nvPr/>
        </p:nvSpPr>
        <p:spPr>
          <a:xfrm>
            <a:off x="6157400" y="2200405"/>
            <a:ext cx="524107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Execução indireta (Unidade Referenciada)</a:t>
            </a:r>
          </a:p>
          <a:p>
            <a:pPr algn="just">
              <a:spcAft>
                <a:spcPts val="600"/>
              </a:spcAft>
            </a:pPr>
            <a:endParaRPr lang="pt-BR" sz="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 saldos deverão ser executados pela unidade referenciada até o fim da parceria;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Caso ao final da parceria ainda tenha saldo de recurso, este saldo deverá ser devolvido ao Fundo de Assistência Social e poderá ser utilizado para uma nova parceria, inclusive para outra OSC ou unidade pública. Mas para isso </a:t>
            </a:r>
            <a:r>
              <a:rPr lang="pt-B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deverá ser solicitada autorização do MDS </a:t>
            </a: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do parlamentar, se for o caso. (Regra da Portaria nº 580/2020)</a:t>
            </a:r>
          </a:p>
        </p:txBody>
      </p:sp>
    </p:spTree>
    <p:extLst>
      <p:ext uri="{BB962C8B-B14F-4D97-AF65-F5344CB8AC3E}">
        <p14:creationId xmlns:p14="http://schemas.microsoft.com/office/powerpoint/2010/main" val="15411105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AAD42-E0F1-43A9-0CC5-9B9BB2309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Texto 17">
            <a:extLst>
              <a:ext uri="{FF2B5EF4-FFF2-40B4-BE49-F238E27FC236}">
                <a16:creationId xmlns:a16="http://schemas.microsoft.com/office/drawing/2014/main" id="{6CBE8663-E5A0-F5ED-D589-87F25A57B5C3}"/>
              </a:ext>
            </a:extLst>
          </p:cNvPr>
          <p:cNvSpPr txBox="1">
            <a:spLocks/>
          </p:cNvSpPr>
          <p:nvPr/>
        </p:nvSpPr>
        <p:spPr>
          <a:xfrm>
            <a:off x="2043402" y="763446"/>
            <a:ext cx="8105195" cy="38144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Utilização de saldo de recursos financeiros </a:t>
            </a:r>
          </a:p>
          <a:p>
            <a:pPr algn="ctr">
              <a:spcAft>
                <a:spcPts val="600"/>
              </a:spcAft>
            </a:pPr>
            <a:r>
              <a:rPr lang="pt-BR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Recursos de Investimento - </a:t>
            </a:r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GND 4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AC926E0-28CE-D85E-8A75-CFFFA9378D42}"/>
              </a:ext>
            </a:extLst>
          </p:cNvPr>
          <p:cNvSpPr txBox="1"/>
          <p:nvPr/>
        </p:nvSpPr>
        <p:spPr>
          <a:xfrm>
            <a:off x="781592" y="2292455"/>
            <a:ext cx="106288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 saldos de recursos das programações que ainda estão vigentes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(OB de 2022, 2023 e 2024)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poderão ser reprogramados para os exercícios subsequentes e utilizados no objeto da mesma programação, isto é, podem ser utilizados até finalizar todo o saldo. (Regra da Portaria nº 1.073/2025);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Não há prazo final para a sua utilização;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t-BR" sz="5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 alteração dos itens ou da unidade beneficiária previstos na programação, deverá ser solicitada autorização do Ministério.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(Regra da Portaria nº 580/2020).</a:t>
            </a: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5C6F1E95-C59B-FA27-8AB3-6633839706D6}"/>
              </a:ext>
            </a:extLst>
          </p:cNvPr>
          <p:cNvGrpSpPr/>
          <p:nvPr/>
        </p:nvGrpSpPr>
        <p:grpSpPr>
          <a:xfrm>
            <a:off x="512959" y="6026399"/>
            <a:ext cx="11679040" cy="974476"/>
            <a:chOff x="512959" y="6026399"/>
            <a:chExt cx="11679040" cy="974476"/>
          </a:xfrm>
        </p:grpSpPr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36A864B5-3818-FEBF-B83F-8E64E33CA7E5}"/>
                </a:ext>
              </a:extLst>
            </p:cNvPr>
            <p:cNvGrpSpPr/>
            <p:nvPr/>
          </p:nvGrpSpPr>
          <p:grpSpPr>
            <a:xfrm>
              <a:off x="512959" y="6026399"/>
              <a:ext cx="4916291" cy="974476"/>
              <a:chOff x="177491" y="5905467"/>
              <a:chExt cx="5971797" cy="1091682"/>
            </a:xfrm>
          </p:grpSpPr>
          <p:pic>
            <p:nvPicPr>
              <p:cNvPr id="22" name="Imagem 21" descr="Uma imagem contendo Forma&#10;&#10;O conteúdo gerado por IA pode estar incorreto.">
                <a:extLst>
                  <a:ext uri="{FF2B5EF4-FFF2-40B4-BE49-F238E27FC236}">
                    <a16:creationId xmlns:a16="http://schemas.microsoft.com/office/drawing/2014/main" id="{40E736F2-74C4-8DFF-2B7F-C963D4342D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491" y="6071616"/>
                <a:ext cx="1311885" cy="643081"/>
              </a:xfrm>
              <a:prstGeom prst="rect">
                <a:avLst/>
              </a:prstGeom>
            </p:spPr>
          </p:pic>
          <p:pic>
            <p:nvPicPr>
              <p:cNvPr id="23" name="Imagem 22" descr="Texto&#10;&#10;Descrição gerada automaticamente com confiança média">
                <a:extLst>
                  <a:ext uri="{FF2B5EF4-FFF2-40B4-BE49-F238E27FC236}">
                    <a16:creationId xmlns:a16="http://schemas.microsoft.com/office/drawing/2014/main" id="{13A458BD-8394-F168-A345-CCB2B9C08FE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36382" b="40693"/>
              <a:stretch/>
            </p:blipFill>
            <p:spPr>
              <a:xfrm>
                <a:off x="1387382" y="5905467"/>
                <a:ext cx="4761906" cy="1091682"/>
              </a:xfrm>
              <a:prstGeom prst="rect">
                <a:avLst/>
              </a:prstGeom>
            </p:spPr>
          </p:pic>
        </p:grpSp>
        <p:pic>
          <p:nvPicPr>
            <p:cNvPr id="21" name="Picture 9" descr="A map of italy with orange lines and a plane flying&#10;&#10;AI-generated content may be incorrect.">
              <a:extLst>
                <a:ext uri="{FF2B5EF4-FFF2-40B4-BE49-F238E27FC236}">
                  <a16:creationId xmlns:a16="http://schemas.microsoft.com/office/drawing/2014/main" id="{B9AE844B-466E-A8A8-F556-B4F9E155C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60" t="88184"/>
            <a:stretch/>
          </p:blipFill>
          <p:spPr>
            <a:xfrm>
              <a:off x="5412581" y="6046704"/>
              <a:ext cx="6779418" cy="811296"/>
            </a:xfrm>
            <a:prstGeom prst="rect">
              <a:avLst/>
            </a:prstGeom>
          </p:spPr>
        </p:pic>
      </p:grpSp>
      <p:pic>
        <p:nvPicPr>
          <p:cNvPr id="2" name="Picture 2" descr="A map of italy with orange lines and a plane flying&#10;&#10;AI-generated content may be incorrect.">
            <a:extLst>
              <a:ext uri="{FF2B5EF4-FFF2-40B4-BE49-F238E27FC236}">
                <a16:creationId xmlns:a16="http://schemas.microsoft.com/office/drawing/2014/main" id="{A86249F8-4D19-47DF-5B9E-4AB050D037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4" r="78566" b="51344"/>
          <a:stretch/>
        </p:blipFill>
        <p:spPr>
          <a:xfrm>
            <a:off x="-92601" y="0"/>
            <a:ext cx="1224283" cy="119365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2369FBE-3C8E-325D-4CEE-DA5F5D2DF20C}"/>
              </a:ext>
            </a:extLst>
          </p:cNvPr>
          <p:cNvSpPr txBox="1"/>
          <p:nvPr/>
        </p:nvSpPr>
        <p:spPr>
          <a:xfrm>
            <a:off x="781592" y="4649081"/>
            <a:ext cx="1062881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BR" sz="16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Importante!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conselho de Assistência Social deverá deliberar acerca da aprovação da nova destinação do recurso;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 bens devem seguir a </a:t>
            </a:r>
            <a:r>
              <a:rPr lang="pt-B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Portaria SNAS nº 47, de 25 de abril de 2025;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Esses recursos financeiros </a:t>
            </a:r>
            <a:r>
              <a:rPr lang="pt-B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NÃO</a:t>
            </a: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poderão ser utilizados para a beneficiar a </a:t>
            </a:r>
            <a:r>
              <a:rPr lang="pt-B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Gestão do SUAS</a:t>
            </a: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3602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B7D8E-3ADF-FF0D-E51C-1B4967F88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aixaDeTexto 164">
            <a:extLst>
              <a:ext uri="{FF2B5EF4-FFF2-40B4-BE49-F238E27FC236}">
                <a16:creationId xmlns:a16="http://schemas.microsoft.com/office/drawing/2014/main" id="{E1C8F833-CFFA-A439-1CB4-E3B5380C57FC}"/>
              </a:ext>
            </a:extLst>
          </p:cNvPr>
          <p:cNvSpPr txBox="1"/>
          <p:nvPr/>
        </p:nvSpPr>
        <p:spPr>
          <a:xfrm>
            <a:off x="3157842" y="5086113"/>
            <a:ext cx="315041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Portaria Conj. nº 28/2024</a:t>
            </a:r>
          </a:p>
          <a:p>
            <a:r>
              <a:rPr lang="pt-BR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Valor global de </a:t>
            </a:r>
            <a:r>
              <a:rPr lang="pt-BR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até R$ 1.576.882,20</a:t>
            </a:r>
          </a:p>
          <a:p>
            <a:r>
              <a:rPr lang="pt-BR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(Regime Simplificado)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E69461F7-4548-AE23-899A-4993A6B7E9A6}"/>
              </a:ext>
            </a:extLst>
          </p:cNvPr>
          <p:cNvGrpSpPr/>
          <p:nvPr/>
        </p:nvGrpSpPr>
        <p:grpSpPr>
          <a:xfrm>
            <a:off x="512959" y="6041389"/>
            <a:ext cx="11679040" cy="974476"/>
            <a:chOff x="512959" y="6026399"/>
            <a:chExt cx="11679040" cy="974476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DE97C6D4-DDBA-AE01-F69B-DDEA711CC019}"/>
                </a:ext>
              </a:extLst>
            </p:cNvPr>
            <p:cNvGrpSpPr/>
            <p:nvPr/>
          </p:nvGrpSpPr>
          <p:grpSpPr>
            <a:xfrm>
              <a:off x="512959" y="6026399"/>
              <a:ext cx="4916291" cy="974476"/>
              <a:chOff x="177491" y="5905467"/>
              <a:chExt cx="5971797" cy="1091682"/>
            </a:xfrm>
          </p:grpSpPr>
          <p:pic>
            <p:nvPicPr>
              <p:cNvPr id="13" name="Imagem 12" descr="Uma imagem contendo Forma&#10;&#10;O conteúdo gerado por IA pode estar incorreto.">
                <a:extLst>
                  <a:ext uri="{FF2B5EF4-FFF2-40B4-BE49-F238E27FC236}">
                    <a16:creationId xmlns:a16="http://schemas.microsoft.com/office/drawing/2014/main" id="{1FB4E8F0-BC4B-4902-7192-F36148A04F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491" y="6071616"/>
                <a:ext cx="1311885" cy="643081"/>
              </a:xfrm>
              <a:prstGeom prst="rect">
                <a:avLst/>
              </a:prstGeom>
            </p:spPr>
          </p:pic>
          <p:pic>
            <p:nvPicPr>
              <p:cNvPr id="14" name="Imagem 13" descr="Texto&#10;&#10;Descrição gerada automaticamente com confiança média">
                <a:extLst>
                  <a:ext uri="{FF2B5EF4-FFF2-40B4-BE49-F238E27FC236}">
                    <a16:creationId xmlns:a16="http://schemas.microsoft.com/office/drawing/2014/main" id="{E2DA8469-2996-35B3-FF42-14D58FD306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36382" b="40693"/>
              <a:stretch/>
            </p:blipFill>
            <p:spPr>
              <a:xfrm>
                <a:off x="1387382" y="5905467"/>
                <a:ext cx="4761906" cy="1091682"/>
              </a:xfrm>
              <a:prstGeom prst="rect">
                <a:avLst/>
              </a:prstGeom>
            </p:spPr>
          </p:pic>
        </p:grpSp>
        <p:pic>
          <p:nvPicPr>
            <p:cNvPr id="11" name="Picture 9" descr="A map of italy with orange lines and a plane flying&#10;&#10;AI-generated content may be incorrect.">
              <a:extLst>
                <a:ext uri="{FF2B5EF4-FFF2-40B4-BE49-F238E27FC236}">
                  <a16:creationId xmlns:a16="http://schemas.microsoft.com/office/drawing/2014/main" id="{01FC2824-C772-3E47-C1C9-ACF26B0E9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60" t="88184"/>
            <a:stretch/>
          </p:blipFill>
          <p:spPr>
            <a:xfrm>
              <a:off x="5412581" y="6046704"/>
              <a:ext cx="6779418" cy="811296"/>
            </a:xfrm>
            <a:prstGeom prst="rect">
              <a:avLst/>
            </a:prstGeom>
          </p:spPr>
        </p:pic>
      </p:grpSp>
      <p:pic>
        <p:nvPicPr>
          <p:cNvPr id="2" name="Picture 2" descr="A map of italy with orange lines and a plane flying&#10;&#10;AI-generated content may be incorrect.">
            <a:extLst>
              <a:ext uri="{FF2B5EF4-FFF2-40B4-BE49-F238E27FC236}">
                <a16:creationId xmlns:a16="http://schemas.microsoft.com/office/drawing/2014/main" id="{168D20CD-FD55-D22B-0E4B-9B3319240D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4" r="78566" b="51344"/>
          <a:stretch/>
        </p:blipFill>
        <p:spPr>
          <a:xfrm>
            <a:off x="-92601" y="0"/>
            <a:ext cx="1224283" cy="1193655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F48DDD94-72FF-42A1-938E-4948D5991A58}"/>
              </a:ext>
            </a:extLst>
          </p:cNvPr>
          <p:cNvSpPr txBox="1">
            <a:spLocks/>
          </p:cNvSpPr>
          <p:nvPr/>
        </p:nvSpPr>
        <p:spPr>
          <a:xfrm>
            <a:off x="1720424" y="238900"/>
            <a:ext cx="6732830" cy="8754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Como acesso o </a:t>
            </a:r>
            <a:r>
              <a:rPr lang="pt-B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EstruturaSUAS</a:t>
            </a: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4FD0940-5DDE-483A-B28F-F8F210D7407B}"/>
              </a:ext>
            </a:extLst>
          </p:cNvPr>
          <p:cNvSpPr/>
          <p:nvPr/>
        </p:nvSpPr>
        <p:spPr>
          <a:xfrm>
            <a:off x="512959" y="1568548"/>
            <a:ext cx="110341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dirty="0"/>
              <a:t>https://estruturasuas.mds.gov.br/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B0CE074-3F6C-4503-888B-80A4D6691B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69" y="2866771"/>
            <a:ext cx="7478336" cy="290228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FBED75E-283A-6EE1-30CD-60DB632C4D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1997" y="412061"/>
            <a:ext cx="2592713" cy="96807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70C2B10-2660-C47D-E5C1-F7528BF736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2290" y="2926021"/>
            <a:ext cx="2539629" cy="249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853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67096-7F10-B04D-F816-87D0D9758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17">
            <a:extLst>
              <a:ext uri="{FF2B5EF4-FFF2-40B4-BE49-F238E27FC236}">
                <a16:creationId xmlns:a16="http://schemas.microsoft.com/office/drawing/2014/main" id="{ACBD9E37-A0AE-FB1E-8244-75D222FB1652}"/>
              </a:ext>
            </a:extLst>
          </p:cNvPr>
          <p:cNvSpPr txBox="1">
            <a:spLocks/>
          </p:cNvSpPr>
          <p:nvPr/>
        </p:nvSpPr>
        <p:spPr>
          <a:xfrm>
            <a:off x="1761626" y="620843"/>
            <a:ext cx="8865410" cy="8759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Utilização de saldo de recursos financeiros </a:t>
            </a:r>
          </a:p>
          <a:p>
            <a:pPr algn="ctr">
              <a:spcAft>
                <a:spcPts val="600"/>
              </a:spcAft>
            </a:pPr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Recursos de Investimento - GND 4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2293CF0-6942-51AA-BBF5-7120333126FB}"/>
              </a:ext>
            </a:extLst>
          </p:cNvPr>
          <p:cNvSpPr txBox="1"/>
          <p:nvPr/>
        </p:nvSpPr>
        <p:spPr>
          <a:xfrm>
            <a:off x="1072443" y="2876546"/>
            <a:ext cx="1051825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 saldos remanescentes e os rendimentos das aplicações financeiras de recursos </a:t>
            </a:r>
            <a:r>
              <a:rPr lang="pt-BR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pagos no exercício de 2022, 2023 e 2024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que estavam vigentes até 31 de dezembro de 2024, poderão ser reprogramados para os exercícios subsequentes.</a:t>
            </a:r>
          </a:p>
          <a:p>
            <a:pPr lvl="1" algn="just">
              <a:spcAft>
                <a:spcPts val="600"/>
              </a:spcAft>
            </a:pPr>
            <a:endParaRPr lang="pt-B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4260A36-207C-85A7-E127-D6C41D7E2B4C}"/>
              </a:ext>
            </a:extLst>
          </p:cNvPr>
          <p:cNvGrpSpPr/>
          <p:nvPr/>
        </p:nvGrpSpPr>
        <p:grpSpPr>
          <a:xfrm>
            <a:off x="6924" y="6077922"/>
            <a:ext cx="11994576" cy="975567"/>
            <a:chOff x="6924" y="6063408"/>
            <a:chExt cx="11994576" cy="975567"/>
          </a:xfrm>
        </p:grpSpPr>
        <p:pic>
          <p:nvPicPr>
            <p:cNvPr id="7" name="Picture 26" descr="A map of italy with orange lines and a plane flying&#10;&#10;AI-generated content may be incorrect.">
              <a:extLst>
                <a:ext uri="{FF2B5EF4-FFF2-40B4-BE49-F238E27FC236}">
                  <a16:creationId xmlns:a16="http://schemas.microsoft.com/office/drawing/2014/main" id="{2254BD85-CB21-BB07-BDA8-0AE534E36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184" r="72227"/>
            <a:stretch/>
          </p:blipFill>
          <p:spPr>
            <a:xfrm>
              <a:off x="3159723" y="6063408"/>
              <a:ext cx="3171849" cy="792000"/>
            </a:xfrm>
            <a:prstGeom prst="rect">
              <a:avLst/>
            </a:prstGeom>
          </p:spPr>
        </p:pic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CDE8E49D-CCE0-B5A7-D21A-93C28AA74811}"/>
                </a:ext>
              </a:extLst>
            </p:cNvPr>
            <p:cNvGrpSpPr/>
            <p:nvPr/>
          </p:nvGrpSpPr>
          <p:grpSpPr>
            <a:xfrm>
              <a:off x="7085209" y="6064499"/>
              <a:ext cx="4916291" cy="974476"/>
              <a:chOff x="177491" y="5884125"/>
              <a:chExt cx="5971797" cy="1091682"/>
            </a:xfrm>
          </p:grpSpPr>
          <p:pic>
            <p:nvPicPr>
              <p:cNvPr id="10" name="Imagem 9" descr="Uma imagem contendo Forma&#10;&#10;O conteúdo gerado por IA pode estar incorreto.">
                <a:extLst>
                  <a:ext uri="{FF2B5EF4-FFF2-40B4-BE49-F238E27FC236}">
                    <a16:creationId xmlns:a16="http://schemas.microsoft.com/office/drawing/2014/main" id="{EA1F36B5-C8C5-0DB8-9FF0-1EB7F12B92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491" y="6071616"/>
                <a:ext cx="1311885" cy="643081"/>
              </a:xfrm>
              <a:prstGeom prst="rect">
                <a:avLst/>
              </a:prstGeom>
            </p:spPr>
          </p:pic>
          <p:pic>
            <p:nvPicPr>
              <p:cNvPr id="11" name="Imagem 10" descr="Texto&#10;&#10;Descrição gerada automaticamente com confiança média">
                <a:extLst>
                  <a:ext uri="{FF2B5EF4-FFF2-40B4-BE49-F238E27FC236}">
                    <a16:creationId xmlns:a16="http://schemas.microsoft.com/office/drawing/2014/main" id="{2D4A610D-C89C-5961-D4D1-FB3F6E0C57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36382" b="40693"/>
              <a:stretch/>
            </p:blipFill>
            <p:spPr>
              <a:xfrm>
                <a:off x="1387383" y="5884125"/>
                <a:ext cx="4761905" cy="1091682"/>
              </a:xfrm>
              <a:prstGeom prst="rect">
                <a:avLst/>
              </a:prstGeom>
            </p:spPr>
          </p:pic>
        </p:grpSp>
        <p:pic>
          <p:nvPicPr>
            <p:cNvPr id="9" name="Picture 26" descr="A map of italy with orange lines and a plane flying&#10;&#10;AI-generated content may be incorrect.">
              <a:extLst>
                <a:ext uri="{FF2B5EF4-FFF2-40B4-BE49-F238E27FC236}">
                  <a16:creationId xmlns:a16="http://schemas.microsoft.com/office/drawing/2014/main" id="{EDFF5FC1-ED2B-EBAD-6C5C-682D25F90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184" r="72227"/>
            <a:stretch/>
          </p:blipFill>
          <p:spPr>
            <a:xfrm>
              <a:off x="6924" y="6065305"/>
              <a:ext cx="3171849" cy="792000"/>
            </a:xfrm>
            <a:prstGeom prst="rect">
              <a:avLst/>
            </a:prstGeom>
          </p:spPr>
        </p:pic>
      </p:grpSp>
      <p:pic>
        <p:nvPicPr>
          <p:cNvPr id="4" name="Picture 2" descr="A map of italy with orange lines and a plane flying&#10;&#10;AI-generated content may be incorrect.">
            <a:extLst>
              <a:ext uri="{FF2B5EF4-FFF2-40B4-BE49-F238E27FC236}">
                <a16:creationId xmlns:a16="http://schemas.microsoft.com/office/drawing/2014/main" id="{ED83D662-30F2-B526-79E5-8729B322D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4" r="78566" b="51344"/>
          <a:stretch/>
        </p:blipFill>
        <p:spPr>
          <a:xfrm>
            <a:off x="-92601" y="0"/>
            <a:ext cx="1224283" cy="1193655"/>
          </a:xfrm>
          <a:prstGeom prst="rect">
            <a:avLst/>
          </a:prstGeom>
        </p:spPr>
      </p:pic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58796247-8D06-6552-43A5-26BCDCA6D05F}"/>
              </a:ext>
            </a:extLst>
          </p:cNvPr>
          <p:cNvCxnSpPr>
            <a:cxnSpLocks/>
          </p:cNvCxnSpPr>
          <p:nvPr/>
        </p:nvCxnSpPr>
        <p:spPr>
          <a:xfrm>
            <a:off x="2428719" y="5271244"/>
            <a:ext cx="7939394" cy="74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B26F0A05-4F55-9C6E-379E-923DE1FC6013}"/>
              </a:ext>
            </a:extLst>
          </p:cNvPr>
          <p:cNvCxnSpPr>
            <a:cxnSpLocks/>
          </p:cNvCxnSpPr>
          <p:nvPr/>
        </p:nvCxnSpPr>
        <p:spPr>
          <a:xfrm>
            <a:off x="3866901" y="5166939"/>
            <a:ext cx="0" cy="1908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805524FB-8E78-C40C-BFA7-C6313203FCD7}"/>
              </a:ext>
            </a:extLst>
          </p:cNvPr>
          <p:cNvCxnSpPr>
            <a:cxnSpLocks/>
          </p:cNvCxnSpPr>
          <p:nvPr/>
        </p:nvCxnSpPr>
        <p:spPr>
          <a:xfrm>
            <a:off x="6194331" y="5177288"/>
            <a:ext cx="0" cy="1908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306BFBA6-5142-0D40-D247-AB284EA07F23}"/>
              </a:ext>
            </a:extLst>
          </p:cNvPr>
          <p:cNvCxnSpPr>
            <a:cxnSpLocks/>
          </p:cNvCxnSpPr>
          <p:nvPr/>
        </p:nvCxnSpPr>
        <p:spPr>
          <a:xfrm>
            <a:off x="8397473" y="5178028"/>
            <a:ext cx="0" cy="1908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F8602C6D-0FB8-50B9-012D-3371A1D1C545}"/>
              </a:ext>
            </a:extLst>
          </p:cNvPr>
          <p:cNvSpPr txBox="1"/>
          <p:nvPr/>
        </p:nvSpPr>
        <p:spPr>
          <a:xfrm>
            <a:off x="7827703" y="5675098"/>
            <a:ext cx="124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limite para utilização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56296DD2-565E-3C9F-2450-D5164ED2C39F}"/>
              </a:ext>
            </a:extLst>
          </p:cNvPr>
          <p:cNvSpPr txBox="1"/>
          <p:nvPr/>
        </p:nvSpPr>
        <p:spPr>
          <a:xfrm>
            <a:off x="4171406" y="5022445"/>
            <a:ext cx="1672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</a:t>
            </a:r>
          </a:p>
          <a:p>
            <a:pPr algn="ctr"/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1º Ano de utilização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8B05A50D-10D3-1655-B404-2CD00FA959C9}"/>
              </a:ext>
            </a:extLst>
          </p:cNvPr>
          <p:cNvSpPr txBox="1"/>
          <p:nvPr/>
        </p:nvSpPr>
        <p:spPr>
          <a:xfrm>
            <a:off x="9769113" y="4981231"/>
            <a:ext cx="533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5CA0C8EB-1259-4884-6A1B-29F777A6C247}"/>
              </a:ext>
            </a:extLst>
          </p:cNvPr>
          <p:cNvSpPr txBox="1"/>
          <p:nvPr/>
        </p:nvSpPr>
        <p:spPr>
          <a:xfrm>
            <a:off x="9810542" y="5271244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Ano</a:t>
            </a:r>
          </a:p>
        </p:txBody>
      </p: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E1A6D2FE-5E07-690F-B359-D24E8FF7A13E}"/>
              </a:ext>
            </a:extLst>
          </p:cNvPr>
          <p:cNvCxnSpPr>
            <a:cxnSpLocks/>
          </p:cNvCxnSpPr>
          <p:nvPr/>
        </p:nvCxnSpPr>
        <p:spPr>
          <a:xfrm>
            <a:off x="2899236" y="5018287"/>
            <a:ext cx="0" cy="2529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1C2D4435-0B36-2AD3-AD02-089E5E31D94E}"/>
              </a:ext>
            </a:extLst>
          </p:cNvPr>
          <p:cNvSpPr txBox="1"/>
          <p:nvPr/>
        </p:nvSpPr>
        <p:spPr>
          <a:xfrm>
            <a:off x="1314435" y="4447648"/>
            <a:ext cx="1322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Recursos recebidos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C9039FD8-E529-7E80-9575-914A143327C2}"/>
              </a:ext>
            </a:extLst>
          </p:cNvPr>
          <p:cNvSpPr txBox="1"/>
          <p:nvPr/>
        </p:nvSpPr>
        <p:spPr>
          <a:xfrm>
            <a:off x="2564108" y="5005831"/>
            <a:ext cx="1322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2022</a:t>
            </a:r>
          </a:p>
          <a:p>
            <a:pPr algn="ctr"/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Ano de repasse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14F8AFA4-2074-4324-BBAA-BFA7C1F02BB8}"/>
              </a:ext>
            </a:extLst>
          </p:cNvPr>
          <p:cNvSpPr txBox="1"/>
          <p:nvPr/>
        </p:nvSpPr>
        <p:spPr>
          <a:xfrm>
            <a:off x="8709775" y="5013774"/>
            <a:ext cx="1141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2025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32E036C7-2434-D6E7-D256-3AFB46EC225D}"/>
              </a:ext>
            </a:extLst>
          </p:cNvPr>
          <p:cNvSpPr txBox="1"/>
          <p:nvPr/>
        </p:nvSpPr>
        <p:spPr>
          <a:xfrm>
            <a:off x="6534350" y="5018287"/>
            <a:ext cx="1672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</a:t>
            </a:r>
          </a:p>
          <a:p>
            <a:pPr algn="ctr"/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2º Ano de utilização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2596EA3B-1989-E163-DCCF-30809905E779}"/>
              </a:ext>
            </a:extLst>
          </p:cNvPr>
          <p:cNvSpPr txBox="1"/>
          <p:nvPr/>
        </p:nvSpPr>
        <p:spPr>
          <a:xfrm>
            <a:off x="2668295" y="4678356"/>
            <a:ext cx="899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7/4/2022</a:t>
            </a:r>
          </a:p>
        </p:txBody>
      </p:sp>
      <p:cxnSp>
        <p:nvCxnSpPr>
          <p:cNvPr id="43" name="Conector de Seta Reta 42">
            <a:extLst>
              <a:ext uri="{FF2B5EF4-FFF2-40B4-BE49-F238E27FC236}">
                <a16:creationId xmlns:a16="http://schemas.microsoft.com/office/drawing/2014/main" id="{892C7FF8-8C6A-BA57-C5FA-E54F5634B5A0}"/>
              </a:ext>
            </a:extLst>
          </p:cNvPr>
          <p:cNvCxnSpPr>
            <a:cxnSpLocks/>
            <a:stCxn id="32" idx="0"/>
          </p:cNvCxnSpPr>
          <p:nvPr/>
        </p:nvCxnSpPr>
        <p:spPr>
          <a:xfrm flipH="1" flipV="1">
            <a:off x="8397473" y="5424164"/>
            <a:ext cx="53542" cy="2509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63D0CF73-6FBC-1B67-BC8E-7BF610AF73DE}"/>
              </a:ext>
            </a:extLst>
          </p:cNvPr>
          <p:cNvCxnSpPr>
            <a:cxnSpLocks/>
          </p:cNvCxnSpPr>
          <p:nvPr/>
        </p:nvCxnSpPr>
        <p:spPr>
          <a:xfrm>
            <a:off x="2058075" y="4916181"/>
            <a:ext cx="841161" cy="3533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C8ADA954-98BA-3573-1DB4-DBDA7D6A8684}"/>
              </a:ext>
            </a:extLst>
          </p:cNvPr>
          <p:cNvSpPr txBox="1"/>
          <p:nvPr/>
        </p:nvSpPr>
        <p:spPr>
          <a:xfrm>
            <a:off x="7879514" y="4898673"/>
            <a:ext cx="1091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31/12/2024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CD9DB81-A628-0A8E-5FBC-027A9BA9A431}"/>
              </a:ext>
            </a:extLst>
          </p:cNvPr>
          <p:cNvSpPr txBox="1"/>
          <p:nvPr/>
        </p:nvSpPr>
        <p:spPr>
          <a:xfrm>
            <a:off x="1131682" y="2352009"/>
            <a:ext cx="159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Situação I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BE38D26-2E81-F015-492D-CA490D110DB7}"/>
              </a:ext>
            </a:extLst>
          </p:cNvPr>
          <p:cNvSpPr txBox="1"/>
          <p:nvPr/>
        </p:nvSpPr>
        <p:spPr>
          <a:xfrm>
            <a:off x="8911509" y="3866370"/>
            <a:ext cx="30899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 DEVOLVE OS RECURSOS</a:t>
            </a:r>
          </a:p>
        </p:txBody>
      </p:sp>
    </p:spTree>
    <p:extLst>
      <p:ext uri="{BB962C8B-B14F-4D97-AF65-F5344CB8AC3E}">
        <p14:creationId xmlns:p14="http://schemas.microsoft.com/office/powerpoint/2010/main" val="7803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7" grpId="0"/>
      <p:bldP spid="38" grpId="0"/>
      <p:bldP spid="40" grpId="0"/>
      <p:bldP spid="41" grpId="0"/>
      <p:bldP spid="42" grpId="0"/>
      <p:bldP spid="4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7AA7D-C7ED-2FA5-CE0D-97D094FC8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6F72B49F-C867-3ABD-4AF0-A13FD98CDDCC}"/>
              </a:ext>
            </a:extLst>
          </p:cNvPr>
          <p:cNvSpPr txBox="1"/>
          <p:nvPr/>
        </p:nvSpPr>
        <p:spPr>
          <a:xfrm>
            <a:off x="1039357" y="2751876"/>
            <a:ext cx="10121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 saldos remanescentes e os rendimentos das aplicações financeiras de recursos </a:t>
            </a:r>
            <a:r>
              <a:rPr lang="pt-BR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pagos nos exercícios anteriores à 2022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que não estavam vigentes em 31 de dezembro de 2024,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deverão ser restituídos ao Fundo Nacional de Assistência Social - FNAS por meio de Guia de Recolhimento da União - GRU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Picture 2" descr="A map of italy with orange lines and a plane flying&#10;&#10;AI-generated content may be incorrect.">
            <a:extLst>
              <a:ext uri="{FF2B5EF4-FFF2-40B4-BE49-F238E27FC236}">
                <a16:creationId xmlns:a16="http://schemas.microsoft.com/office/drawing/2014/main" id="{E566F1A2-B7AF-ABE5-36A8-67051B330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4" r="78566" b="51344"/>
          <a:stretch/>
        </p:blipFill>
        <p:spPr>
          <a:xfrm>
            <a:off x="-92601" y="0"/>
            <a:ext cx="1224283" cy="1193655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94F26BB3-E908-E156-5464-F3F2BD4F5E14}"/>
              </a:ext>
            </a:extLst>
          </p:cNvPr>
          <p:cNvGrpSpPr/>
          <p:nvPr/>
        </p:nvGrpSpPr>
        <p:grpSpPr>
          <a:xfrm>
            <a:off x="512959" y="6026399"/>
            <a:ext cx="11679040" cy="974476"/>
            <a:chOff x="512959" y="6026399"/>
            <a:chExt cx="11679040" cy="974476"/>
          </a:xfrm>
        </p:grpSpPr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3FECAE92-47F5-E45B-4184-463D884F6C6D}"/>
                </a:ext>
              </a:extLst>
            </p:cNvPr>
            <p:cNvGrpSpPr/>
            <p:nvPr/>
          </p:nvGrpSpPr>
          <p:grpSpPr>
            <a:xfrm>
              <a:off x="512959" y="6026399"/>
              <a:ext cx="4916291" cy="974476"/>
              <a:chOff x="177491" y="5905467"/>
              <a:chExt cx="5971797" cy="1091682"/>
            </a:xfrm>
          </p:grpSpPr>
          <p:pic>
            <p:nvPicPr>
              <p:cNvPr id="14" name="Imagem 13" descr="Uma imagem contendo Forma&#10;&#10;O conteúdo gerado por IA pode estar incorreto.">
                <a:extLst>
                  <a:ext uri="{FF2B5EF4-FFF2-40B4-BE49-F238E27FC236}">
                    <a16:creationId xmlns:a16="http://schemas.microsoft.com/office/drawing/2014/main" id="{B8B8CF77-0409-C74C-4ACD-92E11AD758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491" y="6071616"/>
                <a:ext cx="1311885" cy="643081"/>
              </a:xfrm>
              <a:prstGeom prst="rect">
                <a:avLst/>
              </a:prstGeom>
            </p:spPr>
          </p:pic>
          <p:pic>
            <p:nvPicPr>
              <p:cNvPr id="15" name="Imagem 14" descr="Texto&#10;&#10;Descrição gerada automaticamente com confiança média">
                <a:extLst>
                  <a:ext uri="{FF2B5EF4-FFF2-40B4-BE49-F238E27FC236}">
                    <a16:creationId xmlns:a16="http://schemas.microsoft.com/office/drawing/2014/main" id="{C0CA5649-9E68-05D2-588E-61195D6A8D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36382" b="40693"/>
              <a:stretch/>
            </p:blipFill>
            <p:spPr>
              <a:xfrm>
                <a:off x="1387382" y="5905467"/>
                <a:ext cx="4761906" cy="1091682"/>
              </a:xfrm>
              <a:prstGeom prst="rect">
                <a:avLst/>
              </a:prstGeom>
            </p:spPr>
          </p:pic>
        </p:grpSp>
        <p:pic>
          <p:nvPicPr>
            <p:cNvPr id="13" name="Picture 9" descr="A map of italy with orange lines and a plane flying&#10;&#10;AI-generated content may be incorrect.">
              <a:extLst>
                <a:ext uri="{FF2B5EF4-FFF2-40B4-BE49-F238E27FC236}">
                  <a16:creationId xmlns:a16="http://schemas.microsoft.com/office/drawing/2014/main" id="{6E1A9D70-78AC-96F5-3BE7-80772FE7F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60" t="88184"/>
            <a:stretch/>
          </p:blipFill>
          <p:spPr>
            <a:xfrm>
              <a:off x="5412581" y="6046704"/>
              <a:ext cx="6779418" cy="811296"/>
            </a:xfrm>
            <a:prstGeom prst="rect">
              <a:avLst/>
            </a:prstGeom>
          </p:spPr>
        </p:pic>
      </p:grp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11EA3792-3C02-A447-333E-CE29641E75A3}"/>
              </a:ext>
            </a:extLst>
          </p:cNvPr>
          <p:cNvCxnSpPr>
            <a:cxnSpLocks/>
          </p:cNvCxnSpPr>
          <p:nvPr/>
        </p:nvCxnSpPr>
        <p:spPr>
          <a:xfrm>
            <a:off x="2764923" y="5178224"/>
            <a:ext cx="7939394" cy="74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D30C45F3-155C-17CA-DC11-F7C899755F50}"/>
              </a:ext>
            </a:extLst>
          </p:cNvPr>
          <p:cNvCxnSpPr>
            <a:cxnSpLocks/>
          </p:cNvCxnSpPr>
          <p:nvPr/>
        </p:nvCxnSpPr>
        <p:spPr>
          <a:xfrm>
            <a:off x="4203105" y="5073919"/>
            <a:ext cx="0" cy="1908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2F02E0F7-B186-43D0-815D-E9D4C5D9C0D1}"/>
              </a:ext>
            </a:extLst>
          </p:cNvPr>
          <p:cNvCxnSpPr>
            <a:cxnSpLocks/>
          </p:cNvCxnSpPr>
          <p:nvPr/>
        </p:nvCxnSpPr>
        <p:spPr>
          <a:xfrm>
            <a:off x="6530535" y="5084268"/>
            <a:ext cx="0" cy="1908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55785A9B-4A31-8273-136E-3F5D4B611477}"/>
              </a:ext>
            </a:extLst>
          </p:cNvPr>
          <p:cNvCxnSpPr>
            <a:cxnSpLocks/>
          </p:cNvCxnSpPr>
          <p:nvPr/>
        </p:nvCxnSpPr>
        <p:spPr>
          <a:xfrm>
            <a:off x="8733677" y="5085008"/>
            <a:ext cx="0" cy="1908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5442FF15-C9A9-069F-1F57-7B34B922A9AF}"/>
              </a:ext>
            </a:extLst>
          </p:cNvPr>
          <p:cNvSpPr txBox="1"/>
          <p:nvPr/>
        </p:nvSpPr>
        <p:spPr>
          <a:xfrm>
            <a:off x="8069375" y="5594400"/>
            <a:ext cx="1328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limite para utilização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452E6BE9-8C28-7D69-9B4B-265B3847055A}"/>
              </a:ext>
            </a:extLst>
          </p:cNvPr>
          <p:cNvSpPr txBox="1"/>
          <p:nvPr/>
        </p:nvSpPr>
        <p:spPr>
          <a:xfrm>
            <a:off x="4507610" y="4929425"/>
            <a:ext cx="1672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2022</a:t>
            </a:r>
          </a:p>
          <a:p>
            <a:pPr algn="ctr"/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1º Ano de utilização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96ECEF6-AF0E-BC75-C304-57374544C48B}"/>
              </a:ext>
            </a:extLst>
          </p:cNvPr>
          <p:cNvSpPr txBox="1"/>
          <p:nvPr/>
        </p:nvSpPr>
        <p:spPr>
          <a:xfrm>
            <a:off x="10105317" y="4888211"/>
            <a:ext cx="533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62A15DC6-D9E7-2CAA-6888-D30C0E2C098D}"/>
              </a:ext>
            </a:extLst>
          </p:cNvPr>
          <p:cNvSpPr txBox="1"/>
          <p:nvPr/>
        </p:nvSpPr>
        <p:spPr>
          <a:xfrm>
            <a:off x="10146746" y="5178224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Ano</a:t>
            </a:r>
          </a:p>
        </p:txBody>
      </p: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2D53B5FE-7C22-B058-B088-F5F94D0C0F76}"/>
              </a:ext>
            </a:extLst>
          </p:cNvPr>
          <p:cNvCxnSpPr>
            <a:cxnSpLocks/>
          </p:cNvCxnSpPr>
          <p:nvPr/>
        </p:nvCxnSpPr>
        <p:spPr>
          <a:xfrm>
            <a:off x="3235440" y="4925267"/>
            <a:ext cx="0" cy="2529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1FA8A45E-18C5-9639-B698-6E0B91472630}"/>
              </a:ext>
            </a:extLst>
          </p:cNvPr>
          <p:cNvSpPr txBox="1"/>
          <p:nvPr/>
        </p:nvSpPr>
        <p:spPr>
          <a:xfrm>
            <a:off x="1733073" y="4299941"/>
            <a:ext cx="1322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Recursos recebidos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0DDF3A85-FCC1-08D6-4C30-D38D93780B87}"/>
              </a:ext>
            </a:extLst>
          </p:cNvPr>
          <p:cNvSpPr txBox="1"/>
          <p:nvPr/>
        </p:nvSpPr>
        <p:spPr>
          <a:xfrm>
            <a:off x="2887727" y="4924969"/>
            <a:ext cx="1322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2021</a:t>
            </a:r>
          </a:p>
          <a:p>
            <a:pPr algn="ctr"/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Ano de repasse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669CCA1F-4A0D-1795-B066-39CDE9A0A2AE}"/>
              </a:ext>
            </a:extLst>
          </p:cNvPr>
          <p:cNvSpPr txBox="1"/>
          <p:nvPr/>
        </p:nvSpPr>
        <p:spPr>
          <a:xfrm>
            <a:off x="9045979" y="4920754"/>
            <a:ext cx="1141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72467F7C-BA89-BCAC-E276-7E9F3DDD01CC}"/>
              </a:ext>
            </a:extLst>
          </p:cNvPr>
          <p:cNvSpPr txBox="1"/>
          <p:nvPr/>
        </p:nvSpPr>
        <p:spPr>
          <a:xfrm>
            <a:off x="6870554" y="4925267"/>
            <a:ext cx="1672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</a:t>
            </a:r>
          </a:p>
          <a:p>
            <a:pPr algn="ctr"/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2º Ano de utilização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49CA0905-4E2C-6145-04A3-4B79C4E01917}"/>
              </a:ext>
            </a:extLst>
          </p:cNvPr>
          <p:cNvSpPr txBox="1"/>
          <p:nvPr/>
        </p:nvSpPr>
        <p:spPr>
          <a:xfrm>
            <a:off x="2983049" y="4658909"/>
            <a:ext cx="899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7/4/2021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95910AD3-E266-DC53-7BF2-0150077A4EAD}"/>
              </a:ext>
            </a:extLst>
          </p:cNvPr>
          <p:cNvSpPr txBox="1"/>
          <p:nvPr/>
        </p:nvSpPr>
        <p:spPr>
          <a:xfrm>
            <a:off x="8248346" y="4827541"/>
            <a:ext cx="1091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31/12/2023</a:t>
            </a:r>
          </a:p>
        </p:txBody>
      </p:sp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id="{FF4B91D8-69A7-E3D4-D814-F6448B259330}"/>
              </a:ext>
            </a:extLst>
          </p:cNvPr>
          <p:cNvCxnSpPr>
            <a:cxnSpLocks/>
          </p:cNvCxnSpPr>
          <p:nvPr/>
        </p:nvCxnSpPr>
        <p:spPr>
          <a:xfrm flipH="1" flipV="1">
            <a:off x="8733677" y="5331144"/>
            <a:ext cx="8878" cy="2509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7A8D40BC-7E32-5B7B-97B3-E85003F7C1EA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2394279" y="4823161"/>
            <a:ext cx="841161" cy="3533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Texto 17">
            <a:extLst>
              <a:ext uri="{FF2B5EF4-FFF2-40B4-BE49-F238E27FC236}">
                <a16:creationId xmlns:a16="http://schemas.microsoft.com/office/drawing/2014/main" id="{266DB722-2487-B5D7-050A-F235599AEFFC}"/>
              </a:ext>
            </a:extLst>
          </p:cNvPr>
          <p:cNvSpPr txBox="1">
            <a:spLocks/>
          </p:cNvSpPr>
          <p:nvPr/>
        </p:nvSpPr>
        <p:spPr>
          <a:xfrm>
            <a:off x="1663295" y="557460"/>
            <a:ext cx="8865410" cy="7853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Utilização de saldo de recursos financeiros </a:t>
            </a:r>
          </a:p>
          <a:p>
            <a:pPr algn="ctr">
              <a:spcAft>
                <a:spcPts val="600"/>
              </a:spcAft>
            </a:pPr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Recursos de Investimento - GND 4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7EBB2F7-5D50-8D1F-21C6-B435843A58DC}"/>
              </a:ext>
            </a:extLst>
          </p:cNvPr>
          <p:cNvSpPr txBox="1"/>
          <p:nvPr/>
        </p:nvSpPr>
        <p:spPr>
          <a:xfrm>
            <a:off x="9340312" y="3818394"/>
            <a:ext cx="29719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DEVOLVE OS RECURSOS!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E2877FE-FF93-76DE-7051-575E4B6F32E3}"/>
              </a:ext>
            </a:extLst>
          </p:cNvPr>
          <p:cNvSpPr txBox="1"/>
          <p:nvPr/>
        </p:nvSpPr>
        <p:spPr>
          <a:xfrm>
            <a:off x="1131682" y="2166060"/>
            <a:ext cx="1594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Situação II</a:t>
            </a:r>
          </a:p>
        </p:txBody>
      </p:sp>
    </p:spTree>
    <p:extLst>
      <p:ext uri="{BB962C8B-B14F-4D97-AF65-F5344CB8AC3E}">
        <p14:creationId xmlns:p14="http://schemas.microsoft.com/office/powerpoint/2010/main" val="28257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ADE3B-A78E-AC9F-4CA1-FC807CC25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17">
            <a:extLst>
              <a:ext uri="{FF2B5EF4-FFF2-40B4-BE49-F238E27FC236}">
                <a16:creationId xmlns:a16="http://schemas.microsoft.com/office/drawing/2014/main" id="{AE2B0C5A-4C18-FB42-1E38-CEDC184AC069}"/>
              </a:ext>
            </a:extLst>
          </p:cNvPr>
          <p:cNvSpPr txBox="1">
            <a:spLocks/>
          </p:cNvSpPr>
          <p:nvPr/>
        </p:nvSpPr>
        <p:spPr>
          <a:xfrm>
            <a:off x="830729" y="-97370"/>
            <a:ext cx="10828406" cy="7813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Ainda está com dúvidas?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04B0ACC2-D05E-2FE0-6E6E-1E5FD90C6AA2}"/>
              </a:ext>
            </a:extLst>
          </p:cNvPr>
          <p:cNvGrpSpPr/>
          <p:nvPr/>
        </p:nvGrpSpPr>
        <p:grpSpPr>
          <a:xfrm>
            <a:off x="6924" y="6077922"/>
            <a:ext cx="11994576" cy="975567"/>
            <a:chOff x="6924" y="6063408"/>
            <a:chExt cx="11994576" cy="975567"/>
          </a:xfrm>
        </p:grpSpPr>
        <p:pic>
          <p:nvPicPr>
            <p:cNvPr id="10" name="Picture 26" descr="A map of italy with orange lines and a plane flying&#10;&#10;AI-generated content may be incorrect.">
              <a:extLst>
                <a:ext uri="{FF2B5EF4-FFF2-40B4-BE49-F238E27FC236}">
                  <a16:creationId xmlns:a16="http://schemas.microsoft.com/office/drawing/2014/main" id="{6EE6F6FB-4A6F-E2E0-AB9F-9283E974D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184" r="72227"/>
            <a:stretch/>
          </p:blipFill>
          <p:spPr>
            <a:xfrm>
              <a:off x="3159723" y="6063408"/>
              <a:ext cx="3171849" cy="792000"/>
            </a:xfrm>
            <a:prstGeom prst="rect">
              <a:avLst/>
            </a:prstGeom>
          </p:spPr>
        </p:pic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33820628-A587-A79B-33AE-AB920C675FE5}"/>
                </a:ext>
              </a:extLst>
            </p:cNvPr>
            <p:cNvGrpSpPr/>
            <p:nvPr/>
          </p:nvGrpSpPr>
          <p:grpSpPr>
            <a:xfrm>
              <a:off x="7085209" y="6064499"/>
              <a:ext cx="4916291" cy="974476"/>
              <a:chOff x="177491" y="5884125"/>
              <a:chExt cx="5971797" cy="1091682"/>
            </a:xfrm>
          </p:grpSpPr>
          <p:pic>
            <p:nvPicPr>
              <p:cNvPr id="13" name="Imagem 12" descr="Uma imagem contendo Forma&#10;&#10;O conteúdo gerado por IA pode estar incorreto.">
                <a:extLst>
                  <a:ext uri="{FF2B5EF4-FFF2-40B4-BE49-F238E27FC236}">
                    <a16:creationId xmlns:a16="http://schemas.microsoft.com/office/drawing/2014/main" id="{4D33CD42-C834-57C3-F965-8D0BA56F29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491" y="6071616"/>
                <a:ext cx="1311885" cy="643081"/>
              </a:xfrm>
              <a:prstGeom prst="rect">
                <a:avLst/>
              </a:prstGeom>
            </p:spPr>
          </p:pic>
          <p:pic>
            <p:nvPicPr>
              <p:cNvPr id="14" name="Imagem 13" descr="Texto&#10;&#10;Descrição gerada automaticamente com confiança média">
                <a:extLst>
                  <a:ext uri="{FF2B5EF4-FFF2-40B4-BE49-F238E27FC236}">
                    <a16:creationId xmlns:a16="http://schemas.microsoft.com/office/drawing/2014/main" id="{CDC61536-7165-536C-8A6E-60B122B742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36382" b="40693"/>
              <a:stretch/>
            </p:blipFill>
            <p:spPr>
              <a:xfrm>
                <a:off x="1387383" y="5884125"/>
                <a:ext cx="4761905" cy="1091682"/>
              </a:xfrm>
              <a:prstGeom prst="rect">
                <a:avLst/>
              </a:prstGeom>
            </p:spPr>
          </p:pic>
        </p:grpSp>
        <p:pic>
          <p:nvPicPr>
            <p:cNvPr id="12" name="Picture 26" descr="A map of italy with orange lines and a plane flying&#10;&#10;AI-generated content may be incorrect.">
              <a:extLst>
                <a:ext uri="{FF2B5EF4-FFF2-40B4-BE49-F238E27FC236}">
                  <a16:creationId xmlns:a16="http://schemas.microsoft.com/office/drawing/2014/main" id="{EF0ED6D0-A0CB-E81C-E8E8-67AE70A9D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184" r="72227"/>
            <a:stretch/>
          </p:blipFill>
          <p:spPr>
            <a:xfrm>
              <a:off x="6924" y="6065305"/>
              <a:ext cx="3171849" cy="792000"/>
            </a:xfrm>
            <a:prstGeom prst="rect">
              <a:avLst/>
            </a:prstGeom>
          </p:spPr>
        </p:pic>
      </p:grpSp>
      <p:pic>
        <p:nvPicPr>
          <p:cNvPr id="2" name="Picture 2" descr="A map of italy with orange lines and a plane flying&#10;&#10;AI-generated content may be incorrect.">
            <a:extLst>
              <a:ext uri="{FF2B5EF4-FFF2-40B4-BE49-F238E27FC236}">
                <a16:creationId xmlns:a16="http://schemas.microsoft.com/office/drawing/2014/main" id="{44AE2552-5849-68FC-6427-61298C736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4" r="78566" b="51344"/>
          <a:stretch/>
        </p:blipFill>
        <p:spPr>
          <a:xfrm>
            <a:off x="-92601" y="0"/>
            <a:ext cx="1224283" cy="1193655"/>
          </a:xfrm>
          <a:prstGeom prst="rect">
            <a:avLst/>
          </a:prstGeom>
        </p:spPr>
      </p:pic>
      <p:sp>
        <p:nvSpPr>
          <p:cNvPr id="8" name="Espaço Reservado para Texto 17">
            <a:extLst>
              <a:ext uri="{FF2B5EF4-FFF2-40B4-BE49-F238E27FC236}">
                <a16:creationId xmlns:a16="http://schemas.microsoft.com/office/drawing/2014/main" id="{DF94F274-3DDA-BA6C-60BB-A7C5B8A933B9}"/>
              </a:ext>
            </a:extLst>
          </p:cNvPr>
          <p:cNvSpPr txBox="1">
            <a:spLocks/>
          </p:cNvSpPr>
          <p:nvPr/>
        </p:nvSpPr>
        <p:spPr>
          <a:xfrm>
            <a:off x="1131682" y="509689"/>
            <a:ext cx="5857593" cy="7813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Canais de comunicação do FNAS:</a:t>
            </a:r>
          </a:p>
        </p:txBody>
      </p:sp>
      <p:sp>
        <p:nvSpPr>
          <p:cNvPr id="15" name="Freeform 18">
            <a:extLst>
              <a:ext uri="{FF2B5EF4-FFF2-40B4-BE49-F238E27FC236}">
                <a16:creationId xmlns:a16="http://schemas.microsoft.com/office/drawing/2014/main" id="{35A44F53-B742-87F4-07C4-A6BB0097FC35}"/>
              </a:ext>
            </a:extLst>
          </p:cNvPr>
          <p:cNvSpPr/>
          <p:nvPr/>
        </p:nvSpPr>
        <p:spPr>
          <a:xfrm>
            <a:off x="1397699" y="1161109"/>
            <a:ext cx="1995662" cy="2494475"/>
          </a:xfrm>
          <a:custGeom>
            <a:avLst/>
            <a:gdLst/>
            <a:ahLst/>
            <a:cxnLst/>
            <a:rect l="l" t="t" r="r" b="b"/>
            <a:pathLst>
              <a:path w="3106642" h="3932458">
                <a:moveTo>
                  <a:pt x="0" y="0"/>
                </a:moveTo>
                <a:lnTo>
                  <a:pt x="3106642" y="0"/>
                </a:lnTo>
                <a:lnTo>
                  <a:pt x="3106642" y="3932458"/>
                </a:lnTo>
                <a:lnTo>
                  <a:pt x="0" y="39324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7604134D-ED46-43DF-52B7-FFEA4BBEE0AF}"/>
              </a:ext>
            </a:extLst>
          </p:cNvPr>
          <p:cNvSpPr txBox="1"/>
          <p:nvPr/>
        </p:nvSpPr>
        <p:spPr>
          <a:xfrm>
            <a:off x="1739522" y="2979699"/>
            <a:ext cx="1237748" cy="5377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16"/>
              </a:lnSpc>
            </a:pPr>
            <a:r>
              <a:rPr lang="en-US" sz="2400" b="1" dirty="0">
                <a:solidFill>
                  <a:srgbClr val="E6E4D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SITE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FE3B6DB9-CFAA-FC81-BD00-9B0DBA4041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078" y="1454888"/>
            <a:ext cx="1355151" cy="1355151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08E11CBE-227B-9287-7C7E-9BED2EA5EA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761" y="1473828"/>
            <a:ext cx="1374302" cy="1374302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BA363945-D604-E982-C042-8FB9E218BE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560" y="1477912"/>
            <a:ext cx="1332955" cy="1332955"/>
          </a:xfrm>
          <a:prstGeom prst="rect">
            <a:avLst/>
          </a:prstGeom>
        </p:spPr>
      </p:pic>
      <p:sp>
        <p:nvSpPr>
          <p:cNvPr id="20" name="Freeform 18">
            <a:extLst>
              <a:ext uri="{FF2B5EF4-FFF2-40B4-BE49-F238E27FC236}">
                <a16:creationId xmlns:a16="http://schemas.microsoft.com/office/drawing/2014/main" id="{55E70431-6AB0-4E77-3AB9-AF05A9169EDB}"/>
              </a:ext>
            </a:extLst>
          </p:cNvPr>
          <p:cNvSpPr/>
          <p:nvPr/>
        </p:nvSpPr>
        <p:spPr>
          <a:xfrm>
            <a:off x="3822081" y="1156992"/>
            <a:ext cx="1995662" cy="2494475"/>
          </a:xfrm>
          <a:custGeom>
            <a:avLst/>
            <a:gdLst/>
            <a:ahLst/>
            <a:cxnLst/>
            <a:rect l="l" t="t" r="r" b="b"/>
            <a:pathLst>
              <a:path w="3106642" h="3932458">
                <a:moveTo>
                  <a:pt x="0" y="0"/>
                </a:moveTo>
                <a:lnTo>
                  <a:pt x="3106642" y="0"/>
                </a:lnTo>
                <a:lnTo>
                  <a:pt x="3106642" y="3932458"/>
                </a:lnTo>
                <a:lnTo>
                  <a:pt x="0" y="39324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8F0E6124-0D64-CC09-AC9F-5247A2033AE3}"/>
              </a:ext>
            </a:extLst>
          </p:cNvPr>
          <p:cNvSpPr/>
          <p:nvPr/>
        </p:nvSpPr>
        <p:spPr>
          <a:xfrm>
            <a:off x="6244932" y="1144819"/>
            <a:ext cx="1995662" cy="2494475"/>
          </a:xfrm>
          <a:custGeom>
            <a:avLst/>
            <a:gdLst/>
            <a:ahLst/>
            <a:cxnLst/>
            <a:rect l="l" t="t" r="r" b="b"/>
            <a:pathLst>
              <a:path w="3106642" h="3932458">
                <a:moveTo>
                  <a:pt x="0" y="0"/>
                </a:moveTo>
                <a:lnTo>
                  <a:pt x="3106642" y="0"/>
                </a:lnTo>
                <a:lnTo>
                  <a:pt x="3106642" y="3932458"/>
                </a:lnTo>
                <a:lnTo>
                  <a:pt x="0" y="39324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2" name="Freeform 18">
            <a:extLst>
              <a:ext uri="{FF2B5EF4-FFF2-40B4-BE49-F238E27FC236}">
                <a16:creationId xmlns:a16="http://schemas.microsoft.com/office/drawing/2014/main" id="{1C4BEFF2-3ECB-5D9C-40F7-94258DC58017}"/>
              </a:ext>
            </a:extLst>
          </p:cNvPr>
          <p:cNvSpPr/>
          <p:nvPr/>
        </p:nvSpPr>
        <p:spPr>
          <a:xfrm>
            <a:off x="8690658" y="1141030"/>
            <a:ext cx="1995662" cy="2494475"/>
          </a:xfrm>
          <a:custGeom>
            <a:avLst/>
            <a:gdLst/>
            <a:ahLst/>
            <a:cxnLst/>
            <a:rect l="l" t="t" r="r" b="b"/>
            <a:pathLst>
              <a:path w="3106642" h="3932458">
                <a:moveTo>
                  <a:pt x="0" y="0"/>
                </a:moveTo>
                <a:lnTo>
                  <a:pt x="3106642" y="0"/>
                </a:lnTo>
                <a:lnTo>
                  <a:pt x="3106642" y="3932458"/>
                </a:lnTo>
                <a:lnTo>
                  <a:pt x="0" y="39324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3" name="TextBox 25">
            <a:extLst>
              <a:ext uri="{FF2B5EF4-FFF2-40B4-BE49-F238E27FC236}">
                <a16:creationId xmlns:a16="http://schemas.microsoft.com/office/drawing/2014/main" id="{B8F5B8B3-270E-3D41-77BD-7E801AD33012}"/>
              </a:ext>
            </a:extLst>
          </p:cNvPr>
          <p:cNvSpPr txBox="1"/>
          <p:nvPr/>
        </p:nvSpPr>
        <p:spPr>
          <a:xfrm>
            <a:off x="3393672" y="2950254"/>
            <a:ext cx="2789900" cy="5377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16"/>
              </a:lnSpc>
            </a:pPr>
            <a:r>
              <a:rPr lang="en-US" sz="2000" b="1" dirty="0">
                <a:solidFill>
                  <a:srgbClr val="E6E4D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INSTAGRAM</a:t>
            </a:r>
          </a:p>
        </p:txBody>
      </p:sp>
      <p:sp>
        <p:nvSpPr>
          <p:cNvPr id="24" name="TextBox 26">
            <a:extLst>
              <a:ext uri="{FF2B5EF4-FFF2-40B4-BE49-F238E27FC236}">
                <a16:creationId xmlns:a16="http://schemas.microsoft.com/office/drawing/2014/main" id="{1006E85D-2BBE-055C-0D30-829CB69D9EEE}"/>
              </a:ext>
            </a:extLst>
          </p:cNvPr>
          <p:cNvSpPr txBox="1"/>
          <p:nvPr/>
        </p:nvSpPr>
        <p:spPr>
          <a:xfrm>
            <a:off x="6289950" y="3066104"/>
            <a:ext cx="1963527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600" b="1" dirty="0">
                <a:solidFill>
                  <a:srgbClr val="E6E4D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CANAL </a:t>
            </a:r>
          </a:p>
          <a:p>
            <a:pPr algn="ctr"/>
            <a:r>
              <a:rPr lang="en-US" sz="1600" b="1" dirty="0">
                <a:solidFill>
                  <a:srgbClr val="E6E4D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WHATSAPP</a:t>
            </a:r>
          </a:p>
        </p:txBody>
      </p:sp>
      <p:sp>
        <p:nvSpPr>
          <p:cNvPr id="25" name="TextBox 27">
            <a:extLst>
              <a:ext uri="{FF2B5EF4-FFF2-40B4-BE49-F238E27FC236}">
                <a16:creationId xmlns:a16="http://schemas.microsoft.com/office/drawing/2014/main" id="{3037A855-CF7C-611D-7827-C14D6FB26BDF}"/>
              </a:ext>
            </a:extLst>
          </p:cNvPr>
          <p:cNvSpPr txBox="1"/>
          <p:nvPr/>
        </p:nvSpPr>
        <p:spPr>
          <a:xfrm>
            <a:off x="8486114" y="2760698"/>
            <a:ext cx="2435556" cy="5377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16"/>
              </a:lnSpc>
            </a:pPr>
            <a:r>
              <a:rPr lang="en-US" sz="2400" b="1" dirty="0">
                <a:solidFill>
                  <a:srgbClr val="E6E4D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YOUTUBE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97FDD808-5007-EF9C-BC9D-FA12A9324E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35142" y="1506181"/>
            <a:ext cx="1295745" cy="1285752"/>
          </a:xfrm>
          <a:prstGeom prst="rect">
            <a:avLst/>
          </a:prstGeom>
        </p:spPr>
      </p:pic>
      <p:sp>
        <p:nvSpPr>
          <p:cNvPr id="27" name="Espaço Reservado para Texto 17">
            <a:extLst>
              <a:ext uri="{FF2B5EF4-FFF2-40B4-BE49-F238E27FC236}">
                <a16:creationId xmlns:a16="http://schemas.microsoft.com/office/drawing/2014/main" id="{E9571B06-DEF8-9ABF-563C-226859922E4B}"/>
              </a:ext>
            </a:extLst>
          </p:cNvPr>
          <p:cNvSpPr txBox="1">
            <a:spLocks/>
          </p:cNvSpPr>
          <p:nvPr/>
        </p:nvSpPr>
        <p:spPr>
          <a:xfrm>
            <a:off x="1131682" y="3910821"/>
            <a:ext cx="6442223" cy="7813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E-mail: </a:t>
            </a:r>
            <a:r>
              <a:rPr lang="pt-B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fnas.convenios@mds.gov.br</a:t>
            </a:r>
          </a:p>
        </p:txBody>
      </p:sp>
      <p:sp>
        <p:nvSpPr>
          <p:cNvPr id="30" name="Espaço Reservado para Texto 17">
            <a:extLst>
              <a:ext uri="{FF2B5EF4-FFF2-40B4-BE49-F238E27FC236}">
                <a16:creationId xmlns:a16="http://schemas.microsoft.com/office/drawing/2014/main" id="{3262D0BB-A432-2962-B8A4-502492E683C0}"/>
              </a:ext>
            </a:extLst>
          </p:cNvPr>
          <p:cNvSpPr txBox="1">
            <a:spLocks/>
          </p:cNvSpPr>
          <p:nvPr/>
        </p:nvSpPr>
        <p:spPr>
          <a:xfrm>
            <a:off x="968719" y="5050389"/>
            <a:ext cx="9433712" cy="7813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TELEFONES: </a:t>
            </a:r>
            <a:r>
              <a:rPr lang="pt-B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(61) 2030 – 3080 / 1777 / 1817 / 1891 / 3024 / 3773 / 3792 / 3723 / 1766</a:t>
            </a:r>
          </a:p>
        </p:txBody>
      </p:sp>
    </p:spTree>
    <p:extLst>
      <p:ext uri="{BB962C8B-B14F-4D97-AF65-F5344CB8AC3E}">
        <p14:creationId xmlns:p14="http://schemas.microsoft.com/office/powerpoint/2010/main" val="3267138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B7D8E-3ADF-FF0D-E51C-1B4967F88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aixaDeTexto 147">
            <a:extLst>
              <a:ext uri="{FF2B5EF4-FFF2-40B4-BE49-F238E27FC236}">
                <a16:creationId xmlns:a16="http://schemas.microsoft.com/office/drawing/2014/main" id="{DF4144E7-7593-10FF-36B9-0A62588A21E5}"/>
              </a:ext>
            </a:extLst>
          </p:cNvPr>
          <p:cNvSpPr txBox="1"/>
          <p:nvPr/>
        </p:nvSpPr>
        <p:spPr>
          <a:xfrm>
            <a:off x="1592970" y="458253"/>
            <a:ext cx="6542834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3200" b="1" dirty="0">
                <a:latin typeface="Calibri" panose="020F0502020204030204" pitchFamily="34" charset="0"/>
                <a:ea typeface="Calibri Light"/>
                <a:cs typeface="Calibri" panose="020F0502020204030204" pitchFamily="34" charset="0"/>
              </a:rPr>
              <a:t>A Nova Portaria MDS </a:t>
            </a:r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nº 1.044/2024 </a:t>
            </a:r>
          </a:p>
        </p:txBody>
      </p:sp>
      <p:sp>
        <p:nvSpPr>
          <p:cNvPr id="160" name="CaixaDeTexto 159">
            <a:extLst>
              <a:ext uri="{FF2B5EF4-FFF2-40B4-BE49-F238E27FC236}">
                <a16:creationId xmlns:a16="http://schemas.microsoft.com/office/drawing/2014/main" id="{9D7D68B2-F8D2-2303-6B81-BB929A22D2BA}"/>
              </a:ext>
            </a:extLst>
          </p:cNvPr>
          <p:cNvSpPr txBox="1"/>
          <p:nvPr/>
        </p:nvSpPr>
        <p:spPr>
          <a:xfrm>
            <a:off x="2292784" y="4588627"/>
            <a:ext cx="3454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Portaria Conj. nº 33/2023</a:t>
            </a:r>
          </a:p>
          <a:p>
            <a:r>
              <a:rPr lang="pt-BR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Valor global superior a R$ 1.576.882,20</a:t>
            </a:r>
          </a:p>
        </p:txBody>
      </p:sp>
      <p:sp>
        <p:nvSpPr>
          <p:cNvPr id="165" name="CaixaDeTexto 164">
            <a:extLst>
              <a:ext uri="{FF2B5EF4-FFF2-40B4-BE49-F238E27FC236}">
                <a16:creationId xmlns:a16="http://schemas.microsoft.com/office/drawing/2014/main" id="{E1C8F833-CFFA-A439-1CB4-E3B5380C57FC}"/>
              </a:ext>
            </a:extLst>
          </p:cNvPr>
          <p:cNvSpPr txBox="1"/>
          <p:nvPr/>
        </p:nvSpPr>
        <p:spPr>
          <a:xfrm>
            <a:off x="3157842" y="5086113"/>
            <a:ext cx="315041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Portaria Conj. nº 28/2024</a:t>
            </a:r>
          </a:p>
          <a:p>
            <a:r>
              <a:rPr lang="pt-BR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Valor global de </a:t>
            </a:r>
            <a:r>
              <a:rPr lang="pt-BR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até R$ 1.576.882,20</a:t>
            </a:r>
          </a:p>
          <a:p>
            <a:r>
              <a:rPr lang="pt-BR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(Regime Simplificado)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E69461F7-4548-AE23-899A-4993A6B7E9A6}"/>
              </a:ext>
            </a:extLst>
          </p:cNvPr>
          <p:cNvGrpSpPr/>
          <p:nvPr/>
        </p:nvGrpSpPr>
        <p:grpSpPr>
          <a:xfrm>
            <a:off x="512959" y="6041389"/>
            <a:ext cx="11679040" cy="974476"/>
            <a:chOff x="512959" y="6026399"/>
            <a:chExt cx="11679040" cy="974476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DE97C6D4-DDBA-AE01-F69B-DDEA711CC019}"/>
                </a:ext>
              </a:extLst>
            </p:cNvPr>
            <p:cNvGrpSpPr/>
            <p:nvPr/>
          </p:nvGrpSpPr>
          <p:grpSpPr>
            <a:xfrm>
              <a:off x="512959" y="6026399"/>
              <a:ext cx="4916291" cy="974476"/>
              <a:chOff x="177491" y="5905467"/>
              <a:chExt cx="5971797" cy="1091682"/>
            </a:xfrm>
          </p:grpSpPr>
          <p:pic>
            <p:nvPicPr>
              <p:cNvPr id="13" name="Imagem 12" descr="Uma imagem contendo Forma&#10;&#10;O conteúdo gerado por IA pode estar incorreto.">
                <a:extLst>
                  <a:ext uri="{FF2B5EF4-FFF2-40B4-BE49-F238E27FC236}">
                    <a16:creationId xmlns:a16="http://schemas.microsoft.com/office/drawing/2014/main" id="{1FB4E8F0-BC4B-4902-7192-F36148A04F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491" y="6071616"/>
                <a:ext cx="1311885" cy="643081"/>
              </a:xfrm>
              <a:prstGeom prst="rect">
                <a:avLst/>
              </a:prstGeom>
            </p:spPr>
          </p:pic>
          <p:pic>
            <p:nvPicPr>
              <p:cNvPr id="14" name="Imagem 13" descr="Texto&#10;&#10;Descrição gerada automaticamente com confiança média">
                <a:extLst>
                  <a:ext uri="{FF2B5EF4-FFF2-40B4-BE49-F238E27FC236}">
                    <a16:creationId xmlns:a16="http://schemas.microsoft.com/office/drawing/2014/main" id="{E2DA8469-2996-35B3-FF42-14D58FD306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36382" b="40693"/>
              <a:stretch/>
            </p:blipFill>
            <p:spPr>
              <a:xfrm>
                <a:off x="1387382" y="5905467"/>
                <a:ext cx="4761906" cy="1091682"/>
              </a:xfrm>
              <a:prstGeom prst="rect">
                <a:avLst/>
              </a:prstGeom>
            </p:spPr>
          </p:pic>
        </p:grpSp>
        <p:pic>
          <p:nvPicPr>
            <p:cNvPr id="11" name="Picture 9" descr="A map of italy with orange lines and a plane flying&#10;&#10;AI-generated content may be incorrect.">
              <a:extLst>
                <a:ext uri="{FF2B5EF4-FFF2-40B4-BE49-F238E27FC236}">
                  <a16:creationId xmlns:a16="http://schemas.microsoft.com/office/drawing/2014/main" id="{01FC2824-C772-3E47-C1C9-ACF26B0E9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60" t="88184"/>
            <a:stretch/>
          </p:blipFill>
          <p:spPr>
            <a:xfrm>
              <a:off x="5412581" y="6046704"/>
              <a:ext cx="6779418" cy="811296"/>
            </a:xfrm>
            <a:prstGeom prst="rect">
              <a:avLst/>
            </a:prstGeom>
          </p:spPr>
        </p:pic>
      </p:grpSp>
      <p:pic>
        <p:nvPicPr>
          <p:cNvPr id="2" name="Picture 2" descr="A map of italy with orange lines and a plane flying&#10;&#10;AI-generated content may be incorrect.">
            <a:extLst>
              <a:ext uri="{FF2B5EF4-FFF2-40B4-BE49-F238E27FC236}">
                <a16:creationId xmlns:a16="http://schemas.microsoft.com/office/drawing/2014/main" id="{168D20CD-FD55-D22B-0E4B-9B3319240D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4" r="78566" b="51344"/>
          <a:stretch/>
        </p:blipFill>
        <p:spPr>
          <a:xfrm>
            <a:off x="-92601" y="0"/>
            <a:ext cx="1224283" cy="1193655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A182C855-98D9-B682-E616-8C01A0116398}"/>
              </a:ext>
            </a:extLst>
          </p:cNvPr>
          <p:cNvSpPr/>
          <p:nvPr/>
        </p:nvSpPr>
        <p:spPr>
          <a:xfrm>
            <a:off x="2944879" y="2171017"/>
            <a:ext cx="2520688" cy="584775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Fundo a Fundo</a:t>
            </a: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8D32E922-6C85-0E71-FB65-CAD124616361}"/>
              </a:ext>
            </a:extLst>
          </p:cNvPr>
          <p:cNvSpPr/>
          <p:nvPr/>
        </p:nvSpPr>
        <p:spPr>
          <a:xfrm>
            <a:off x="812283" y="4135512"/>
            <a:ext cx="2520688" cy="720000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Portaria MDS </a:t>
            </a:r>
            <a:br>
              <a:rPr lang="pt-BR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nº 1.044/2024</a:t>
            </a:r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1B4FE8C9-474A-687A-3BDC-F348966E3978}"/>
              </a:ext>
            </a:extLst>
          </p:cNvPr>
          <p:cNvSpPr/>
          <p:nvPr/>
        </p:nvSpPr>
        <p:spPr>
          <a:xfrm>
            <a:off x="812283" y="3027865"/>
            <a:ext cx="2520688" cy="720000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Portaria MDS </a:t>
            </a:r>
            <a:br>
              <a:rPr lang="pt-BR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nº 580/2020</a:t>
            </a:r>
          </a:p>
        </p:txBody>
      </p:sp>
      <p:grpSp>
        <p:nvGrpSpPr>
          <p:cNvPr id="52" name="Agrupar 51">
            <a:extLst>
              <a:ext uri="{FF2B5EF4-FFF2-40B4-BE49-F238E27FC236}">
                <a16:creationId xmlns:a16="http://schemas.microsoft.com/office/drawing/2014/main" id="{D9C6F5D2-0F96-16C0-74B9-D67536705F32}"/>
              </a:ext>
            </a:extLst>
          </p:cNvPr>
          <p:cNvGrpSpPr/>
          <p:nvPr/>
        </p:nvGrpSpPr>
        <p:grpSpPr>
          <a:xfrm>
            <a:off x="3332971" y="2777879"/>
            <a:ext cx="946947" cy="1797006"/>
            <a:chOff x="3377230" y="2475863"/>
            <a:chExt cx="892351" cy="1140462"/>
          </a:xfrm>
        </p:grpSpPr>
        <p:cxnSp>
          <p:nvCxnSpPr>
            <p:cNvPr id="6" name="Conector de Seta Reta 5">
              <a:extLst>
                <a:ext uri="{FF2B5EF4-FFF2-40B4-BE49-F238E27FC236}">
                  <a16:creationId xmlns:a16="http://schemas.microsoft.com/office/drawing/2014/main" id="{557A49A2-08E9-96A2-E4B6-2F4E82AA487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77230" y="3589860"/>
              <a:ext cx="892351" cy="2381"/>
            </a:xfrm>
            <a:prstGeom prst="straightConnector1">
              <a:avLst/>
            </a:prstGeom>
            <a:ln w="50800">
              <a:solidFill>
                <a:schemeClr val="tx2">
                  <a:lumMod val="90000"/>
                  <a:lumOff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>
              <a:extLst>
                <a:ext uri="{FF2B5EF4-FFF2-40B4-BE49-F238E27FC236}">
                  <a16:creationId xmlns:a16="http://schemas.microsoft.com/office/drawing/2014/main" id="{BE73C4E9-C75D-64DD-D22B-8C4E31E076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49482" y="2475863"/>
              <a:ext cx="0" cy="1140462"/>
            </a:xfrm>
            <a:prstGeom prst="line">
              <a:avLst/>
            </a:prstGeom>
            <a:ln w="50800"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Agrupar 58">
            <a:extLst>
              <a:ext uri="{FF2B5EF4-FFF2-40B4-BE49-F238E27FC236}">
                <a16:creationId xmlns:a16="http://schemas.microsoft.com/office/drawing/2014/main" id="{420D0261-629C-E6B3-8A59-605BF4FCB784}"/>
              </a:ext>
            </a:extLst>
          </p:cNvPr>
          <p:cNvGrpSpPr/>
          <p:nvPr/>
        </p:nvGrpSpPr>
        <p:grpSpPr>
          <a:xfrm>
            <a:off x="742030" y="2919071"/>
            <a:ext cx="2723081" cy="914400"/>
            <a:chOff x="2786742" y="4328365"/>
            <a:chExt cx="2723081" cy="914400"/>
          </a:xfrm>
        </p:grpSpPr>
        <p:cxnSp>
          <p:nvCxnSpPr>
            <p:cNvPr id="56" name="Conector reto 55">
              <a:extLst>
                <a:ext uri="{FF2B5EF4-FFF2-40B4-BE49-F238E27FC236}">
                  <a16:creationId xmlns:a16="http://schemas.microsoft.com/office/drawing/2014/main" id="{4A67AEA6-90EB-1178-D2B4-F54BDE4425D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86742" y="4328365"/>
              <a:ext cx="2723081" cy="91440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1CB154C5-99B0-8966-D18E-AC44097A65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86742" y="4339882"/>
              <a:ext cx="2723081" cy="881858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6B158238-244B-E439-84CE-7D455CB39E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2442" y="1730622"/>
            <a:ext cx="2520688" cy="339675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D0ED408-4248-2DE5-3212-473B27868AF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296" t="3409" r="15344" b="11282"/>
          <a:stretch/>
        </p:blipFill>
        <p:spPr>
          <a:xfrm>
            <a:off x="9670840" y="2638358"/>
            <a:ext cx="1609142" cy="1609772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78392849-3419-35BF-4272-61D72BF0AB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0005" y="3222437"/>
            <a:ext cx="341050" cy="341050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BF5D1AB3-45AD-7A04-C15C-B39423B78988}"/>
              </a:ext>
            </a:extLst>
          </p:cNvPr>
          <p:cNvSpPr txBox="1"/>
          <p:nvPr/>
        </p:nvSpPr>
        <p:spPr>
          <a:xfrm>
            <a:off x="6655237" y="5302105"/>
            <a:ext cx="4955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https://fnas.mds.gov.br/1044-2024-anotada/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EA091F7-329A-9433-A007-359538519B23}"/>
              </a:ext>
            </a:extLst>
          </p:cNvPr>
          <p:cNvSpPr txBox="1"/>
          <p:nvPr/>
        </p:nvSpPr>
        <p:spPr>
          <a:xfrm>
            <a:off x="9637602" y="4230813"/>
            <a:ext cx="167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BLOG DO FNAS</a:t>
            </a:r>
          </a:p>
        </p:txBody>
      </p:sp>
    </p:spTree>
    <p:extLst>
      <p:ext uri="{BB962C8B-B14F-4D97-AF65-F5344CB8AC3E}">
        <p14:creationId xmlns:p14="http://schemas.microsoft.com/office/powerpoint/2010/main" val="204518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B7D8E-3ADF-FF0D-E51C-1B4967F88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>
            <a:extLst>
              <a:ext uri="{FF2B5EF4-FFF2-40B4-BE49-F238E27FC236}">
                <a16:creationId xmlns:a16="http://schemas.microsoft.com/office/drawing/2014/main" id="{E69461F7-4548-AE23-899A-4993A6B7E9A6}"/>
              </a:ext>
            </a:extLst>
          </p:cNvPr>
          <p:cNvGrpSpPr/>
          <p:nvPr/>
        </p:nvGrpSpPr>
        <p:grpSpPr>
          <a:xfrm>
            <a:off x="512959" y="6041389"/>
            <a:ext cx="11679040" cy="974476"/>
            <a:chOff x="512959" y="6026399"/>
            <a:chExt cx="11679040" cy="974476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DE97C6D4-DDBA-AE01-F69B-DDEA711CC019}"/>
                </a:ext>
              </a:extLst>
            </p:cNvPr>
            <p:cNvGrpSpPr/>
            <p:nvPr/>
          </p:nvGrpSpPr>
          <p:grpSpPr>
            <a:xfrm>
              <a:off x="512959" y="6026399"/>
              <a:ext cx="4916291" cy="974476"/>
              <a:chOff x="177491" y="5905467"/>
              <a:chExt cx="5971797" cy="1091682"/>
            </a:xfrm>
          </p:grpSpPr>
          <p:pic>
            <p:nvPicPr>
              <p:cNvPr id="13" name="Imagem 12" descr="Uma imagem contendo Forma&#10;&#10;O conteúdo gerado por IA pode estar incorreto.">
                <a:extLst>
                  <a:ext uri="{FF2B5EF4-FFF2-40B4-BE49-F238E27FC236}">
                    <a16:creationId xmlns:a16="http://schemas.microsoft.com/office/drawing/2014/main" id="{1FB4E8F0-BC4B-4902-7192-F36148A04F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491" y="6071616"/>
                <a:ext cx="1311885" cy="643081"/>
              </a:xfrm>
              <a:prstGeom prst="rect">
                <a:avLst/>
              </a:prstGeom>
            </p:spPr>
          </p:pic>
          <p:pic>
            <p:nvPicPr>
              <p:cNvPr id="14" name="Imagem 13" descr="Texto&#10;&#10;Descrição gerada automaticamente com confiança média">
                <a:extLst>
                  <a:ext uri="{FF2B5EF4-FFF2-40B4-BE49-F238E27FC236}">
                    <a16:creationId xmlns:a16="http://schemas.microsoft.com/office/drawing/2014/main" id="{E2DA8469-2996-35B3-FF42-14D58FD306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36382" b="40693"/>
              <a:stretch/>
            </p:blipFill>
            <p:spPr>
              <a:xfrm>
                <a:off x="1387382" y="5905467"/>
                <a:ext cx="4761906" cy="1091682"/>
              </a:xfrm>
              <a:prstGeom prst="rect">
                <a:avLst/>
              </a:prstGeom>
            </p:spPr>
          </p:pic>
        </p:grpSp>
        <p:pic>
          <p:nvPicPr>
            <p:cNvPr id="11" name="Picture 9" descr="A map of italy with orange lines and a plane flying&#10;&#10;AI-generated content may be incorrect.">
              <a:extLst>
                <a:ext uri="{FF2B5EF4-FFF2-40B4-BE49-F238E27FC236}">
                  <a16:creationId xmlns:a16="http://schemas.microsoft.com/office/drawing/2014/main" id="{01FC2824-C772-3E47-C1C9-ACF26B0E9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60" t="88184"/>
            <a:stretch/>
          </p:blipFill>
          <p:spPr>
            <a:xfrm>
              <a:off x="5412581" y="6046704"/>
              <a:ext cx="6779418" cy="811296"/>
            </a:xfrm>
            <a:prstGeom prst="rect">
              <a:avLst/>
            </a:prstGeom>
          </p:spPr>
        </p:pic>
      </p:grpSp>
      <p:pic>
        <p:nvPicPr>
          <p:cNvPr id="2" name="Picture 2" descr="A map of italy with orange lines and a plane flying&#10;&#10;AI-generated content may be incorrect.">
            <a:extLst>
              <a:ext uri="{FF2B5EF4-FFF2-40B4-BE49-F238E27FC236}">
                <a16:creationId xmlns:a16="http://schemas.microsoft.com/office/drawing/2014/main" id="{168D20CD-FD55-D22B-0E4B-9B3319240D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4" r="78566" b="51344"/>
          <a:stretch/>
        </p:blipFill>
        <p:spPr>
          <a:xfrm>
            <a:off x="-92601" y="0"/>
            <a:ext cx="1224283" cy="1193655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5F13F29A-83E3-448A-A90A-D8509E170E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7215" y="691313"/>
            <a:ext cx="2592713" cy="968074"/>
          </a:xfrm>
          <a:prstGeom prst="rect">
            <a:avLst/>
          </a:prstGeom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A08745E6-2D0D-4EF3-860A-E14DD517F718}"/>
              </a:ext>
            </a:extLst>
          </p:cNvPr>
          <p:cNvSpPr txBox="1">
            <a:spLocks/>
          </p:cNvSpPr>
          <p:nvPr/>
        </p:nvSpPr>
        <p:spPr>
          <a:xfrm>
            <a:off x="3714075" y="244524"/>
            <a:ext cx="4763850" cy="8754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EstruturaSUAS</a:t>
            </a:r>
            <a:endParaRPr lang="pt-B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494971B3-F781-4EBF-A73F-4539A25A1A75}"/>
              </a:ext>
            </a:extLst>
          </p:cNvPr>
          <p:cNvSpPr txBox="1"/>
          <p:nvPr/>
        </p:nvSpPr>
        <p:spPr>
          <a:xfrm>
            <a:off x="6511972" y="955259"/>
            <a:ext cx="174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(Antigo SIGTV)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EF3B3FA4-DA4B-4732-A28E-51075610EE86}"/>
              </a:ext>
            </a:extLst>
          </p:cNvPr>
          <p:cNvSpPr txBox="1"/>
          <p:nvPr/>
        </p:nvSpPr>
        <p:spPr>
          <a:xfrm>
            <a:off x="1131682" y="1613193"/>
            <a:ext cx="44468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Foi lançado no </a:t>
            </a:r>
            <a:r>
              <a:rPr lang="pt-BR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Blog do FNAS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, dois guias práticos voltados ao uso da plataforma </a:t>
            </a:r>
            <a:r>
              <a:rPr lang="pt-B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EstruturaSUAS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, para os Gestores e Parlamentares, contendo todas as instruções necessárias para o cadastro das emendas no sistema.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1DFA3BB4-A07C-4986-B312-E49BAACA6EA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4746"/>
          <a:stretch/>
        </p:blipFill>
        <p:spPr>
          <a:xfrm>
            <a:off x="6246896" y="1627481"/>
            <a:ext cx="2592713" cy="3943301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FC9B00C9-C0B3-47B7-8A6E-ED1F12E59DB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4746"/>
          <a:stretch/>
        </p:blipFill>
        <p:spPr>
          <a:xfrm>
            <a:off x="9166144" y="1633637"/>
            <a:ext cx="2592713" cy="3938729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112B5128-FCD4-4592-AD7B-EEB0AA2728EF}"/>
              </a:ext>
            </a:extLst>
          </p:cNvPr>
          <p:cNvSpPr txBox="1"/>
          <p:nvPr/>
        </p:nvSpPr>
        <p:spPr>
          <a:xfrm>
            <a:off x="2463863" y="1119941"/>
            <a:ext cx="1782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pt-BR"/>
            </a:defPPr>
            <a:lvl1pPr marL="285750" indent="-285750" algn="just">
              <a:buFont typeface="Wingdings" panose="05000000000000000000" pitchFamily="2" charset="2"/>
              <a:buChar char="ü"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 algn="ctr">
              <a:buNone/>
            </a:pPr>
            <a:r>
              <a:rPr lang="pt-BR" sz="2400" b="1" u="sng" dirty="0">
                <a:solidFill>
                  <a:schemeClr val="tx1"/>
                </a:solidFill>
              </a:rPr>
              <a:t>Guia Prático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BF9CD56-1D14-0F29-1C76-D69C602E7CFB}"/>
              </a:ext>
            </a:extLst>
          </p:cNvPr>
          <p:cNvSpPr txBox="1"/>
          <p:nvPr/>
        </p:nvSpPr>
        <p:spPr>
          <a:xfrm>
            <a:off x="7942152" y="5672057"/>
            <a:ext cx="2822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https://fnas.mds.gov.br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9F39989-DB0D-0ED2-65DE-4940C907EA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4632" y="3552185"/>
            <a:ext cx="2368990" cy="239366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2B608CDC-82BF-1200-C255-8CD3A5501D32}"/>
              </a:ext>
            </a:extLst>
          </p:cNvPr>
          <p:cNvSpPr txBox="1"/>
          <p:nvPr/>
        </p:nvSpPr>
        <p:spPr>
          <a:xfrm>
            <a:off x="2815628" y="6189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1021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B7D8E-3ADF-FF0D-E51C-1B4967F88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aixaDeTexto 159">
            <a:extLst>
              <a:ext uri="{FF2B5EF4-FFF2-40B4-BE49-F238E27FC236}">
                <a16:creationId xmlns:a16="http://schemas.microsoft.com/office/drawing/2014/main" id="{9D7D68B2-F8D2-2303-6B81-BB929A22D2BA}"/>
              </a:ext>
            </a:extLst>
          </p:cNvPr>
          <p:cNvSpPr txBox="1"/>
          <p:nvPr/>
        </p:nvSpPr>
        <p:spPr>
          <a:xfrm>
            <a:off x="3159346" y="4436296"/>
            <a:ext cx="3454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Portaria Conj. nº 33/2023</a:t>
            </a:r>
          </a:p>
          <a:p>
            <a:r>
              <a:rPr lang="pt-BR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Valor global superior a R$ 1.576.882,20</a:t>
            </a:r>
          </a:p>
        </p:txBody>
      </p:sp>
      <p:sp>
        <p:nvSpPr>
          <p:cNvPr id="165" name="CaixaDeTexto 164">
            <a:extLst>
              <a:ext uri="{FF2B5EF4-FFF2-40B4-BE49-F238E27FC236}">
                <a16:creationId xmlns:a16="http://schemas.microsoft.com/office/drawing/2014/main" id="{E1C8F833-CFFA-A439-1CB4-E3B5380C57FC}"/>
              </a:ext>
            </a:extLst>
          </p:cNvPr>
          <p:cNvSpPr txBox="1"/>
          <p:nvPr/>
        </p:nvSpPr>
        <p:spPr>
          <a:xfrm>
            <a:off x="3157842" y="5086113"/>
            <a:ext cx="315041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Portaria Conj. nº 28/2024</a:t>
            </a:r>
          </a:p>
          <a:p>
            <a:r>
              <a:rPr lang="pt-BR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Valor global de </a:t>
            </a:r>
            <a:r>
              <a:rPr lang="pt-BR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até R$ 1.576.882,20</a:t>
            </a:r>
          </a:p>
          <a:p>
            <a:r>
              <a:rPr lang="pt-BR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(Regime Simplificado)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E69461F7-4548-AE23-899A-4993A6B7E9A6}"/>
              </a:ext>
            </a:extLst>
          </p:cNvPr>
          <p:cNvGrpSpPr/>
          <p:nvPr/>
        </p:nvGrpSpPr>
        <p:grpSpPr>
          <a:xfrm>
            <a:off x="512959" y="6041389"/>
            <a:ext cx="11679040" cy="974476"/>
            <a:chOff x="512959" y="6026399"/>
            <a:chExt cx="11679040" cy="974476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DE97C6D4-DDBA-AE01-F69B-DDEA711CC019}"/>
                </a:ext>
              </a:extLst>
            </p:cNvPr>
            <p:cNvGrpSpPr/>
            <p:nvPr/>
          </p:nvGrpSpPr>
          <p:grpSpPr>
            <a:xfrm>
              <a:off x="512959" y="6026399"/>
              <a:ext cx="4916291" cy="974476"/>
              <a:chOff x="177491" y="5905467"/>
              <a:chExt cx="5971797" cy="1091682"/>
            </a:xfrm>
          </p:grpSpPr>
          <p:pic>
            <p:nvPicPr>
              <p:cNvPr id="13" name="Imagem 12" descr="Uma imagem contendo Forma&#10;&#10;O conteúdo gerado por IA pode estar incorreto.">
                <a:extLst>
                  <a:ext uri="{FF2B5EF4-FFF2-40B4-BE49-F238E27FC236}">
                    <a16:creationId xmlns:a16="http://schemas.microsoft.com/office/drawing/2014/main" id="{1FB4E8F0-BC4B-4902-7192-F36148A04F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491" y="6071616"/>
                <a:ext cx="1311885" cy="643081"/>
              </a:xfrm>
              <a:prstGeom prst="rect">
                <a:avLst/>
              </a:prstGeom>
            </p:spPr>
          </p:pic>
          <p:pic>
            <p:nvPicPr>
              <p:cNvPr id="14" name="Imagem 13" descr="Texto&#10;&#10;Descrição gerada automaticamente com confiança média">
                <a:extLst>
                  <a:ext uri="{FF2B5EF4-FFF2-40B4-BE49-F238E27FC236}">
                    <a16:creationId xmlns:a16="http://schemas.microsoft.com/office/drawing/2014/main" id="{E2DA8469-2996-35B3-FF42-14D58FD306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36382" b="40693"/>
              <a:stretch/>
            </p:blipFill>
            <p:spPr>
              <a:xfrm>
                <a:off x="1387382" y="5905467"/>
                <a:ext cx="4761906" cy="1091682"/>
              </a:xfrm>
              <a:prstGeom prst="rect">
                <a:avLst/>
              </a:prstGeom>
            </p:spPr>
          </p:pic>
        </p:grpSp>
        <p:pic>
          <p:nvPicPr>
            <p:cNvPr id="11" name="Picture 9" descr="A map of italy with orange lines and a plane flying&#10;&#10;AI-generated content may be incorrect.">
              <a:extLst>
                <a:ext uri="{FF2B5EF4-FFF2-40B4-BE49-F238E27FC236}">
                  <a16:creationId xmlns:a16="http://schemas.microsoft.com/office/drawing/2014/main" id="{01FC2824-C772-3E47-C1C9-ACF26B0E9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60" t="88184"/>
            <a:stretch/>
          </p:blipFill>
          <p:spPr>
            <a:xfrm>
              <a:off x="5412581" y="6046704"/>
              <a:ext cx="6779418" cy="811296"/>
            </a:xfrm>
            <a:prstGeom prst="rect">
              <a:avLst/>
            </a:prstGeom>
          </p:spPr>
        </p:pic>
      </p:grpSp>
      <p:pic>
        <p:nvPicPr>
          <p:cNvPr id="2" name="Picture 2" descr="A map of italy with orange lines and a plane flying&#10;&#10;AI-generated content may be incorrect.">
            <a:extLst>
              <a:ext uri="{FF2B5EF4-FFF2-40B4-BE49-F238E27FC236}">
                <a16:creationId xmlns:a16="http://schemas.microsoft.com/office/drawing/2014/main" id="{168D20CD-FD55-D22B-0E4B-9B3319240D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4" r="78566" b="51344"/>
          <a:stretch/>
        </p:blipFill>
        <p:spPr>
          <a:xfrm>
            <a:off x="-92601" y="0"/>
            <a:ext cx="1224283" cy="1193655"/>
          </a:xfrm>
          <a:prstGeom prst="rect">
            <a:avLst/>
          </a:prstGeom>
        </p:spPr>
      </p:pic>
      <p:sp>
        <p:nvSpPr>
          <p:cNvPr id="20" name="Título 2">
            <a:extLst>
              <a:ext uri="{FF2B5EF4-FFF2-40B4-BE49-F238E27FC236}">
                <a16:creationId xmlns:a16="http://schemas.microsoft.com/office/drawing/2014/main" id="{CE0B92B1-C4F4-4EF9-A73A-4C0A90A8C0BB}"/>
              </a:ext>
            </a:extLst>
          </p:cNvPr>
          <p:cNvSpPr txBox="1">
            <a:spLocks/>
          </p:cNvSpPr>
          <p:nvPr/>
        </p:nvSpPr>
        <p:spPr>
          <a:xfrm>
            <a:off x="2464590" y="445465"/>
            <a:ext cx="7687332" cy="5649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O que trata a Portaria MDS nº 1.044/2024?</a:t>
            </a:r>
            <a:endParaRPr lang="pt-BR" sz="3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Espaço Reservado para Conteúdo 4">
            <a:extLst>
              <a:ext uri="{FF2B5EF4-FFF2-40B4-BE49-F238E27FC236}">
                <a16:creationId xmlns:a16="http://schemas.microsoft.com/office/drawing/2014/main" id="{41ABA7D0-C7BE-41C3-BEF6-8BCBEA1F160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259" t="3912" r="2946" b="3377"/>
          <a:stretch/>
        </p:blipFill>
        <p:spPr>
          <a:xfrm>
            <a:off x="999710" y="1680273"/>
            <a:ext cx="10192579" cy="349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87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03499-28AC-00AA-2660-79AA55F52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17">
            <a:extLst>
              <a:ext uri="{FF2B5EF4-FFF2-40B4-BE49-F238E27FC236}">
                <a16:creationId xmlns:a16="http://schemas.microsoft.com/office/drawing/2014/main" id="{6F7E1901-5767-579A-35FF-26D6680F9EE2}"/>
              </a:ext>
            </a:extLst>
          </p:cNvPr>
          <p:cNvSpPr txBox="1">
            <a:spLocks/>
          </p:cNvSpPr>
          <p:nvPr/>
        </p:nvSpPr>
        <p:spPr>
          <a:xfrm>
            <a:off x="1498844" y="216319"/>
            <a:ext cx="10631055" cy="7813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Procedimentos para o cadastro das programações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18B3D47-A5D5-3FAF-536F-449C2C23FCD6}"/>
              </a:ext>
            </a:extLst>
          </p:cNvPr>
          <p:cNvSpPr txBox="1"/>
          <p:nvPr/>
        </p:nvSpPr>
        <p:spPr>
          <a:xfrm>
            <a:off x="741538" y="1063550"/>
            <a:ext cx="1084086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66700" algn="just" fontAlgn="base">
              <a:spcAft>
                <a:spcPts val="1800"/>
              </a:spcAft>
            </a:pPr>
            <a:r>
              <a:rPr lang="pt-B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t-BR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 </a:t>
            </a:r>
            <a:r>
              <a:rPr lang="pt-BR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Emendas Parlamentares: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970B02B5-0F02-3A9F-A3CB-B976CFAF2378}"/>
              </a:ext>
            </a:extLst>
          </p:cNvPr>
          <p:cNvGrpSpPr/>
          <p:nvPr/>
        </p:nvGrpSpPr>
        <p:grpSpPr>
          <a:xfrm>
            <a:off x="512959" y="6026399"/>
            <a:ext cx="11679040" cy="974476"/>
            <a:chOff x="512959" y="6026399"/>
            <a:chExt cx="11679040" cy="974476"/>
          </a:xfrm>
        </p:grpSpPr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1E27718C-3BC6-DB69-33B0-B40B8C40BFFE}"/>
                </a:ext>
              </a:extLst>
            </p:cNvPr>
            <p:cNvGrpSpPr/>
            <p:nvPr/>
          </p:nvGrpSpPr>
          <p:grpSpPr>
            <a:xfrm>
              <a:off x="512959" y="6026399"/>
              <a:ext cx="4916291" cy="974476"/>
              <a:chOff x="177491" y="5905467"/>
              <a:chExt cx="5971797" cy="1091682"/>
            </a:xfrm>
          </p:grpSpPr>
          <p:pic>
            <p:nvPicPr>
              <p:cNvPr id="9" name="Imagem 8" descr="Uma imagem contendo Forma&#10;&#10;O conteúdo gerado por IA pode estar incorreto.">
                <a:extLst>
                  <a:ext uri="{FF2B5EF4-FFF2-40B4-BE49-F238E27FC236}">
                    <a16:creationId xmlns:a16="http://schemas.microsoft.com/office/drawing/2014/main" id="{168CA56B-73D3-9868-3310-3954025B10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491" y="6071616"/>
                <a:ext cx="1311885" cy="643081"/>
              </a:xfrm>
              <a:prstGeom prst="rect">
                <a:avLst/>
              </a:prstGeom>
            </p:spPr>
          </p:pic>
          <p:pic>
            <p:nvPicPr>
              <p:cNvPr id="10" name="Imagem 9" descr="Texto&#10;&#10;Descrição gerada automaticamente com confiança média">
                <a:extLst>
                  <a:ext uri="{FF2B5EF4-FFF2-40B4-BE49-F238E27FC236}">
                    <a16:creationId xmlns:a16="http://schemas.microsoft.com/office/drawing/2014/main" id="{E8966A96-8525-0B0B-A506-492047BF8D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36382" b="40693"/>
              <a:stretch/>
            </p:blipFill>
            <p:spPr>
              <a:xfrm>
                <a:off x="1387382" y="5905467"/>
                <a:ext cx="4761906" cy="1091682"/>
              </a:xfrm>
              <a:prstGeom prst="rect">
                <a:avLst/>
              </a:prstGeom>
            </p:spPr>
          </p:pic>
        </p:grpSp>
        <p:pic>
          <p:nvPicPr>
            <p:cNvPr id="8" name="Picture 9" descr="A map of italy with orange lines and a plane flying&#10;&#10;AI-generated content may be incorrect.">
              <a:extLst>
                <a:ext uri="{FF2B5EF4-FFF2-40B4-BE49-F238E27FC236}">
                  <a16:creationId xmlns:a16="http://schemas.microsoft.com/office/drawing/2014/main" id="{43AADC17-DEAE-45EA-F37E-198C32130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60" t="88184"/>
            <a:stretch/>
          </p:blipFill>
          <p:spPr>
            <a:xfrm>
              <a:off x="5412581" y="6046704"/>
              <a:ext cx="6779418" cy="811296"/>
            </a:xfrm>
            <a:prstGeom prst="rect">
              <a:avLst/>
            </a:prstGeom>
          </p:spPr>
        </p:pic>
      </p:grpSp>
      <p:pic>
        <p:nvPicPr>
          <p:cNvPr id="2" name="Picture 2" descr="A map of italy with orange lines and a plane flying&#10;&#10;AI-generated content may be incorrect.">
            <a:extLst>
              <a:ext uri="{FF2B5EF4-FFF2-40B4-BE49-F238E27FC236}">
                <a16:creationId xmlns:a16="http://schemas.microsoft.com/office/drawing/2014/main" id="{7D77349B-9F5B-AB62-8B17-7871FB53F7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4" r="78566" b="51344"/>
          <a:stretch/>
        </p:blipFill>
        <p:spPr>
          <a:xfrm>
            <a:off x="-92601" y="0"/>
            <a:ext cx="1224283" cy="1193655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12844B8-12FC-F14B-5C6C-6F673DFA8286}"/>
              </a:ext>
            </a:extLst>
          </p:cNvPr>
          <p:cNvSpPr/>
          <p:nvPr/>
        </p:nvSpPr>
        <p:spPr>
          <a:xfrm>
            <a:off x="1803870" y="1782102"/>
            <a:ext cx="2419350" cy="663242"/>
          </a:xfrm>
          <a:prstGeom prst="roundRect">
            <a:avLst/>
          </a:prstGeom>
          <a:solidFill>
            <a:srgbClr val="91BEEF"/>
          </a:solidFill>
          <a:ln>
            <a:solidFill>
              <a:srgbClr val="91B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32B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Parlamentar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86260035-6C46-11DC-AF1F-A603FDC5850F}"/>
              </a:ext>
            </a:extLst>
          </p:cNvPr>
          <p:cNvSpPr/>
          <p:nvPr/>
        </p:nvSpPr>
        <p:spPr>
          <a:xfrm>
            <a:off x="8014231" y="4653062"/>
            <a:ext cx="2412000" cy="1224000"/>
          </a:xfrm>
          <a:prstGeom prst="roundRect">
            <a:avLst/>
          </a:prstGeom>
          <a:solidFill>
            <a:srgbClr val="91BEEF"/>
          </a:solidFill>
          <a:ln>
            <a:solidFill>
              <a:srgbClr val="91B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32B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Delega</a:t>
            </a:r>
            <a:r>
              <a:rPr lang="pt-BR" dirty="0">
                <a:solidFill>
                  <a:srgbClr val="032B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indicação da Unidade Beneficiária ao Gestor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230E38E6-0105-3D2E-879D-D9B463BC98E0}"/>
              </a:ext>
            </a:extLst>
          </p:cNvPr>
          <p:cNvSpPr/>
          <p:nvPr/>
        </p:nvSpPr>
        <p:spPr>
          <a:xfrm>
            <a:off x="5234841" y="4653063"/>
            <a:ext cx="2412000" cy="1224000"/>
          </a:xfrm>
          <a:prstGeom prst="roundRect">
            <a:avLst/>
          </a:prstGeom>
          <a:solidFill>
            <a:srgbClr val="91BEEF"/>
          </a:solidFill>
          <a:ln>
            <a:solidFill>
              <a:srgbClr val="91B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32B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Indica</a:t>
            </a:r>
            <a:r>
              <a:rPr lang="pt-BR" dirty="0">
                <a:solidFill>
                  <a:srgbClr val="032B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uma Unidade Beneficiária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5928A116-4BCA-9A9D-996C-CD810C9BF914}"/>
              </a:ext>
            </a:extLst>
          </p:cNvPr>
          <p:cNvCxnSpPr>
            <a:cxnSpLocks/>
          </p:cNvCxnSpPr>
          <p:nvPr/>
        </p:nvCxnSpPr>
        <p:spPr>
          <a:xfrm flipV="1">
            <a:off x="2983065" y="2445344"/>
            <a:ext cx="0" cy="256887"/>
          </a:xfrm>
          <a:prstGeom prst="line">
            <a:avLst/>
          </a:prstGeom>
          <a:ln w="50800">
            <a:solidFill>
              <a:srgbClr val="91BEE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3DA233CB-6D31-3CAA-310D-600E31742BB2}"/>
              </a:ext>
            </a:extLst>
          </p:cNvPr>
          <p:cNvCxnSpPr>
            <a:cxnSpLocks/>
            <a:stCxn id="42" idx="0"/>
            <a:endCxn id="34" idx="2"/>
          </p:cNvCxnSpPr>
          <p:nvPr/>
        </p:nvCxnSpPr>
        <p:spPr>
          <a:xfrm flipV="1">
            <a:off x="7804877" y="2748405"/>
            <a:ext cx="577" cy="402416"/>
          </a:xfrm>
          <a:prstGeom prst="line">
            <a:avLst/>
          </a:prstGeom>
          <a:ln w="50800">
            <a:solidFill>
              <a:srgbClr val="91BEE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ECFC09F6-1A76-DA3B-F10E-F64FCBE637F8}"/>
              </a:ext>
            </a:extLst>
          </p:cNvPr>
          <p:cNvSpPr/>
          <p:nvPr/>
        </p:nvSpPr>
        <p:spPr>
          <a:xfrm>
            <a:off x="2034611" y="2701214"/>
            <a:ext cx="1908000" cy="540000"/>
          </a:xfrm>
          <a:prstGeom prst="roundRect">
            <a:avLst/>
          </a:prstGeom>
          <a:solidFill>
            <a:srgbClr val="91BEEF"/>
          </a:solidFill>
          <a:ln>
            <a:solidFill>
              <a:srgbClr val="91B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32B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SIOP*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E780362B-5700-076E-B44F-3CC093DE1FA4}"/>
              </a:ext>
            </a:extLst>
          </p:cNvPr>
          <p:cNvSpPr/>
          <p:nvPr/>
        </p:nvSpPr>
        <p:spPr>
          <a:xfrm>
            <a:off x="1872611" y="3543962"/>
            <a:ext cx="2232000" cy="756000"/>
          </a:xfrm>
          <a:prstGeom prst="roundRect">
            <a:avLst/>
          </a:prstGeom>
          <a:solidFill>
            <a:srgbClr val="91BEEF"/>
          </a:solidFill>
          <a:ln>
            <a:solidFill>
              <a:srgbClr val="91B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32B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Indica </a:t>
            </a:r>
            <a:r>
              <a:rPr lang="pt-BR" dirty="0">
                <a:solidFill>
                  <a:srgbClr val="032B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Ente Público</a:t>
            </a: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EA1F14D5-90CB-F18B-8793-1FD51C171F45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>
            <a:off x="2988611" y="3241214"/>
            <a:ext cx="0" cy="302748"/>
          </a:xfrm>
          <a:prstGeom prst="line">
            <a:avLst/>
          </a:prstGeom>
          <a:ln w="50800">
            <a:solidFill>
              <a:srgbClr val="91BEE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8EACD401-4CF6-292A-928E-49E769EAFC29}"/>
              </a:ext>
            </a:extLst>
          </p:cNvPr>
          <p:cNvGrpSpPr/>
          <p:nvPr/>
        </p:nvGrpSpPr>
        <p:grpSpPr>
          <a:xfrm>
            <a:off x="6434554" y="1773931"/>
            <a:ext cx="2741799" cy="974474"/>
            <a:chOff x="9077393" y="2067390"/>
            <a:chExt cx="2754710" cy="1224000"/>
          </a:xfrm>
        </p:grpSpPr>
        <p:sp>
          <p:nvSpPr>
            <p:cNvPr id="34" name="Retângulo: Cantos Arredondados 33">
              <a:extLst>
                <a:ext uri="{FF2B5EF4-FFF2-40B4-BE49-F238E27FC236}">
                  <a16:creationId xmlns:a16="http://schemas.microsoft.com/office/drawing/2014/main" id="{6A63AC57-5B87-3A68-7A4F-73A7EECF22AA}"/>
                </a:ext>
              </a:extLst>
            </p:cNvPr>
            <p:cNvSpPr/>
            <p:nvPr/>
          </p:nvSpPr>
          <p:spPr>
            <a:xfrm>
              <a:off x="9077393" y="2067390"/>
              <a:ext cx="2754710" cy="1224000"/>
            </a:xfrm>
            <a:prstGeom prst="roundRect">
              <a:avLst/>
            </a:prstGeom>
            <a:noFill/>
            <a:ln>
              <a:solidFill>
                <a:srgbClr val="4792E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35" name="Imagem 34" descr="Uma imagem contendo Logotipo&#10;&#10;Descrição gerada automaticamente">
              <a:extLst>
                <a:ext uri="{FF2B5EF4-FFF2-40B4-BE49-F238E27FC236}">
                  <a16:creationId xmlns:a16="http://schemas.microsoft.com/office/drawing/2014/main" id="{EC8AFAAF-126C-9CA0-F3B4-012BF4DC5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00731" y="2215813"/>
              <a:ext cx="2492134" cy="933322"/>
            </a:xfrm>
            <a:prstGeom prst="rect">
              <a:avLst/>
            </a:prstGeom>
          </p:spPr>
        </p:pic>
      </p:grpSp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E115396A-935A-FD21-791E-FC0CDA8C28EE}"/>
              </a:ext>
            </a:extLst>
          </p:cNvPr>
          <p:cNvSpPr/>
          <p:nvPr/>
        </p:nvSpPr>
        <p:spPr>
          <a:xfrm>
            <a:off x="6595202" y="3150821"/>
            <a:ext cx="2419350" cy="663242"/>
          </a:xfrm>
          <a:prstGeom prst="roundRect">
            <a:avLst/>
          </a:prstGeom>
          <a:solidFill>
            <a:srgbClr val="91BEEF"/>
          </a:solidFill>
          <a:ln>
            <a:solidFill>
              <a:srgbClr val="91B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32B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Parlamentar</a:t>
            </a:r>
          </a:p>
        </p:txBody>
      </p:sp>
      <p:grpSp>
        <p:nvGrpSpPr>
          <p:cNvPr id="83" name="Agrupar 82">
            <a:extLst>
              <a:ext uri="{FF2B5EF4-FFF2-40B4-BE49-F238E27FC236}">
                <a16:creationId xmlns:a16="http://schemas.microsoft.com/office/drawing/2014/main" id="{F8BCA712-CA75-BC5E-A2B6-898760D42AB4}"/>
              </a:ext>
            </a:extLst>
          </p:cNvPr>
          <p:cNvGrpSpPr/>
          <p:nvPr/>
        </p:nvGrpSpPr>
        <p:grpSpPr>
          <a:xfrm>
            <a:off x="6420040" y="3814063"/>
            <a:ext cx="1409510" cy="837351"/>
            <a:chOff x="6420040" y="3814063"/>
            <a:chExt cx="1409510" cy="837351"/>
          </a:xfrm>
        </p:grpSpPr>
        <p:cxnSp>
          <p:nvCxnSpPr>
            <p:cNvPr id="13" name="Conector reto 12">
              <a:extLst>
                <a:ext uri="{FF2B5EF4-FFF2-40B4-BE49-F238E27FC236}">
                  <a16:creationId xmlns:a16="http://schemas.microsoft.com/office/drawing/2014/main" id="{31259651-F2D1-7878-B634-AB990B61F1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20040" y="4220512"/>
              <a:ext cx="1409510" cy="0"/>
            </a:xfrm>
            <a:prstGeom prst="line">
              <a:avLst/>
            </a:prstGeom>
            <a:ln w="50800">
              <a:solidFill>
                <a:srgbClr val="91BEE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de Seta Reta 14">
              <a:extLst>
                <a:ext uri="{FF2B5EF4-FFF2-40B4-BE49-F238E27FC236}">
                  <a16:creationId xmlns:a16="http://schemas.microsoft.com/office/drawing/2014/main" id="{68D7553C-A875-9CC4-4BAF-FFE1EADFBE15}"/>
                </a:ext>
              </a:extLst>
            </p:cNvPr>
            <p:cNvCxnSpPr>
              <a:cxnSpLocks/>
            </p:cNvCxnSpPr>
            <p:nvPr/>
          </p:nvCxnSpPr>
          <p:spPr>
            <a:xfrm>
              <a:off x="6434991" y="4200100"/>
              <a:ext cx="0" cy="451314"/>
            </a:xfrm>
            <a:prstGeom prst="straightConnector1">
              <a:avLst/>
            </a:prstGeom>
            <a:ln w="50800">
              <a:solidFill>
                <a:srgbClr val="91BEE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>
              <a:extLst>
                <a:ext uri="{FF2B5EF4-FFF2-40B4-BE49-F238E27FC236}">
                  <a16:creationId xmlns:a16="http://schemas.microsoft.com/office/drawing/2014/main" id="{C545649D-0D77-D07A-9C6C-B8CC52B5DAEA}"/>
                </a:ext>
              </a:extLst>
            </p:cNvPr>
            <p:cNvCxnSpPr>
              <a:cxnSpLocks/>
            </p:cNvCxnSpPr>
            <p:nvPr/>
          </p:nvCxnSpPr>
          <p:spPr>
            <a:xfrm>
              <a:off x="7804877" y="3814063"/>
              <a:ext cx="0" cy="426943"/>
            </a:xfrm>
            <a:prstGeom prst="line">
              <a:avLst/>
            </a:prstGeom>
            <a:ln w="50800">
              <a:solidFill>
                <a:srgbClr val="91BEE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9CD3FD50-2DDB-9325-EE17-F3A5B51AFE04}"/>
              </a:ext>
            </a:extLst>
          </p:cNvPr>
          <p:cNvSpPr txBox="1"/>
          <p:nvPr/>
        </p:nvSpPr>
        <p:spPr>
          <a:xfrm>
            <a:off x="519540" y="5294378"/>
            <a:ext cx="312282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9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*SIOP</a:t>
            </a:r>
            <a:r>
              <a:rPr lang="pt-BR" sz="19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Sistema Integrado de Planejamento e Orçamento</a:t>
            </a:r>
            <a:endParaRPr lang="pt-BR"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4" name="Agrupar 83">
            <a:extLst>
              <a:ext uri="{FF2B5EF4-FFF2-40B4-BE49-F238E27FC236}">
                <a16:creationId xmlns:a16="http://schemas.microsoft.com/office/drawing/2014/main" id="{509A2A0A-319C-D6C4-1AE9-13475925CC1D}"/>
              </a:ext>
            </a:extLst>
          </p:cNvPr>
          <p:cNvGrpSpPr/>
          <p:nvPr/>
        </p:nvGrpSpPr>
        <p:grpSpPr>
          <a:xfrm>
            <a:off x="7804877" y="4204863"/>
            <a:ext cx="1427229" cy="446596"/>
            <a:chOff x="7804877" y="4204863"/>
            <a:chExt cx="1427229" cy="446596"/>
          </a:xfrm>
        </p:grpSpPr>
        <p:cxnSp>
          <p:nvCxnSpPr>
            <p:cNvPr id="17" name="Conector de Seta Reta 16">
              <a:extLst>
                <a:ext uri="{FF2B5EF4-FFF2-40B4-BE49-F238E27FC236}">
                  <a16:creationId xmlns:a16="http://schemas.microsoft.com/office/drawing/2014/main" id="{6422A51B-F759-6C84-99FF-8888AB891337}"/>
                </a:ext>
              </a:extLst>
            </p:cNvPr>
            <p:cNvCxnSpPr>
              <a:cxnSpLocks/>
            </p:cNvCxnSpPr>
            <p:nvPr/>
          </p:nvCxnSpPr>
          <p:spPr>
            <a:xfrm>
              <a:off x="9207535" y="4204863"/>
              <a:ext cx="0" cy="446596"/>
            </a:xfrm>
            <a:prstGeom prst="straightConnector1">
              <a:avLst/>
            </a:prstGeom>
            <a:ln w="50800">
              <a:solidFill>
                <a:srgbClr val="91BEE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ector reto 80">
              <a:extLst>
                <a:ext uri="{FF2B5EF4-FFF2-40B4-BE49-F238E27FC236}">
                  <a16:creationId xmlns:a16="http://schemas.microsoft.com/office/drawing/2014/main" id="{F2AEE06C-CADE-D1B2-04E2-F6FA6548FC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04877" y="4220512"/>
              <a:ext cx="1427229" cy="0"/>
            </a:xfrm>
            <a:prstGeom prst="line">
              <a:avLst/>
            </a:prstGeom>
            <a:ln w="50800">
              <a:solidFill>
                <a:srgbClr val="91BEE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3041FAA0-E60D-C8FD-F6EA-771F4191E7B8}"/>
              </a:ext>
            </a:extLst>
          </p:cNvPr>
          <p:cNvGrpSpPr/>
          <p:nvPr/>
        </p:nvGrpSpPr>
        <p:grpSpPr>
          <a:xfrm>
            <a:off x="3944992" y="1832884"/>
            <a:ext cx="2489562" cy="1162729"/>
            <a:chOff x="3944992" y="1832884"/>
            <a:chExt cx="2489562" cy="1162729"/>
          </a:xfrm>
        </p:grpSpPr>
        <p:grpSp>
          <p:nvGrpSpPr>
            <p:cNvPr id="30" name="Agrupar 29">
              <a:extLst>
                <a:ext uri="{FF2B5EF4-FFF2-40B4-BE49-F238E27FC236}">
                  <a16:creationId xmlns:a16="http://schemas.microsoft.com/office/drawing/2014/main" id="{48E9DC8B-860B-B2D8-F257-7AD40EC1A7BF}"/>
                </a:ext>
              </a:extLst>
            </p:cNvPr>
            <p:cNvGrpSpPr/>
            <p:nvPr/>
          </p:nvGrpSpPr>
          <p:grpSpPr>
            <a:xfrm>
              <a:off x="3944992" y="2258787"/>
              <a:ext cx="2489562" cy="736826"/>
              <a:chOff x="3944992" y="2258787"/>
              <a:chExt cx="2489562" cy="736826"/>
            </a:xfrm>
          </p:grpSpPr>
          <p:cxnSp>
            <p:nvCxnSpPr>
              <p:cNvPr id="51" name="Conector de Seta Reta 50">
                <a:extLst>
                  <a:ext uri="{FF2B5EF4-FFF2-40B4-BE49-F238E27FC236}">
                    <a16:creationId xmlns:a16="http://schemas.microsoft.com/office/drawing/2014/main" id="{D9DD5602-4EFD-0D72-529E-463802244140}"/>
                  </a:ext>
                </a:extLst>
              </p:cNvPr>
              <p:cNvCxnSpPr>
                <a:cxnSpLocks/>
                <a:endCxn id="34" idx="1"/>
              </p:cNvCxnSpPr>
              <p:nvPr/>
            </p:nvCxnSpPr>
            <p:spPr>
              <a:xfrm>
                <a:off x="5234841" y="2261168"/>
                <a:ext cx="1199713" cy="0"/>
              </a:xfrm>
              <a:prstGeom prst="straightConnector1">
                <a:avLst/>
              </a:prstGeom>
              <a:ln w="50800">
                <a:solidFill>
                  <a:srgbClr val="91BEEF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ector reto 55">
                <a:extLst>
                  <a:ext uri="{FF2B5EF4-FFF2-40B4-BE49-F238E27FC236}">
                    <a16:creationId xmlns:a16="http://schemas.microsoft.com/office/drawing/2014/main" id="{F8A95894-2133-FB13-312E-6DC08385E3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58654" y="2258787"/>
                <a:ext cx="0" cy="736826"/>
              </a:xfrm>
              <a:prstGeom prst="line">
                <a:avLst/>
              </a:prstGeom>
              <a:ln w="50800">
                <a:solidFill>
                  <a:srgbClr val="91BEE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ector reto 64">
                <a:extLst>
                  <a:ext uri="{FF2B5EF4-FFF2-40B4-BE49-F238E27FC236}">
                    <a16:creationId xmlns:a16="http://schemas.microsoft.com/office/drawing/2014/main" id="{12C8FD8C-8FB5-81FA-6F65-2F2AAFCA5D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4992" y="2973595"/>
                <a:ext cx="1318424" cy="0"/>
              </a:xfrm>
              <a:prstGeom prst="line">
                <a:avLst/>
              </a:prstGeom>
              <a:ln w="50800">
                <a:solidFill>
                  <a:srgbClr val="91BEE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9" name="CaixaDeTexto 88">
              <a:extLst>
                <a:ext uri="{FF2B5EF4-FFF2-40B4-BE49-F238E27FC236}">
                  <a16:creationId xmlns:a16="http://schemas.microsoft.com/office/drawing/2014/main" id="{49218995-97D1-3D50-9C5F-DAED6FFB4612}"/>
                </a:ext>
              </a:extLst>
            </p:cNvPr>
            <p:cNvSpPr txBox="1"/>
            <p:nvPr/>
          </p:nvSpPr>
          <p:spPr>
            <a:xfrm>
              <a:off x="5349440" y="2292300"/>
              <a:ext cx="9825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migram</a:t>
              </a:r>
            </a:p>
          </p:txBody>
        </p:sp>
        <p:sp>
          <p:nvSpPr>
            <p:cNvPr id="90" name="CaixaDeTexto 89">
              <a:extLst>
                <a:ext uri="{FF2B5EF4-FFF2-40B4-BE49-F238E27FC236}">
                  <a16:creationId xmlns:a16="http://schemas.microsoft.com/office/drawing/2014/main" id="{3EAED846-C0D9-B13B-F777-7A2E6F1FD58D}"/>
                </a:ext>
              </a:extLst>
            </p:cNvPr>
            <p:cNvSpPr txBox="1"/>
            <p:nvPr/>
          </p:nvSpPr>
          <p:spPr>
            <a:xfrm>
              <a:off x="5349439" y="1832884"/>
              <a:ext cx="8130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dados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8874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C174F9-57D0-D5CE-66D5-831913937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17">
            <a:extLst>
              <a:ext uri="{FF2B5EF4-FFF2-40B4-BE49-F238E27FC236}">
                <a16:creationId xmlns:a16="http://schemas.microsoft.com/office/drawing/2014/main" id="{E80C428E-EEBF-ADF0-4F88-9CBAACB28BEA}"/>
              </a:ext>
            </a:extLst>
          </p:cNvPr>
          <p:cNvSpPr txBox="1">
            <a:spLocks/>
          </p:cNvSpPr>
          <p:nvPr/>
        </p:nvSpPr>
        <p:spPr>
          <a:xfrm>
            <a:off x="3156038" y="413938"/>
            <a:ext cx="6360001" cy="6425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Quais são as Unidades Beneficiárias?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B05D9C42-10AB-A51A-874B-5E57A4625CA9}"/>
              </a:ext>
            </a:extLst>
          </p:cNvPr>
          <p:cNvSpPr/>
          <p:nvPr/>
        </p:nvSpPr>
        <p:spPr>
          <a:xfrm>
            <a:off x="2637045" y="1986233"/>
            <a:ext cx="2409381" cy="612000"/>
          </a:xfrm>
          <a:prstGeom prst="roundRect">
            <a:avLst/>
          </a:prstGeom>
          <a:solidFill>
            <a:srgbClr val="91BEEF"/>
          </a:solidFill>
          <a:ln>
            <a:solidFill>
              <a:srgbClr val="91B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 execução direta</a:t>
            </a:r>
            <a:endParaRPr lang="pt-BR" sz="19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37E07574-EC00-3755-8C00-3BBD1987294E}"/>
              </a:ext>
            </a:extLst>
          </p:cNvPr>
          <p:cNvSpPr/>
          <p:nvPr/>
        </p:nvSpPr>
        <p:spPr>
          <a:xfrm>
            <a:off x="2077736" y="3029943"/>
            <a:ext cx="3528000" cy="720000"/>
          </a:xfrm>
          <a:prstGeom prst="roundRect">
            <a:avLst/>
          </a:prstGeom>
          <a:solidFill>
            <a:srgbClr val="91BEEF"/>
          </a:solidFill>
          <a:ln>
            <a:solidFill>
              <a:srgbClr val="91B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Fundo de Assistência Social</a:t>
            </a:r>
          </a:p>
        </p:txBody>
      </p:sp>
      <p:sp>
        <p:nvSpPr>
          <p:cNvPr id="33" name="Seta: para Baixo 32">
            <a:extLst>
              <a:ext uri="{FF2B5EF4-FFF2-40B4-BE49-F238E27FC236}">
                <a16:creationId xmlns:a16="http://schemas.microsoft.com/office/drawing/2014/main" id="{F521FC1D-5AEF-A682-B1A0-EF2F30E6C29A}"/>
              </a:ext>
            </a:extLst>
          </p:cNvPr>
          <p:cNvSpPr>
            <a:spLocks noChangeAspect="1"/>
          </p:cNvSpPr>
          <p:nvPr/>
        </p:nvSpPr>
        <p:spPr>
          <a:xfrm>
            <a:off x="3722163" y="2667275"/>
            <a:ext cx="225105" cy="288000"/>
          </a:xfrm>
          <a:prstGeom prst="downArrow">
            <a:avLst/>
          </a:prstGeom>
          <a:solidFill>
            <a:srgbClr val="91BEEF"/>
          </a:solidFill>
          <a:ln>
            <a:solidFill>
              <a:srgbClr val="91B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900">
              <a:solidFill>
                <a:schemeClr val="tx1"/>
              </a:solidFill>
            </a:endParaRPr>
          </a:p>
        </p:txBody>
      </p:sp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CD1C3A77-8D22-9940-87CF-2EE44BAE9982}"/>
              </a:ext>
            </a:extLst>
          </p:cNvPr>
          <p:cNvSpPr/>
          <p:nvPr/>
        </p:nvSpPr>
        <p:spPr>
          <a:xfrm>
            <a:off x="7781579" y="1981234"/>
            <a:ext cx="2528245" cy="612000"/>
          </a:xfrm>
          <a:prstGeom prst="roundRect">
            <a:avLst/>
          </a:prstGeom>
          <a:solidFill>
            <a:srgbClr val="91BEEF"/>
          </a:solidFill>
          <a:ln>
            <a:solidFill>
              <a:srgbClr val="91B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 execução indireta</a:t>
            </a:r>
            <a:endParaRPr lang="pt-BR" sz="19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A7D21215-159E-706F-EF24-65837C963AD3}"/>
              </a:ext>
            </a:extLst>
          </p:cNvPr>
          <p:cNvSpPr/>
          <p:nvPr/>
        </p:nvSpPr>
        <p:spPr>
          <a:xfrm>
            <a:off x="7281701" y="3024944"/>
            <a:ext cx="3528000" cy="720000"/>
          </a:xfrm>
          <a:prstGeom prst="roundRect">
            <a:avLst/>
          </a:prstGeom>
          <a:solidFill>
            <a:srgbClr val="91BEEF"/>
          </a:solidFill>
          <a:ln>
            <a:solidFill>
              <a:srgbClr val="91B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Unidade Referenciada</a:t>
            </a:r>
          </a:p>
          <a:p>
            <a:pPr algn="ctr"/>
            <a:r>
              <a:rPr lang="pt-BR" sz="1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(entidade privada)</a:t>
            </a:r>
          </a:p>
        </p:txBody>
      </p:sp>
      <p:sp>
        <p:nvSpPr>
          <p:cNvPr id="36" name="Seta: para Baixo 35">
            <a:extLst>
              <a:ext uri="{FF2B5EF4-FFF2-40B4-BE49-F238E27FC236}">
                <a16:creationId xmlns:a16="http://schemas.microsoft.com/office/drawing/2014/main" id="{A857AACE-630A-599F-AE82-500CFFA2315A}"/>
              </a:ext>
            </a:extLst>
          </p:cNvPr>
          <p:cNvSpPr>
            <a:spLocks noChangeAspect="1"/>
          </p:cNvSpPr>
          <p:nvPr/>
        </p:nvSpPr>
        <p:spPr>
          <a:xfrm>
            <a:off x="8933148" y="2662276"/>
            <a:ext cx="225105" cy="288000"/>
          </a:xfrm>
          <a:prstGeom prst="downArrow">
            <a:avLst/>
          </a:prstGeom>
          <a:solidFill>
            <a:srgbClr val="91BEEF"/>
          </a:solidFill>
          <a:ln>
            <a:solidFill>
              <a:srgbClr val="91B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900">
              <a:solidFill>
                <a:schemeClr val="tx1"/>
              </a:solidFill>
            </a:endParaRPr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60D09916-EA5E-A15B-4E1E-9A1E38903860}"/>
              </a:ext>
            </a:extLst>
          </p:cNvPr>
          <p:cNvSpPr/>
          <p:nvPr/>
        </p:nvSpPr>
        <p:spPr>
          <a:xfrm>
            <a:off x="1223583" y="4669703"/>
            <a:ext cx="2409381" cy="612000"/>
          </a:xfrm>
          <a:prstGeom prst="roundRect">
            <a:avLst/>
          </a:prstGeom>
          <a:solidFill>
            <a:srgbClr val="91BEEF"/>
          </a:solidFill>
          <a:ln>
            <a:solidFill>
              <a:srgbClr val="91B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Unidades Públicas</a:t>
            </a:r>
            <a:endParaRPr lang="pt-BR" sz="19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B18090BC-AAB7-0E28-470F-BABA09D7E235}"/>
              </a:ext>
            </a:extLst>
          </p:cNvPr>
          <p:cNvSpPr/>
          <p:nvPr/>
        </p:nvSpPr>
        <p:spPr>
          <a:xfrm>
            <a:off x="4027220" y="4669703"/>
            <a:ext cx="2409381" cy="612000"/>
          </a:xfrm>
          <a:prstGeom prst="roundRect">
            <a:avLst/>
          </a:prstGeom>
          <a:solidFill>
            <a:srgbClr val="91BEEF"/>
          </a:solidFill>
          <a:ln>
            <a:solidFill>
              <a:srgbClr val="91B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Gestão do SUAS</a:t>
            </a:r>
            <a:endParaRPr lang="pt-BR" sz="19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647118C5-1BC4-B390-81C5-D15DC41F83FC}"/>
              </a:ext>
            </a:extLst>
          </p:cNvPr>
          <p:cNvGrpSpPr/>
          <p:nvPr/>
        </p:nvGrpSpPr>
        <p:grpSpPr>
          <a:xfrm>
            <a:off x="2441582" y="3641943"/>
            <a:ext cx="1416050" cy="1030141"/>
            <a:chOff x="2305050" y="3109339"/>
            <a:chExt cx="1416050" cy="1030141"/>
          </a:xfrm>
        </p:grpSpPr>
        <p:cxnSp>
          <p:nvCxnSpPr>
            <p:cNvPr id="40" name="Conector de Seta Reta 39">
              <a:extLst>
                <a:ext uri="{FF2B5EF4-FFF2-40B4-BE49-F238E27FC236}">
                  <a16:creationId xmlns:a16="http://schemas.microsoft.com/office/drawing/2014/main" id="{48FE07A2-071E-7DE7-86F1-5694194DAF9B}"/>
                </a:ext>
              </a:extLst>
            </p:cNvPr>
            <p:cNvCxnSpPr>
              <a:cxnSpLocks/>
            </p:cNvCxnSpPr>
            <p:nvPr/>
          </p:nvCxnSpPr>
          <p:spPr>
            <a:xfrm>
              <a:off x="2324480" y="3619500"/>
              <a:ext cx="0" cy="519980"/>
            </a:xfrm>
            <a:prstGeom prst="straightConnector1">
              <a:avLst/>
            </a:prstGeom>
            <a:solidFill>
              <a:srgbClr val="91BEEF"/>
            </a:solidFill>
            <a:ln w="50800">
              <a:solidFill>
                <a:srgbClr val="91BEE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>
              <a:extLst>
                <a:ext uri="{FF2B5EF4-FFF2-40B4-BE49-F238E27FC236}">
                  <a16:creationId xmlns:a16="http://schemas.microsoft.com/office/drawing/2014/main" id="{02F23F86-A9A6-A7C3-7D21-5E2073355A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5050" y="3643423"/>
              <a:ext cx="1416050" cy="0"/>
            </a:xfrm>
            <a:prstGeom prst="line">
              <a:avLst/>
            </a:prstGeom>
            <a:solidFill>
              <a:srgbClr val="91BEEF"/>
            </a:solidFill>
            <a:ln w="50800">
              <a:solidFill>
                <a:srgbClr val="91BEE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to 41">
              <a:extLst>
                <a:ext uri="{FF2B5EF4-FFF2-40B4-BE49-F238E27FC236}">
                  <a16:creationId xmlns:a16="http://schemas.microsoft.com/office/drawing/2014/main" id="{264F5D97-EC81-9626-6638-A9E235AAF3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98184" y="3109339"/>
              <a:ext cx="0" cy="538736"/>
            </a:xfrm>
            <a:prstGeom prst="line">
              <a:avLst/>
            </a:prstGeom>
            <a:solidFill>
              <a:srgbClr val="91BEEF"/>
            </a:solidFill>
            <a:ln w="50800">
              <a:solidFill>
                <a:srgbClr val="91BEE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2A7E4661-4589-599D-687F-3D19C29ECFAA}"/>
              </a:ext>
            </a:extLst>
          </p:cNvPr>
          <p:cNvGrpSpPr/>
          <p:nvPr/>
        </p:nvGrpSpPr>
        <p:grpSpPr>
          <a:xfrm>
            <a:off x="3834716" y="4152104"/>
            <a:ext cx="1416050" cy="517598"/>
            <a:chOff x="3698184" y="3619500"/>
            <a:chExt cx="1416050" cy="517598"/>
          </a:xfrm>
        </p:grpSpPr>
        <p:cxnSp>
          <p:nvCxnSpPr>
            <p:cNvPr id="53" name="Conector reto 52">
              <a:extLst>
                <a:ext uri="{FF2B5EF4-FFF2-40B4-BE49-F238E27FC236}">
                  <a16:creationId xmlns:a16="http://schemas.microsoft.com/office/drawing/2014/main" id="{FF4D0810-78DA-94D8-F7F7-282CAAA4A0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98184" y="3643423"/>
              <a:ext cx="1416050" cy="0"/>
            </a:xfrm>
            <a:prstGeom prst="line">
              <a:avLst/>
            </a:prstGeom>
            <a:solidFill>
              <a:srgbClr val="91BEEF"/>
            </a:solidFill>
            <a:ln w="50800">
              <a:solidFill>
                <a:srgbClr val="91BEE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de Seta Reta 53">
              <a:extLst>
                <a:ext uri="{FF2B5EF4-FFF2-40B4-BE49-F238E27FC236}">
                  <a16:creationId xmlns:a16="http://schemas.microsoft.com/office/drawing/2014/main" id="{5943633E-8A32-E891-0D96-25F1D92779B1}"/>
                </a:ext>
              </a:extLst>
            </p:cNvPr>
            <p:cNvCxnSpPr>
              <a:cxnSpLocks/>
            </p:cNvCxnSpPr>
            <p:nvPr/>
          </p:nvCxnSpPr>
          <p:spPr>
            <a:xfrm>
              <a:off x="5094802" y="3619500"/>
              <a:ext cx="0" cy="517598"/>
            </a:xfrm>
            <a:prstGeom prst="straightConnector1">
              <a:avLst/>
            </a:prstGeom>
            <a:solidFill>
              <a:srgbClr val="91BEEF"/>
            </a:solidFill>
            <a:ln w="50800">
              <a:solidFill>
                <a:srgbClr val="91BEE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6CE04054-DE8D-5348-1935-2A8690E52B9C}"/>
              </a:ext>
            </a:extLst>
          </p:cNvPr>
          <p:cNvGrpSpPr/>
          <p:nvPr/>
        </p:nvGrpSpPr>
        <p:grpSpPr>
          <a:xfrm>
            <a:off x="512959" y="6026399"/>
            <a:ext cx="11679040" cy="974476"/>
            <a:chOff x="512959" y="6026399"/>
            <a:chExt cx="11679040" cy="974476"/>
          </a:xfrm>
        </p:grpSpPr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1BDA5B67-EAF5-8818-919A-33F5269D1372}"/>
                </a:ext>
              </a:extLst>
            </p:cNvPr>
            <p:cNvGrpSpPr/>
            <p:nvPr/>
          </p:nvGrpSpPr>
          <p:grpSpPr>
            <a:xfrm>
              <a:off x="512959" y="6026399"/>
              <a:ext cx="4916291" cy="974476"/>
              <a:chOff x="177491" y="5905467"/>
              <a:chExt cx="5971797" cy="1091682"/>
            </a:xfrm>
          </p:grpSpPr>
          <p:pic>
            <p:nvPicPr>
              <p:cNvPr id="8" name="Imagem 7" descr="Uma imagem contendo Forma&#10;&#10;O conteúdo gerado por IA pode estar incorreto.">
                <a:extLst>
                  <a:ext uri="{FF2B5EF4-FFF2-40B4-BE49-F238E27FC236}">
                    <a16:creationId xmlns:a16="http://schemas.microsoft.com/office/drawing/2014/main" id="{C3CC7385-3B6A-DF01-4005-631879918D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491" y="6071616"/>
                <a:ext cx="1311885" cy="643081"/>
              </a:xfrm>
              <a:prstGeom prst="rect">
                <a:avLst/>
              </a:prstGeom>
            </p:spPr>
          </p:pic>
          <p:pic>
            <p:nvPicPr>
              <p:cNvPr id="9" name="Imagem 8" descr="Texto&#10;&#10;Descrição gerada automaticamente com confiança média">
                <a:extLst>
                  <a:ext uri="{FF2B5EF4-FFF2-40B4-BE49-F238E27FC236}">
                    <a16:creationId xmlns:a16="http://schemas.microsoft.com/office/drawing/2014/main" id="{564C18C4-CED7-20F4-CFF8-DB9CEA6152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36382" b="40693"/>
              <a:stretch/>
            </p:blipFill>
            <p:spPr>
              <a:xfrm>
                <a:off x="1387382" y="5905467"/>
                <a:ext cx="4761906" cy="1091682"/>
              </a:xfrm>
              <a:prstGeom prst="rect">
                <a:avLst/>
              </a:prstGeom>
            </p:spPr>
          </p:pic>
        </p:grpSp>
        <p:pic>
          <p:nvPicPr>
            <p:cNvPr id="6" name="Picture 9" descr="A map of italy with orange lines and a plane flying&#10;&#10;AI-generated content may be incorrect.">
              <a:extLst>
                <a:ext uri="{FF2B5EF4-FFF2-40B4-BE49-F238E27FC236}">
                  <a16:creationId xmlns:a16="http://schemas.microsoft.com/office/drawing/2014/main" id="{DE54F0B7-7CE3-0728-ADE5-7873AEB38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60" t="88184"/>
            <a:stretch/>
          </p:blipFill>
          <p:spPr>
            <a:xfrm>
              <a:off x="5412581" y="6046704"/>
              <a:ext cx="6779418" cy="811296"/>
            </a:xfrm>
            <a:prstGeom prst="rect">
              <a:avLst/>
            </a:prstGeom>
          </p:spPr>
        </p:pic>
      </p:grpSp>
      <p:pic>
        <p:nvPicPr>
          <p:cNvPr id="7" name="Picture 2" descr="A map of italy with orange lines and a plane flying&#10;&#10;AI-generated content may be incorrect.">
            <a:extLst>
              <a:ext uri="{FF2B5EF4-FFF2-40B4-BE49-F238E27FC236}">
                <a16:creationId xmlns:a16="http://schemas.microsoft.com/office/drawing/2014/main" id="{75CE377F-3678-4D2A-E11E-005D00E46C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4" r="78566" b="51344"/>
          <a:stretch/>
        </p:blipFill>
        <p:spPr>
          <a:xfrm rot="5400000" flipH="1">
            <a:off x="10764849" y="459648"/>
            <a:ext cx="1224283" cy="1193655"/>
          </a:xfrm>
          <a:prstGeom prst="rect">
            <a:avLst/>
          </a:prstGeom>
        </p:spPr>
      </p:pic>
      <p:pic>
        <p:nvPicPr>
          <p:cNvPr id="2" name="Picture 2" descr="A map of italy with orange lines and a plane flying&#10;&#10;AI-generated content may be incorrect.">
            <a:extLst>
              <a:ext uri="{FF2B5EF4-FFF2-40B4-BE49-F238E27FC236}">
                <a16:creationId xmlns:a16="http://schemas.microsoft.com/office/drawing/2014/main" id="{9381B675-ED0F-D1AA-D785-E913093E30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4" r="78566" b="51344"/>
          <a:stretch/>
        </p:blipFill>
        <p:spPr>
          <a:xfrm rot="16200000" flipH="1">
            <a:off x="384001" y="15314"/>
            <a:ext cx="1224283" cy="1193655"/>
          </a:xfrm>
          <a:prstGeom prst="rect">
            <a:avLst/>
          </a:prstGeom>
        </p:spPr>
      </p:pic>
      <p:pic>
        <p:nvPicPr>
          <p:cNvPr id="10" name="Imagem 9" descr="Logotipo&#10;&#10;O conteúdo gerado por IA pode estar incorreto.">
            <a:extLst>
              <a:ext uri="{FF2B5EF4-FFF2-40B4-BE49-F238E27FC236}">
                <a16:creationId xmlns:a16="http://schemas.microsoft.com/office/drawing/2014/main" id="{3EAEC011-0B69-6179-C33F-0F1B7FA07F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824" y="4650775"/>
            <a:ext cx="2326741" cy="164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878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824D1986F506E4C8E31F27A76174F66" ma:contentTypeVersion="16" ma:contentTypeDescription="Crie um novo documento." ma:contentTypeScope="" ma:versionID="7cfcf24d3d086f18dbb84ad1d0d234f8">
  <xsd:schema xmlns:xsd="http://www.w3.org/2001/XMLSchema" xmlns:xs="http://www.w3.org/2001/XMLSchema" xmlns:p="http://schemas.microsoft.com/office/2006/metadata/properties" xmlns:ns3="58bd7695-8475-4c34-aa04-8f6ef748bc9d" xmlns:ns4="ec9e0037-0747-4afa-a1b6-371a775325e4" targetNamespace="http://schemas.microsoft.com/office/2006/metadata/properties" ma:root="true" ma:fieldsID="cb56d37aba600cb4af1510205563996f" ns3:_="" ns4:_="">
    <xsd:import namespace="58bd7695-8475-4c34-aa04-8f6ef748bc9d"/>
    <xsd:import namespace="ec9e0037-0747-4afa-a1b6-371a775325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bd7695-8475-4c34-aa04-8f6ef748bc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e0037-0747-4afa-a1b6-371a775325e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8bd7695-8475-4c34-aa04-8f6ef748bc9d" xsi:nil="true"/>
  </documentManagement>
</p:properties>
</file>

<file path=customXml/itemProps1.xml><?xml version="1.0" encoding="utf-8"?>
<ds:datastoreItem xmlns:ds="http://schemas.openxmlformats.org/officeDocument/2006/customXml" ds:itemID="{93001516-9C13-40B8-9D45-53F80757AE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18B1D9-BE08-466D-A240-C889503C38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bd7695-8475-4c34-aa04-8f6ef748bc9d"/>
    <ds:schemaRef ds:uri="ec9e0037-0747-4afa-a1b6-371a775325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B74915-68C9-4D6D-BEA6-B8B365A915B2}">
  <ds:schemaRefs>
    <ds:schemaRef ds:uri="58bd7695-8475-4c34-aa04-8f6ef748bc9d"/>
    <ds:schemaRef ds:uri="http://purl.org/dc/elements/1.1/"/>
    <ds:schemaRef ds:uri="http://schemas.microsoft.com/office/2006/metadata/properties"/>
    <ds:schemaRef ds:uri="http://schemas.microsoft.com/office/2006/documentManagement/types"/>
    <ds:schemaRef ds:uri="ec9e0037-0747-4afa-a1b6-371a775325e4"/>
    <ds:schemaRef ds:uri="http://www.w3.org/XML/1998/namespac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14711</TotalTime>
  <Words>3408</Words>
  <Application>Microsoft Office PowerPoint</Application>
  <PresentationFormat>Widescreen</PresentationFormat>
  <Paragraphs>361</Paragraphs>
  <Slides>42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50" baseType="lpstr">
      <vt:lpstr>Aptos</vt:lpstr>
      <vt:lpstr>Aptos Display</vt:lpstr>
      <vt:lpstr>Arial</vt:lpstr>
      <vt:lpstr>Calibri</vt:lpstr>
      <vt:lpstr>Calibri Light</vt:lpstr>
      <vt:lpstr>Montserrat Bold</vt:lpstr>
      <vt:lpstr>Wingdings</vt:lpstr>
      <vt:lpstr>Tema do Office</vt:lpstr>
      <vt:lpstr>Apresentação do PowerPoint</vt:lpstr>
      <vt:lpstr>Apresentação do PowerPoint</vt:lpstr>
      <vt:lpstr>EstruturaSUAS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CNEAS: O que é e como preencher?</vt:lpstr>
      <vt:lpstr>Apresentação do PowerPoint</vt:lpstr>
      <vt:lpstr>Apresentação do PowerPoint</vt:lpstr>
      <vt:lpstr>Da Alteração da Programação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Diferenças na forma de aquisição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Herton Batista Cavalcanti</dc:creator>
  <cp:lastModifiedBy>Marcus Vinícius Santos de Almeida</cp:lastModifiedBy>
  <cp:revision>299</cp:revision>
  <dcterms:created xsi:type="dcterms:W3CDTF">2025-03-11T12:26:10Z</dcterms:created>
  <dcterms:modified xsi:type="dcterms:W3CDTF">2025-06-13T20:11:06Z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0x0101000824D1986F506E4C8E31F27A76174F66</vt:lpwstr>
  </property>
</Properties>
</file>